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791" r:id="rId3"/>
    <p:sldMasterId id="2147483892" r:id="rId4"/>
    <p:sldMasterId id="2147483904" r:id="rId5"/>
    <p:sldMasterId id="2147483917" r:id="rId6"/>
    <p:sldMasterId id="2147483919" r:id="rId7"/>
  </p:sldMasterIdLst>
  <p:notesMasterIdLst>
    <p:notesMasterId r:id="rId62"/>
  </p:notesMasterIdLst>
  <p:sldIdLst>
    <p:sldId id="407" r:id="rId8"/>
    <p:sldId id="296" r:id="rId9"/>
    <p:sldId id="416" r:id="rId10"/>
    <p:sldId id="393" r:id="rId11"/>
    <p:sldId id="285" r:id="rId12"/>
    <p:sldId id="305" r:id="rId13"/>
    <p:sldId id="355" r:id="rId14"/>
    <p:sldId id="261" r:id="rId15"/>
    <p:sldId id="260" r:id="rId16"/>
    <p:sldId id="353" r:id="rId17"/>
    <p:sldId id="263" r:id="rId18"/>
    <p:sldId id="264" r:id="rId19"/>
    <p:sldId id="307" r:id="rId20"/>
    <p:sldId id="394" r:id="rId21"/>
    <p:sldId id="303" r:id="rId22"/>
    <p:sldId id="354" r:id="rId23"/>
    <p:sldId id="358" r:id="rId24"/>
    <p:sldId id="360" r:id="rId25"/>
    <p:sldId id="359" r:id="rId26"/>
    <p:sldId id="356" r:id="rId27"/>
    <p:sldId id="398" r:id="rId28"/>
    <p:sldId id="268" r:id="rId29"/>
    <p:sldId id="308" r:id="rId30"/>
    <p:sldId id="256" r:id="rId31"/>
    <p:sldId id="408" r:id="rId32"/>
    <p:sldId id="368" r:id="rId33"/>
    <p:sldId id="399" r:id="rId34"/>
    <p:sldId id="400" r:id="rId35"/>
    <p:sldId id="401" r:id="rId36"/>
    <p:sldId id="419" r:id="rId37"/>
    <p:sldId id="421" r:id="rId38"/>
    <p:sldId id="402" r:id="rId39"/>
    <p:sldId id="423" r:id="rId40"/>
    <p:sldId id="403" r:id="rId41"/>
    <p:sldId id="404" r:id="rId42"/>
    <p:sldId id="405" r:id="rId43"/>
    <p:sldId id="406" r:id="rId44"/>
    <p:sldId id="431" r:id="rId45"/>
    <p:sldId id="435" r:id="rId46"/>
    <p:sldId id="432" r:id="rId47"/>
    <p:sldId id="433" r:id="rId48"/>
    <p:sldId id="439" r:id="rId49"/>
    <p:sldId id="437" r:id="rId50"/>
    <p:sldId id="443" r:id="rId51"/>
    <p:sldId id="442" r:id="rId52"/>
    <p:sldId id="430" r:id="rId53"/>
    <p:sldId id="436" r:id="rId54"/>
    <p:sldId id="424" r:id="rId55"/>
    <p:sldId id="438" r:id="rId56"/>
    <p:sldId id="379" r:id="rId57"/>
    <p:sldId id="382" r:id="rId58"/>
    <p:sldId id="384" r:id="rId59"/>
    <p:sldId id="386" r:id="rId60"/>
    <p:sldId id="388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C"/>
    <a:srgbClr val="36EA3A"/>
    <a:srgbClr val="700000"/>
    <a:srgbClr val="680000"/>
    <a:srgbClr val="0C720E"/>
    <a:srgbClr val="004B96"/>
    <a:srgbClr val="0F951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8" autoAdjust="0"/>
    <p:restoredTop sz="84555" autoAdjust="0"/>
  </p:normalViewPr>
  <p:slideViewPr>
    <p:cSldViewPr>
      <p:cViewPr varScale="1">
        <p:scale>
          <a:sx n="92" d="100"/>
          <a:sy n="92" d="100"/>
        </p:scale>
        <p:origin x="10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rgbClr val="002E5C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2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05109638396139E-4"/>
          <c:y val="0.15835923700051693"/>
          <c:w val="0.96650171097127979"/>
          <c:h val="0.592090659603189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(в%)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039-4B04-8B9A-473538F2801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039-4B04-8B9A-473538F28010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039-4B04-8B9A-473538F28010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039-4B04-8B9A-473538F28010}"/>
              </c:ext>
            </c:extLst>
          </c:dPt>
          <c:dPt>
            <c:idx val="4"/>
            <c:bubble3D val="0"/>
            <c:spPr>
              <a:solidFill>
                <a:srgbClr val="36EA3A"/>
              </a:solidFill>
              <a:ln w="25400">
                <a:solidFill>
                  <a:srgbClr val="36EA3A"/>
                </a:solidFill>
              </a:ln>
              <a:effectLst/>
              <a:sp3d contourW="25400">
                <a:contourClr>
                  <a:srgbClr val="36EA3A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039-4B04-8B9A-473538F28010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ЭКС с заменами</c:v>
                </c:pt>
                <c:pt idx="1">
                  <c:v>ИКД с заменами</c:v>
                </c:pt>
                <c:pt idx="2">
                  <c:v>СРТ-Р/Д с заменами </c:v>
                </c:pt>
                <c:pt idx="3">
                  <c:v>Все другие импл./замен (без ЭКС, СРТ, ИКД)</c:v>
                </c:pt>
                <c:pt idx="4">
                  <c:v>Все аблации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56.8</c:v>
                </c:pt>
                <c:pt idx="1">
                  <c:v>2.4</c:v>
                </c:pt>
                <c:pt idx="2">
                  <c:v>2.7</c:v>
                </c:pt>
                <c:pt idx="3">
                  <c:v>7.2</c:v>
                </c:pt>
                <c:pt idx="4">
                  <c:v>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9-4B04-8B9A-473538F28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660223126775491"/>
          <c:y val="5.8411000659842519E-2"/>
          <c:w val="0.20415460373683969"/>
          <c:h val="0.798009745823486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612555635596717E-2"/>
          <c:y val="4.0502600774493289E-2"/>
          <c:w val="0.91076914579175328"/>
          <c:h val="0.80623955235001288"/>
        </c:manualLayout>
      </c:layout>
      <c:barChart>
        <c:barDir val="col"/>
        <c:grouping val="clustered"/>
        <c:varyColors val="0"/>
        <c:ser>
          <c:idx val="11"/>
          <c:order val="0"/>
          <c:tx>
            <c:strRef>
              <c:f>Sheet1!$B$1</c:f>
              <c:strCache>
                <c:ptCount val="1"/>
                <c:pt idx="0">
                  <c:v>Динамика имплантации ЭКС/год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7"/>
              <c:spPr/>
              <c:txPr>
                <a:bodyPr/>
                <a:lstStyle/>
                <a:p>
                  <a:pPr>
                    <a:defRPr sz="12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053-415B-B16B-1ED2D2092EFB}"/>
                </c:ext>
              </c:extLst>
            </c:dLbl>
            <c:dLbl>
              <c:idx val="9"/>
              <c:layout>
                <c:manualLayout>
                  <c:x val="7.6616832344031053E-3"/>
                  <c:y val="5.018820577164366E-3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68-40B4-B297-653F8461AF27}"/>
                </c:ext>
              </c:extLst>
            </c:dLbl>
            <c:dLbl>
              <c:idx val="10"/>
              <c:layout>
                <c:manualLayout>
                  <c:x val="3.0646732937613546E-3"/>
                  <c:y val="1.2547051442910916E-2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68-40B4-B297-653F8461AF27}"/>
                </c:ext>
              </c:extLst>
            </c:dLbl>
            <c:dLbl>
              <c:idx val="12"/>
              <c:layout>
                <c:manualLayout>
                  <c:x val="-1.4197044242461369E-3"/>
                  <c:y val="-1.1624799083196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AB-444B-86E3-2134CE4BA8B1}"/>
                </c:ext>
              </c:extLst>
            </c:dLbl>
            <c:dLbl>
              <c:idx val="13"/>
              <c:layout>
                <c:manualLayout>
                  <c:x val="-1.6449574462161158E-3"/>
                  <c:y val="-2.03254486329243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EE-442B-B411-85915C5A2137}"/>
                </c:ext>
              </c:extLst>
            </c:dLbl>
            <c:dLbl>
              <c:idx val="14"/>
              <c:layout>
                <c:manualLayout>
                  <c:x val="-4.2591132727385151E-3"/>
                  <c:y val="2.3249598166393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AB-444B-86E3-2134CE4BA8B1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053-415B-B16B-1ED2D2092EFB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856-4207-84FC-C968EBA11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1560</c:v>
                </c:pt>
                <c:pt idx="1">
                  <c:v>2048</c:v>
                </c:pt>
                <c:pt idx="2">
                  <c:v>2344</c:v>
                </c:pt>
                <c:pt idx="3">
                  <c:v>2474</c:v>
                </c:pt>
                <c:pt idx="4">
                  <c:v>2651</c:v>
                </c:pt>
                <c:pt idx="5">
                  <c:v>3041</c:v>
                </c:pt>
                <c:pt idx="6">
                  <c:v>3252</c:v>
                </c:pt>
                <c:pt idx="7">
                  <c:v>3739</c:v>
                </c:pt>
                <c:pt idx="8">
                  <c:v>3245</c:v>
                </c:pt>
                <c:pt idx="9">
                  <c:v>3058</c:v>
                </c:pt>
                <c:pt idx="10" formatCode="0">
                  <c:v>3325</c:v>
                </c:pt>
                <c:pt idx="11" formatCode="0">
                  <c:v>2955</c:v>
                </c:pt>
                <c:pt idx="12" formatCode="0">
                  <c:v>3014</c:v>
                </c:pt>
                <c:pt idx="13" formatCode="0">
                  <c:v>3625</c:v>
                </c:pt>
                <c:pt idx="14" formatCode="0">
                  <c:v>3973</c:v>
                </c:pt>
                <c:pt idx="15" formatCode="0">
                  <c:v>4623</c:v>
                </c:pt>
                <c:pt idx="16" formatCode="0">
                  <c:v>5240</c:v>
                </c:pt>
                <c:pt idx="17" formatCode="0">
                  <c:v>5425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68-40B4-B297-653F8461A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04741888"/>
        <c:axId val="104663296"/>
      </c:barChart>
      <c:catAx>
        <c:axId val="104741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104663296"/>
        <c:crosses val="autoZero"/>
        <c:auto val="1"/>
        <c:lblAlgn val="ctr"/>
        <c:lblOffset val="100"/>
        <c:noMultiLvlLbl val="0"/>
      </c:catAx>
      <c:valAx>
        <c:axId val="104663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047418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13613595793925E-2"/>
          <c:y val="3.4678222433386204E-2"/>
          <c:w val="0.9675336672616891"/>
          <c:h val="0.7903944356091599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309061670219528E-4"/>
                  <c:y val="-5.92224568581856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86-4574-86D7-DA33FE41F4E5}"/>
                </c:ext>
              </c:extLst>
            </c:dLbl>
            <c:dLbl>
              <c:idx val="3"/>
              <c:layout>
                <c:manualLayout>
                  <c:x val="3.4874153857661094E-3"/>
                  <c:y val="5.9850830467402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86-4574-86D7-DA33FE41F4E5}"/>
                </c:ext>
              </c:extLst>
            </c:dLbl>
            <c:dLbl>
              <c:idx val="4"/>
              <c:layout>
                <c:manualLayout>
                  <c:x val="5.3001968503935994E-3"/>
                  <c:y val="1.2142979164312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86-4574-86D7-DA33FE41F4E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135.9</c:v>
                </c:pt>
                <c:pt idx="1">
                  <c:v>157.69999999999999</c:v>
                </c:pt>
                <c:pt idx="2">
                  <c:v>293.3</c:v>
                </c:pt>
                <c:pt idx="3">
                  <c:v>178.3</c:v>
                </c:pt>
                <c:pt idx="4">
                  <c:v>218.2</c:v>
                </c:pt>
                <c:pt idx="5">
                  <c:v>238.3</c:v>
                </c:pt>
                <c:pt idx="6">
                  <c:v>236.6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86-4574-86D7-DA33FE41F4E5}"/>
            </c:ext>
          </c:extLst>
        </c:ser>
        <c:ser>
          <c:idx val="4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7"/>
                <c:pt idx="0">
                  <c:v>285</c:v>
                </c:pt>
                <c:pt idx="1">
                  <c:v>216.2</c:v>
                </c:pt>
                <c:pt idx="2">
                  <c:v>240.2</c:v>
                </c:pt>
                <c:pt idx="3">
                  <c:v>297.3</c:v>
                </c:pt>
                <c:pt idx="4">
                  <c:v>279.2</c:v>
                </c:pt>
                <c:pt idx="5">
                  <c:v>285.2</c:v>
                </c:pt>
                <c:pt idx="6">
                  <c:v>358.3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86-4574-86D7-DA33FE41F4E5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Лист1!$D$2:$D$8</c:f>
              <c:numCache>
                <c:formatCode>0.0</c:formatCode>
                <c:ptCount val="7"/>
                <c:pt idx="0">
                  <c:v>325.10000000000002</c:v>
                </c:pt>
                <c:pt idx="1">
                  <c:v>252.6</c:v>
                </c:pt>
                <c:pt idx="2">
                  <c:v>282.85000000000002</c:v>
                </c:pt>
                <c:pt idx="3">
                  <c:v>307.47000000000003</c:v>
                </c:pt>
                <c:pt idx="4">
                  <c:v>318.3</c:v>
                </c:pt>
                <c:pt idx="5">
                  <c:v>272.95</c:v>
                </c:pt>
                <c:pt idx="6">
                  <c:v>442.83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A-46A2-B50E-0296BAF8CCE0}"/>
            </c:ext>
          </c:extLst>
        </c:ser>
        <c:ser>
          <c:idx val="1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805555555555555E-2"/>
                  <c:y val="1.9101486692989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D3-4B08-8858-193830864429}"/>
                </c:ext>
              </c:extLst>
            </c:dLbl>
            <c:dLbl>
              <c:idx val="1"/>
              <c:layout>
                <c:manualLayout>
                  <c:x val="-1.9444444444444469E-2"/>
                  <c:y val="4.366054101254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D3-4B08-8858-193830864429}"/>
                </c:ext>
              </c:extLst>
            </c:dLbl>
            <c:dLbl>
              <c:idx val="2"/>
              <c:layout>
                <c:manualLayout>
                  <c:x val="-1.9444444444444445E-2"/>
                  <c:y val="4.638932482583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D3-4B08-8858-193830864429}"/>
                </c:ext>
              </c:extLst>
            </c:dLbl>
            <c:dLbl>
              <c:idx val="3"/>
              <c:layout>
                <c:manualLayout>
                  <c:x val="-6.9444444444444441E-3"/>
                  <c:y val="5.457567626568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D3-4B08-8858-1938308644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Лист1!$E$2:$E$8</c:f>
              <c:numCache>
                <c:formatCode>0.0</c:formatCode>
                <c:ptCount val="7"/>
                <c:pt idx="0">
                  <c:v>370.8</c:v>
                </c:pt>
                <c:pt idx="1">
                  <c:v>320.7</c:v>
                </c:pt>
                <c:pt idx="2">
                  <c:v>362.3</c:v>
                </c:pt>
                <c:pt idx="3">
                  <c:v>422.2</c:v>
                </c:pt>
                <c:pt idx="4">
                  <c:v>418.9</c:v>
                </c:pt>
                <c:pt idx="5">
                  <c:v>295.8</c:v>
                </c:pt>
                <c:pt idx="6">
                  <c:v>440.3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CA-46A2-B50E-0296BAF8CCE0}"/>
            </c:ext>
          </c:extLst>
        </c:ser>
        <c:ser>
          <c:idx val="2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1.6372702879704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D3-4B08-8858-193830864429}"/>
                </c:ext>
              </c:extLst>
            </c:dLbl>
            <c:dLbl>
              <c:idx val="2"/>
              <c:layout>
                <c:manualLayout>
                  <c:x val="6.9444444444444441E-3"/>
                  <c:y val="-2.4559054319557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D3-4B08-8858-193830864429}"/>
                </c:ext>
              </c:extLst>
            </c:dLbl>
            <c:dLbl>
              <c:idx val="3"/>
              <c:layout>
                <c:manualLayout>
                  <c:x val="1.8055555555555554E-2"/>
                  <c:y val="8.1863514398524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5D3-4B08-8858-193830864429}"/>
                </c:ext>
              </c:extLst>
            </c:dLbl>
            <c:dLbl>
              <c:idx val="6"/>
              <c:layout>
                <c:manualLayout>
                  <c:x val="-2.2222222222222324E-2"/>
                  <c:y val="8.4592298211808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72-454F-958B-1879425AF8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Лист1!$F$2:$F$8</c:f>
              <c:numCache>
                <c:formatCode>0.0</c:formatCode>
                <c:ptCount val="7"/>
                <c:pt idx="0">
                  <c:v>332.2</c:v>
                </c:pt>
                <c:pt idx="1">
                  <c:v>315.02999999999997</c:v>
                </c:pt>
                <c:pt idx="2">
                  <c:v>322.8</c:v>
                </c:pt>
                <c:pt idx="3">
                  <c:v>394.55</c:v>
                </c:pt>
                <c:pt idx="4">
                  <c:v>454.17</c:v>
                </c:pt>
                <c:pt idx="5">
                  <c:v>405.17</c:v>
                </c:pt>
                <c:pt idx="6">
                  <c:v>602.87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D3-4B08-8858-19383086442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455-4A81-A1D0-1F8CBDF4500C}"/>
                </c:ext>
              </c:extLst>
            </c:dLbl>
            <c:dLbl>
              <c:idx val="5"/>
              <c:layout>
                <c:manualLayout>
                  <c:x val="-2.5000000000000001E-2"/>
                  <c:y val="3.001662194612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55-4A81-A1D0-1F8CBDF4500C}"/>
                </c:ext>
              </c:extLst>
            </c:dLbl>
            <c:dLbl>
              <c:idx val="6"/>
              <c:layout>
                <c:manualLayout>
                  <c:x val="-6.9444444444444441E-3"/>
                  <c:y val="-2.72878381328416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72-454F-958B-1879425AF8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Лист1!$G$2:$G$8</c:f>
              <c:numCache>
                <c:formatCode>0.0</c:formatCode>
                <c:ptCount val="7"/>
                <c:pt idx="0">
                  <c:v>458.2</c:v>
                </c:pt>
                <c:pt idx="1">
                  <c:v>365.1</c:v>
                </c:pt>
                <c:pt idx="2">
                  <c:v>426.6</c:v>
                </c:pt>
                <c:pt idx="3">
                  <c:v>486.6</c:v>
                </c:pt>
                <c:pt idx="4">
                  <c:v>556.70000000000005</c:v>
                </c:pt>
                <c:pt idx="5">
                  <c:v>458.6</c:v>
                </c:pt>
                <c:pt idx="6">
                  <c:v>568.5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2-454F-958B-1879425AF84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6EA3A"/>
            </a:solidFill>
          </c:spPr>
          <c:invertIfNegative val="0"/>
          <c:dLbls>
            <c:dLbl>
              <c:idx val="5"/>
              <c:layout>
                <c:manualLayout>
                  <c:x val="1.5277777777777677E-2"/>
                  <c:y val="-1.0915135253136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55-4A81-A1D0-1F8CBDF450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Лист1!$H$2:$H$8</c:f>
              <c:numCache>
                <c:formatCode>0.0</c:formatCode>
                <c:ptCount val="7"/>
                <c:pt idx="0">
                  <c:v>493.9</c:v>
                </c:pt>
                <c:pt idx="1">
                  <c:v>496.2</c:v>
                </c:pt>
                <c:pt idx="2">
                  <c:v>392.3</c:v>
                </c:pt>
                <c:pt idx="3">
                  <c:v>515.79999999999995</c:v>
                </c:pt>
                <c:pt idx="4">
                  <c:v>499.2</c:v>
                </c:pt>
                <c:pt idx="5">
                  <c:v>441.7</c:v>
                </c:pt>
                <c:pt idx="6">
                  <c:v>599.5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55-4A81-A1D0-1F8CBDF45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104578560"/>
        <c:axId val="104665600"/>
      </c:barChart>
      <c:catAx>
        <c:axId val="104578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 Narrow" panose="020B0606020202030204" pitchFamily="34" charset="0"/>
              </a:defRPr>
            </a:pPr>
            <a:endParaRPr lang="ru-RU"/>
          </a:p>
        </c:txPr>
        <c:crossAx val="104665600"/>
        <c:crosses val="autoZero"/>
        <c:auto val="1"/>
        <c:lblAlgn val="ctr"/>
        <c:lblOffset val="100"/>
        <c:noMultiLvlLbl val="0"/>
      </c:catAx>
      <c:valAx>
        <c:axId val="104665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5785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930588363954508"/>
          <c:y val="0.92194058791560296"/>
          <c:w val="0.64069411636045492"/>
          <c:h val="7.573793189986953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13613595793925E-2"/>
          <c:y val="3.4678222433386204E-2"/>
          <c:w val="0.9675336672616891"/>
          <c:h val="0.7903944356091599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309061670219528E-4"/>
                  <c:y val="-5.92224568581856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86-4574-86D7-DA33FE41F4E5}"/>
                </c:ext>
              </c:extLst>
            </c:dLbl>
            <c:dLbl>
              <c:idx val="3"/>
              <c:layout>
                <c:manualLayout>
                  <c:x val="3.4874153857661094E-3"/>
                  <c:y val="5.9850830467402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86-4574-86D7-DA33FE41F4E5}"/>
                </c:ext>
              </c:extLst>
            </c:dLbl>
            <c:dLbl>
              <c:idx val="4"/>
              <c:layout>
                <c:manualLayout>
                  <c:x val="5.3001968503935994E-3"/>
                  <c:y val="1.2142979164312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86-4574-86D7-DA33FE41F4E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  <c:pt idx="7">
                  <c:v>ВСЕГО: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408.8</c:v>
                </c:pt>
                <c:pt idx="1">
                  <c:v>324.39999999999998</c:v>
                </c:pt>
                <c:pt idx="2">
                  <c:v>387.7</c:v>
                </c:pt>
                <c:pt idx="3">
                  <c:v>463.5</c:v>
                </c:pt>
                <c:pt idx="4">
                  <c:v>510.9</c:v>
                </c:pt>
                <c:pt idx="5">
                  <c:v>420.9</c:v>
                </c:pt>
                <c:pt idx="6">
                  <c:v>490.3</c:v>
                </c:pt>
                <c:pt idx="7">
                  <c:v>484.4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86-4574-86D7-DA33FE41F4E5}"/>
            </c:ext>
          </c:extLst>
        </c:ser>
        <c:ser>
          <c:idx val="4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6EA3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  <c:pt idx="7">
                  <c:v>ВСЕГО: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8"/>
                <c:pt idx="0">
                  <c:v>462.3</c:v>
                </c:pt>
                <c:pt idx="1">
                  <c:v>444</c:v>
                </c:pt>
                <c:pt idx="2">
                  <c:v>373.5</c:v>
                </c:pt>
                <c:pt idx="3">
                  <c:v>487.4</c:v>
                </c:pt>
                <c:pt idx="4">
                  <c:v>453.9</c:v>
                </c:pt>
                <c:pt idx="5">
                  <c:v>422.1</c:v>
                </c:pt>
                <c:pt idx="6">
                  <c:v>543.4</c:v>
                </c:pt>
                <c:pt idx="7">
                  <c:v>513.20000000000005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86-4574-86D7-DA33FE41F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104578560"/>
        <c:axId val="104665600"/>
      </c:barChart>
      <c:catAx>
        <c:axId val="104578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1" baseline="0">
                <a:latin typeface="Arial Narrow" panose="020B0606020202030204" pitchFamily="34" charset="0"/>
              </a:defRPr>
            </a:pPr>
            <a:endParaRPr lang="ru-RU"/>
          </a:p>
        </c:txPr>
        <c:crossAx val="104665600"/>
        <c:crosses val="autoZero"/>
        <c:auto val="1"/>
        <c:lblAlgn val="ctr"/>
        <c:lblOffset val="100"/>
        <c:noMultiLvlLbl val="0"/>
      </c:catAx>
      <c:valAx>
        <c:axId val="10466560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045785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930588363954508"/>
          <c:y val="0.92194058791560296"/>
          <c:w val="0.18759208223972007"/>
          <c:h val="7.573793189986953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655521343671262E-2"/>
          <c:y val="8.3472883873672285E-2"/>
          <c:w val="0.9675336672616891"/>
          <c:h val="0.70068639928956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Лист1!$B$2:$B$8</c:f>
            </c:numRef>
          </c:val>
          <c:extLst>
            <c:ext xmlns:c16="http://schemas.microsoft.com/office/drawing/2014/chart" uri="{C3380CC4-5D6E-409C-BE32-E72D297353CC}">
              <c16:uniqueId val="{00000000-A7F1-459C-BAA8-DBE56AB1AB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Лист1!$C$2:$C$8</c:f>
            </c:numRef>
          </c:val>
          <c:extLst>
            <c:ext xmlns:c16="http://schemas.microsoft.com/office/drawing/2014/chart" uri="{C3380CC4-5D6E-409C-BE32-E72D297353CC}">
              <c16:uniqueId val="{00000001-A7F1-459C-BAA8-DBE56AB1ABCF}"/>
            </c:ext>
          </c:extLst>
        </c:ser>
        <c:ser>
          <c:idx val="5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Лист1!$D$2:$D$8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F1-459C-BAA8-DBE56AB1ABCF}"/>
            </c:ext>
          </c:extLst>
        </c:ser>
        <c:ser>
          <c:idx val="2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Лист1!$E$2:$E$8</c:f>
              <c:numCache>
                <c:formatCode>0</c:formatCode>
                <c:ptCount val="7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F1-459C-BAA8-DBE56AB1ABCF}"/>
            </c:ext>
          </c:extLst>
        </c:ser>
        <c:ser>
          <c:idx val="3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Лист1!$F$2:$F$8</c:f>
              <c:numCache>
                <c:formatCode>0</c:formatCode>
                <c:ptCount val="7"/>
                <c:pt idx="0">
                  <c:v>6</c:v>
                </c:pt>
                <c:pt idx="1">
                  <c:v>8</c:v>
                </c:pt>
                <c:pt idx="2">
                  <c:v>11</c:v>
                </c:pt>
                <c:pt idx="3">
                  <c:v>10</c:v>
                </c:pt>
                <c:pt idx="4">
                  <c:v>16</c:v>
                </c:pt>
                <c:pt idx="5">
                  <c:v>4</c:v>
                </c:pt>
                <c:pt idx="6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F1-459C-BAA8-DBE56AB1ABCF}"/>
            </c:ext>
          </c:extLst>
        </c:ser>
        <c:ser>
          <c:idx val="4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Лист1!$G$2:$G$8</c:f>
              <c:numCache>
                <c:formatCode>0</c:formatCode>
                <c:ptCount val="7"/>
                <c:pt idx="0">
                  <c:v>3</c:v>
                </c:pt>
                <c:pt idx="1">
                  <c:v>8</c:v>
                </c:pt>
                <c:pt idx="2">
                  <c:v>24</c:v>
                </c:pt>
                <c:pt idx="3">
                  <c:v>6</c:v>
                </c:pt>
                <c:pt idx="4">
                  <c:v>19</c:v>
                </c:pt>
                <c:pt idx="5">
                  <c:v>4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52-4C7C-89D9-C4E673113D8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4B9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Лист1!$H$2:$H$8</c:f>
              <c:numCache>
                <c:formatCode>0</c:formatCode>
                <c:ptCount val="7"/>
                <c:pt idx="0">
                  <c:v>3</c:v>
                </c:pt>
                <c:pt idx="1">
                  <c:v>20</c:v>
                </c:pt>
                <c:pt idx="2">
                  <c:v>16</c:v>
                </c:pt>
                <c:pt idx="3">
                  <c:v>1</c:v>
                </c:pt>
                <c:pt idx="4">
                  <c:v>28</c:v>
                </c:pt>
                <c:pt idx="5">
                  <c:v>1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E-43AD-9A7B-7B1CCC30DF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643520"/>
        <c:axId val="41520512"/>
      </c:barChart>
      <c:catAx>
        <c:axId val="4164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02E5C"/>
                </a:solidFill>
              </a:defRPr>
            </a:pPr>
            <a:endParaRPr lang="ru-RU"/>
          </a:p>
        </c:txPr>
        <c:crossAx val="41520512"/>
        <c:crosses val="autoZero"/>
        <c:auto val="1"/>
        <c:lblAlgn val="ctr"/>
        <c:lblOffset val="100"/>
        <c:noMultiLvlLbl val="0"/>
      </c:catAx>
      <c:valAx>
        <c:axId val="4152051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416435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576969590141827"/>
          <c:y val="0.89923977722517845"/>
          <c:w val="0.47354552400364991"/>
          <c:h val="0.10076022277482148"/>
        </c:manualLayout>
      </c:layout>
      <c:overlay val="0"/>
      <c:txPr>
        <a:bodyPr/>
        <a:lstStyle/>
        <a:p>
          <a:pPr>
            <a:defRPr sz="2400" b="1">
              <a:solidFill>
                <a:srgbClr val="002E5C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91132854316791E-2"/>
          <c:y val="2.3968742599147917E-2"/>
          <c:w val="0.92290886714568321"/>
          <c:h val="0.85628020028798146"/>
        </c:manualLayout>
      </c:layout>
      <c:barChart>
        <c:barDir val="col"/>
        <c:grouping val="clustered"/>
        <c:varyColors val="0"/>
        <c:ser>
          <c:idx val="11"/>
          <c:order val="0"/>
          <c:tx>
            <c:strRef>
              <c:f>Sheet1!$B$1</c:f>
              <c:strCache>
                <c:ptCount val="1"/>
                <c:pt idx="0">
                  <c:v>Динамика выполнения процедур РЧА/год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1299">
              <a:noFill/>
              <a:prstDash val="solid"/>
            </a:ln>
          </c:spPr>
          <c:invertIfNegative val="0"/>
          <c:dLbls>
            <c:dLbl>
              <c:idx val="7"/>
              <c:layout>
                <c:manualLayout>
                  <c:x val="0"/>
                  <c:y val="2.3526197182576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84-4805-B151-62770A9C4B54}"/>
                </c:ext>
              </c:extLst>
            </c:dLbl>
            <c:dLbl>
              <c:idx val="9"/>
              <c:layout>
                <c:manualLayout>
                  <c:x val="-1.7244415084855712E-2"/>
                  <c:y val="-9.41055297187301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84-4805-B151-62770A9C4B54}"/>
                </c:ext>
              </c:extLst>
            </c:dLbl>
            <c:dLbl>
              <c:idx val="10"/>
              <c:layout>
                <c:manualLayout>
                  <c:x val="-7.1533957282174801E-3"/>
                  <c:y val="2.3526382429682508E-3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84-4805-B151-62770A9C4B54}"/>
                </c:ext>
              </c:extLst>
            </c:dLbl>
            <c:dLbl>
              <c:idx val="11"/>
              <c:layout>
                <c:manualLayout>
                  <c:x val="0"/>
                  <c:y val="1.8821105943746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ED-427E-9A48-EF689E851EB4}"/>
                </c:ext>
              </c:extLst>
            </c:dLbl>
            <c:dLbl>
              <c:idx val="12"/>
              <c:layout>
                <c:manualLayout>
                  <c:x val="-1.1105220874754853E-2"/>
                  <c:y val="1.1763191214841257E-2"/>
                </c:manualLayout>
              </c:layout>
              <c:tx>
                <c:rich>
                  <a:bodyPr/>
                  <a:lstStyle/>
                  <a:p>
                    <a:fld id="{A1F38CF5-DB20-4365-9C81-5B0CE6068174}" type="VALUE">
                      <a:rPr lang="en-US" sz="180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D3-4EEA-8CD7-B104343BF6D1}"/>
                </c:ext>
              </c:extLst>
            </c:dLbl>
            <c:dLbl>
              <c:idx val="13"/>
              <c:layout>
                <c:manualLayout>
                  <c:x val="-3.0078483958285426E-2"/>
                  <c:y val="-9.64781487438568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87-4F01-9347-318DC9D67EB6}"/>
                </c:ext>
              </c:extLst>
            </c:dLbl>
            <c:dLbl>
              <c:idx val="14"/>
              <c:layout>
                <c:manualLayout>
                  <c:x val="-2.7344076325716031E-3"/>
                  <c:y val="-2.317134314241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F0-4339-915B-007EDE31ABAA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rgbClr val="0C720E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7BA-424D-A74C-8CE4332EDF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Sheet1!$A$3:$A$19</c:f>
              <c:numCache>
                <c:formatCode>General</c:formatCode>
                <c:ptCount val="1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</c:numCache>
            </c:numRef>
          </c:cat>
          <c:val>
            <c:numRef>
              <c:f>Sheet1!$B$3:$B$19</c:f>
              <c:numCache>
                <c:formatCode>General</c:formatCode>
                <c:ptCount val="17"/>
                <c:pt idx="0">
                  <c:v>419</c:v>
                </c:pt>
                <c:pt idx="1">
                  <c:v>488</c:v>
                </c:pt>
                <c:pt idx="2">
                  <c:v>583</c:v>
                </c:pt>
                <c:pt idx="3">
                  <c:v>636</c:v>
                </c:pt>
                <c:pt idx="4">
                  <c:v>742</c:v>
                </c:pt>
                <c:pt idx="5">
                  <c:v>814</c:v>
                </c:pt>
                <c:pt idx="6">
                  <c:v>993</c:v>
                </c:pt>
                <c:pt idx="7">
                  <c:v>1138</c:v>
                </c:pt>
                <c:pt idx="8">
                  <c:v>1066</c:v>
                </c:pt>
                <c:pt idx="9">
                  <c:v>1252</c:v>
                </c:pt>
                <c:pt idx="10">
                  <c:v>1304</c:v>
                </c:pt>
                <c:pt idx="11">
                  <c:v>996</c:v>
                </c:pt>
                <c:pt idx="12">
                  <c:v>1424</c:v>
                </c:pt>
                <c:pt idx="13">
                  <c:v>1612</c:v>
                </c:pt>
                <c:pt idx="14">
                  <c:v>2182</c:v>
                </c:pt>
                <c:pt idx="15">
                  <c:v>2083</c:v>
                </c:pt>
                <c:pt idx="16">
                  <c:v>2410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84-4805-B151-62770A9C4B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104920576"/>
        <c:axId val="41518784"/>
      </c:barChart>
      <c:catAx>
        <c:axId val="10492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solidFill>
            <a:srgbClr val="FFFFFF"/>
          </a:solidFill>
          <a:ln w="28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206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1518784"/>
        <c:crosses val="autoZero"/>
        <c:auto val="1"/>
        <c:lblAlgn val="ctr"/>
        <c:lblOffset val="100"/>
        <c:noMultiLvlLbl val="0"/>
      </c:catAx>
      <c:valAx>
        <c:axId val="41518784"/>
        <c:scaling>
          <c:orientation val="minMax"/>
        </c:scaling>
        <c:delete val="0"/>
        <c:axPos val="l"/>
        <c:majorGridlines>
          <c:spPr>
            <a:ln w="11299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1299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779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4920576"/>
        <c:crosses val="autoZero"/>
        <c:crossBetween val="between"/>
      </c:valAx>
      <c:spPr>
        <a:noFill/>
        <a:ln w="12700">
          <a:solidFill>
            <a:srgbClr val="FFFFFF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7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072486525887366E-2"/>
          <c:y val="0"/>
          <c:w val="0.9675336672616891"/>
          <c:h val="0.81088170930667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3.2036827105985412E-2"/>
                  <c:y val="1.49838999764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55-4902-A0B3-EB7B60195F5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Лист1!$B$2:$B$8</c:f>
            </c:numRef>
          </c:val>
          <c:extLst>
            <c:ext xmlns:c16="http://schemas.microsoft.com/office/drawing/2014/chart" uri="{C3380CC4-5D6E-409C-BE32-E72D297353CC}">
              <c16:uniqueId val="{00000000-431A-428E-97BD-C3D9E84A99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Лист1!$C$2:$C$8</c:f>
            </c:numRef>
          </c:val>
          <c:extLst>
            <c:ext xmlns:c16="http://schemas.microsoft.com/office/drawing/2014/chart" uri="{C3380CC4-5D6E-409C-BE32-E72D297353CC}">
              <c16:uniqueId val="{00000001-431A-428E-97BD-C3D9E84A9930}"/>
            </c:ext>
          </c:extLst>
        </c:ser>
        <c:ser>
          <c:idx val="4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-6.9645276317359594E-3"/>
                  <c:y val="1.179834643815000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708780525469774E-2"/>
                      <c:h val="7.3166501568472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F0A-40DD-94AD-CFC5C13607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Лист1!$D$2:$D$8</c:f>
              <c:numCache>
                <c:formatCode>0</c:formatCode>
                <c:ptCount val="7"/>
                <c:pt idx="0">
                  <c:v>73</c:v>
                </c:pt>
                <c:pt idx="1">
                  <c:v>37</c:v>
                </c:pt>
                <c:pt idx="2">
                  <c:v>77</c:v>
                </c:pt>
                <c:pt idx="3">
                  <c:v>0</c:v>
                </c:pt>
                <c:pt idx="4">
                  <c:v>106</c:v>
                </c:pt>
                <c:pt idx="5">
                  <c:v>2</c:v>
                </c:pt>
                <c:pt idx="6">
                  <c:v>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1A-428E-97BD-C3D9E84A9930}"/>
            </c:ext>
          </c:extLst>
        </c:ser>
        <c:ser>
          <c:idx val="2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1.8107771842513394E-2"/>
                  <c:y val="-2.99677999529010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0A-40DD-94AD-CFC5C13607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>
                    <a:solidFill>
                      <a:srgbClr val="0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Лист1!$E$2:$E$8</c:f>
              <c:numCache>
                <c:formatCode>0</c:formatCode>
                <c:ptCount val="7"/>
                <c:pt idx="0">
                  <c:v>43</c:v>
                </c:pt>
                <c:pt idx="1">
                  <c:v>184</c:v>
                </c:pt>
                <c:pt idx="2">
                  <c:v>78</c:v>
                </c:pt>
                <c:pt idx="3">
                  <c:v>1</c:v>
                </c:pt>
                <c:pt idx="4">
                  <c:v>90</c:v>
                </c:pt>
                <c:pt idx="5">
                  <c:v>60</c:v>
                </c:pt>
                <c:pt idx="6">
                  <c:v>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A-40DD-94AD-CFC5C13607D8}"/>
            </c:ext>
          </c:extLst>
        </c:ser>
        <c:ser>
          <c:idx val="3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Лист1!$F$2:$F$8</c:f>
              <c:numCache>
                <c:formatCode>0</c:formatCode>
                <c:ptCount val="7"/>
                <c:pt idx="0">
                  <c:v>35</c:v>
                </c:pt>
                <c:pt idx="1">
                  <c:v>208</c:v>
                </c:pt>
                <c:pt idx="2">
                  <c:v>10</c:v>
                </c:pt>
                <c:pt idx="3">
                  <c:v>7</c:v>
                </c:pt>
                <c:pt idx="4">
                  <c:v>166</c:v>
                </c:pt>
                <c:pt idx="5">
                  <c:v>80</c:v>
                </c:pt>
                <c:pt idx="6">
                  <c:v>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C-47B9-9349-7A72E717BF5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2"/>
              <c:layout>
                <c:manualLayout>
                  <c:x val="-2.7858110526943836E-3"/>
                  <c:y val="1.19871199811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EC-47B9-9349-7A72E717BF5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Лист1!$G$2:$G$8</c:f>
              <c:numCache>
                <c:formatCode>0</c:formatCode>
                <c:ptCount val="7"/>
                <c:pt idx="0">
                  <c:v>20</c:v>
                </c:pt>
                <c:pt idx="1">
                  <c:v>160</c:v>
                </c:pt>
                <c:pt idx="2">
                  <c:v>0</c:v>
                </c:pt>
                <c:pt idx="3">
                  <c:v>9</c:v>
                </c:pt>
                <c:pt idx="4">
                  <c:v>72</c:v>
                </c:pt>
                <c:pt idx="5">
                  <c:v>65</c:v>
                </c:pt>
                <c:pt idx="6">
                  <c:v>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EC-47B9-9349-7A72E717BF5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6EA3A"/>
            </a:solidFill>
          </c:spPr>
          <c:invertIfNegative val="0"/>
          <c:dLbls>
            <c:dLbl>
              <c:idx val="6"/>
              <c:layout>
                <c:manualLayout>
                  <c:x val="-1.5772681331740215E-16"/>
                  <c:y val="5.6938819910511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17-44E3-8A95-A82B63D9EE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Брестская</c:v>
                </c:pt>
                <c:pt idx="1">
                  <c:v>Витебская</c:v>
                </c:pt>
                <c:pt idx="2">
                  <c:v>Гомельская</c:v>
                </c:pt>
                <c:pt idx="3">
                  <c:v>Гродненская</c:v>
                </c:pt>
                <c:pt idx="4">
                  <c:v>Минская</c:v>
                </c:pt>
                <c:pt idx="5">
                  <c:v>Могилевская</c:v>
                </c:pt>
                <c:pt idx="6">
                  <c:v>г.Минск</c:v>
                </c:pt>
              </c:strCache>
            </c:strRef>
          </c:cat>
          <c:val>
            <c:numRef>
              <c:f>Лист1!$H$2:$H$8</c:f>
              <c:numCache>
                <c:formatCode>0</c:formatCode>
                <c:ptCount val="7"/>
                <c:pt idx="0">
                  <c:v>1</c:v>
                </c:pt>
                <c:pt idx="1">
                  <c:v>220</c:v>
                </c:pt>
                <c:pt idx="2">
                  <c:v>59</c:v>
                </c:pt>
                <c:pt idx="3">
                  <c:v>40</c:v>
                </c:pt>
                <c:pt idx="4">
                  <c:v>174</c:v>
                </c:pt>
                <c:pt idx="5">
                  <c:v>130</c:v>
                </c:pt>
                <c:pt idx="6">
                  <c:v>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17-44E3-8A95-A82B63D9E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327232"/>
        <c:axId val="84063872"/>
      </c:barChart>
      <c:catAx>
        <c:axId val="11132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 b="1"/>
            </a:pPr>
            <a:endParaRPr lang="ru-RU"/>
          </a:p>
        </c:txPr>
        <c:crossAx val="84063872"/>
        <c:crosses val="autoZero"/>
        <c:auto val="1"/>
        <c:lblAlgn val="ctr"/>
        <c:lblOffset val="100"/>
        <c:noMultiLvlLbl val="0"/>
      </c:catAx>
      <c:valAx>
        <c:axId val="8406387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113272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841899003091794"/>
          <c:y val="0.9083597548769542"/>
          <c:w val="0.52444680943309818"/>
          <c:h val="8.8643579295841629E-2"/>
        </c:manualLayout>
      </c:layout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6100328597993755E-2"/>
          <c:w val="1"/>
          <c:h val="0.633986417224799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 % от всех аблаций (N =  2414)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039-4B04-8B9A-473538F2801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039-4B04-8B9A-473538F28010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039-4B04-8B9A-473538F28010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039-4B04-8B9A-473538F28010}"/>
              </c:ext>
            </c:extLst>
          </c:dPt>
          <c:dPt>
            <c:idx val="4"/>
            <c:bubble3D val="0"/>
            <c:spPr>
              <a:solidFill>
                <a:srgbClr val="36EA3A"/>
              </a:solidFill>
              <a:ln w="25400">
                <a:solidFill>
                  <a:srgbClr val="36EA3A"/>
                </a:solidFill>
              </a:ln>
              <a:effectLst/>
              <a:sp3d contourW="25400">
                <a:contourClr>
                  <a:srgbClr val="36EA3A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039-4B04-8B9A-473538F28010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Аблации ТП</c:v>
                </c:pt>
                <c:pt idx="1">
                  <c:v>Аблации НЖТ (без ТП)</c:v>
                </c:pt>
                <c:pt idx="2">
                  <c:v>Аблации ФП</c:v>
                </c:pt>
                <c:pt idx="3">
                  <c:v>Аблации ЖТ и ЖЭС</c:v>
                </c:pt>
                <c:pt idx="4">
                  <c:v>РЧА АВУ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33.6</c:v>
                </c:pt>
                <c:pt idx="1">
                  <c:v>29.6</c:v>
                </c:pt>
                <c:pt idx="2">
                  <c:v>25.6</c:v>
                </c:pt>
                <c:pt idx="3">
                  <c:v>6.7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9-4B04-8B9A-473538F28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931148639880345E-2"/>
          <c:y val="0.73777607156292313"/>
          <c:w val="0.93244074654636877"/>
          <c:h val="0.24816135241393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105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3084940944881887"/>
          <c:w val="0.68541958899868727"/>
          <c:h val="0.812457431102362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Высокотехнологичные и сложные операции на сердце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rgbClr val="36EA3A"/>
              </a:solidFill>
            </c:spPr>
            <c:extLst>
              <c:ext xmlns:c16="http://schemas.microsoft.com/office/drawing/2014/chart" uri="{C3380CC4-5D6E-409C-BE32-E72D297353CC}">
                <c16:uniqueId val="{00000004-95A0-42B6-B9E0-5B622D593E2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C731-4369-A7FF-4A0171BF382C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C731-4369-A7FF-4A0171BF382C}"/>
              </c:ext>
            </c:extLst>
          </c:dPt>
          <c:dLbls>
            <c:dLbl>
              <c:idx val="0"/>
              <c:layout>
                <c:manualLayout>
                  <c:x val="-6.3175976864303152E-2"/>
                  <c:y val="-0.3115155019685039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3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A0-42B6-B9E0-5B622D593E2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Аблации при нарушениях ритма + Импл./замены ЭКС и др.</c:v>
                </c:pt>
                <c:pt idx="1">
                  <c:v>Другие высокотехнологичные и сложные операции на сердце и грудн.отд.Аорты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1691</c:v>
                </c:pt>
                <c:pt idx="1">
                  <c:v>2749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31-4369-A7FF-4A0171BF3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262780004915286"/>
          <c:y val="0.14013804133858268"/>
          <c:w val="0.37438322552528441"/>
          <c:h val="0.69936491141732282"/>
        </c:manualLayout>
      </c:layout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76307-3554-452C-A718-A50638D71473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9FD0B-3BF2-413A-8A17-A92ACD16D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7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1%83%D1%81%D1%81%D0%BA%D0%B8%D0%B9_%D0%B2%D0%B5%D1%81%D1%82%D0%BD%D0%B8%D0%BA_(%D0%B6%D1%83%D1%80%D0%BD%D0%B0%D0%BB,_1856%E2%80%941906)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search?q=%D0%BF%D1%80%D0%B8%D0%BD%D1%86%D0%B8%D0%BF+%D0%90%D0%BD%D0%BD%D1%8B+%D0%9A%D0%B0%D1%80%D0%B5%D0%BD%D0%B8%D0%BD%D0%BE%D0%B9&amp;oq=%C2%AB%D0%92%D1%81%D0%B5+%D1%81%D1%87%D0%B0%D1%81%D1%82%D0%BB%D0%B8%D0%B2%D1%8B%D0%B5+%D1%81%D0%B5%D0%BC%D1%8C%D0%B8+%D0%BF%D0%BE%D1%85%D0%BE%D0%B6%D0%B8+%D0%B4%D1%80%D1%83%D0%B3+%D0%BD%D0%B0+%D0%B4%D1%80%D1%83%D0%B3%D0%B0,+%D0%BA%D0%B0%D0%B6%D0%B4%D0%B0%D1%8F+%D0%BD%D0%B5%D1%81%D1%87%D0%B0%D1%81%D1%82%D0%BB%D0%B8%D0%B2%D0%B0%D1%8F+%D1%81%D0%B5%D0%BC%D1%8C%D1%8F+%D0%BD%D0%B5%D1%81%D1%87%D0%B0%D1%81%D1%82%D0%BB%D0%B8%D0%B2%D0%B0+%D0%BF%D0%BE-%D1%81%D0%B2%D0%BE%D0%B5%D0%BC%D1%83%C2%BB+%D0%9B.+%D0%9D.+%D0%A2%D0%BE%D0%BB%D1%81%D1%82%D0%BE%D0%B9,+%C2%AB%D0%90%D0%BD%D0%BD%D0%B0+%D0%9A%D0%B0%D1%80%D0%B5%D0%BD%D0%B8%D0%BD&amp;gs_lcrp=EgZjaHJvbWUyBggAEEUYOTIGCAEQLhhA0gEIMjA3OWowajSoAgCwAgE&amp;sourceid=chrome&amp;ie=UTF-8&amp;mstk=AUtExfDGmZdrR59irY86mRYhLblIZq4Hjr4gy0NWFTkKzCpdkfT2ks7BLgAuSzLpis9g0pRfSyNnRpt026MV-SMwYa6qh4YqY4kog8io0iJfsaHx3_CAUd1NYERzDxyRFaGFOndj2Cc50CyosAEs0I-S9EpV4NdkqJh6_ygAa4m03MpN4mw&amp;csui=3&amp;ved=2ahUKEwjh3p2ChOiTAxXxFBAIHbk0Fz0QgK4QegQIARAB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D0%BF%D1%80%D0%B8%D0%BD%D1%86%D0%B8%D0%BF+%D0%90%D0%BD%D0%BD%D1%8B+%D0%9A%D0%B0%D1%80%D0%B5%D0%BD%D0%B8%D0%BD%D0%BE%D0%B9&amp;oq=%C2%AB%D0%92%D1%81%D0%B5+%D1%81%D1%87%D0%B0%D1%81%D1%82%D0%BB%D0%B8%D0%B2%D1%8B%D0%B5+%D1%81%D0%B5%D0%BC%D1%8C%D0%B8+%D0%BF%D0%BE%D1%85%D0%BE%D0%B6%D0%B8+%D0%B4%D1%80%D1%83%D0%B3+%D0%BD%D0%B0+%D0%B4%D1%80%D1%83%D0%B3%D0%B0,+%D0%BA%D0%B0%D0%B6%D0%B4%D0%B0%D1%8F+%D0%BD%D0%B5%D1%81%D1%87%D0%B0%D1%81%D1%82%D0%BB%D0%B8%D0%B2%D0%B0%D1%8F+%D1%81%D0%B5%D0%BC%D1%8C%D1%8F+%D0%BD%D0%B5%D1%81%D1%87%D0%B0%D1%81%D1%82%D0%BB%D0%B8%D0%B2%D0%B0+%D0%BF%D0%BE-%D1%81%D0%B2%D0%BE%D0%B5%D0%BC%D1%83%C2%BB+%D0%9B.+%D0%9D.+%D0%A2%D0%BE%D0%BB%D1%81%D1%82%D0%BE%D0%B9,+%C2%AB%D0%90%D0%BD%D0%BD%D0%B0+%D0%9A%D0%B0%D1%80%D0%B5%D0%BD%D0%B8%D0%BD&amp;gs_lcrp=EgZjaHJvbWUyBggAEEUYOTIGCAEQLhhA0gEIMjA3OWowajSoAgCwAgE&amp;sourceid=chrome&amp;ie=UTF-8&amp;mstk=AUtExfDGmZdrR59irY86mRYhLblIZq4Hjr4gy0NWFTkKzCpdkfT2ks7BLgAuSzLpis9g0pRfSyNnRpt026MV-SMwYa6qh4YqY4kog8io0iJfsaHx3_CAUd1NYERzDxyRFaGFOndj2Cc50CyosAEs0I-S9EpV4NdkqJh6_ygAa4m03MpN4mw&amp;csui=3&amp;ved=2ahUKEwjh3p2ChOiTAxXxFBAIHbk0Fz0QgK4QegQIARAB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A0%D1%83%D1%81%D1%81%D0%BA%D0%B8%D0%B9_%D0%B2%D0%B5%D1%81%D1%82%D0%BD%D0%B8%D0%BA_(%D0%B6%D1%83%D1%80%D0%BD%D0%B0%D0%BB,_1856%E2%80%941906)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1%83%D1%81%D1%81%D0%BA%D0%B8%D0%B9_%D0%B2%D0%B5%D1%81%D1%82%D0%BD%D0%B8%D0%BA_(%D0%B6%D1%83%D1%80%D0%BD%D0%B0%D0%BB,_1856%E2%80%941906)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search?q=%D0%BF%D1%80%D0%B8%D0%BD%D1%86%D0%B8%D0%BF+%D0%90%D0%BD%D0%BD%D1%8B+%D0%9A%D0%B0%D1%80%D0%B5%D0%BD%D0%B8%D0%BD%D0%BE%D0%B9&amp;oq=%C2%AB%D0%92%D1%81%D0%B5+%D1%81%D1%87%D0%B0%D1%81%D1%82%D0%BB%D0%B8%D0%B2%D1%8B%D0%B5+%D1%81%D0%B5%D0%BC%D1%8C%D0%B8+%D0%BF%D0%BE%D1%85%D0%BE%D0%B6%D0%B8+%D0%B4%D1%80%D1%83%D0%B3+%D0%BD%D0%B0+%D0%B4%D1%80%D1%83%D0%B3%D0%B0,+%D0%BA%D0%B0%D0%B6%D0%B4%D0%B0%D1%8F+%D0%BD%D0%B5%D1%81%D1%87%D0%B0%D1%81%D1%82%D0%BB%D0%B8%D0%B2%D0%B0%D1%8F+%D1%81%D0%B5%D0%BC%D1%8C%D1%8F+%D0%BD%D0%B5%D1%81%D1%87%D0%B0%D1%81%D1%82%D0%BB%D0%B8%D0%B2%D0%B0+%D0%BF%D0%BE-%D1%81%D0%B2%D0%BE%D0%B5%D0%BC%D1%83%C2%BB+%D0%9B.+%D0%9D.+%D0%A2%D0%BE%D0%BB%D1%81%D1%82%D0%BE%D0%B9,+%C2%AB%D0%90%D0%BD%D0%BD%D0%B0+%D0%9A%D0%B0%D1%80%D0%B5%D0%BD%D0%B8%D0%BD&amp;gs_lcrp=EgZjaHJvbWUyBggAEEUYOTIGCAEQLhhA0gEIMjA3OWowajSoAgCwAgE&amp;sourceid=chrome&amp;ie=UTF-8&amp;mstk=AUtExfDGmZdrR59irY86mRYhLblIZq4Hjr4gy0NWFTkKzCpdkfT2ks7BLgAuSzLpis9g0pRfSyNnRpt026MV-SMwYa6qh4YqY4kog8io0iJfsaHx3_CAUd1NYERzDxyRFaGFOndj2Cc50CyosAEs0I-S9EpV4NdkqJh6_ygAa4m03MpN4mw&amp;csui=3&amp;ved=2ahUKEwjh3p2ChOiTAxXxFBAIHbk0Fz0QgK4QegQIARAB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1%83%D1%81%D1%81%D0%BA%D0%B8%D0%B9_%D0%B2%D0%B5%D1%81%D1%82%D0%BD%D0%B8%D0%BA_(%D0%B6%D1%83%D1%80%D0%BD%D0%B0%D0%BB,_1856%E2%80%941906)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search?q=%D0%BF%D1%80%D0%B8%D0%BD%D1%86%D0%B8%D0%BF+%D0%90%D0%BD%D0%BD%D1%8B+%D0%9A%D0%B0%D1%80%D0%B5%D0%BD%D0%B8%D0%BD%D0%BE%D0%B9&amp;oq=%C2%AB%D0%92%D1%81%D0%B5+%D1%81%D1%87%D0%B0%D1%81%D1%82%D0%BB%D0%B8%D0%B2%D1%8B%D0%B5+%D1%81%D0%B5%D0%BC%D1%8C%D0%B8+%D0%BF%D0%BE%D1%85%D0%BE%D0%B6%D0%B8+%D0%B4%D1%80%D1%83%D0%B3+%D0%BD%D0%B0+%D0%B4%D1%80%D1%83%D0%B3%D0%B0,+%D0%BA%D0%B0%D0%B6%D0%B4%D0%B0%D1%8F+%D0%BD%D0%B5%D1%81%D1%87%D0%B0%D1%81%D1%82%D0%BB%D0%B8%D0%B2%D0%B0%D1%8F+%D1%81%D0%B5%D0%BC%D1%8C%D1%8F+%D0%BD%D0%B5%D1%81%D1%87%D0%B0%D1%81%D1%82%D0%BB%D0%B8%D0%B2%D0%B0+%D0%BF%D0%BE-%D1%81%D0%B2%D0%BE%D0%B5%D0%BC%D1%83%C2%BB+%D0%9B.+%D0%9D.+%D0%A2%D0%BE%D0%BB%D1%81%D1%82%D0%BE%D0%B9,+%C2%AB%D0%90%D0%BD%D0%BD%D0%B0+%D0%9A%D0%B0%D1%80%D0%B5%D0%BD%D0%B8%D0%BD&amp;gs_lcrp=EgZjaHJvbWUyBggAEEUYOTIGCAEQLhhA0gEIMjA3OWowajSoAgCwAgE&amp;sourceid=chrome&amp;ie=UTF-8&amp;mstk=AUtExfDGmZdrR59irY86mRYhLblIZq4Hjr4gy0NWFTkKzCpdkfT2ks7BLgAuSzLpis9g0pRfSyNnRpt026MV-SMwYa6qh4YqY4kog8io0iJfsaHx3_CAUd1NYERzDxyRFaGFOndj2Cc50CyosAEs0I-S9EpV4NdkqJh6_ygAa4m03MpN4mw&amp;csui=3&amp;ved=2ahUKEwjh3p2ChOiTAxXxFBAIHbk0Fz0QgK4QegQIARAB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У счастливых проектов / союзов / семей схожая структура жизни, а неуспех / несчастье –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нарушение этой структуры разными способами.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Некоторые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дети, проснувшись утром в мокрой постели, искренне не понимают, как такое произошло, и часто тоже ищут причину вовне. </a:t>
            </a:r>
            <a:b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что это приходил котик и написал. И никак не готовы принять ответственность на себя.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взрослой жизни мы, к счастью понимаем, что если у тебя мокрая постель, то виноват, как правило совсем не котик…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145 лет  с момента публикации 1-го тома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Роман издавался по частям, первая из которых была напечатана в 1875 году в «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Русском вестнике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endParaRPr lang="ru-RU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знаменитая первая фраза романа Л. Н. Толстого «Анна Каренина», ставшая афоризмом.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означает, что счастье строится на общих принципах (взаимопонимание, здоровье, стабильность, общие ценности, уважение друг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другу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а причины несчастья всегда уникальны и индивидуальны. Эта концепция известна как «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принцип Анны Карениной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 Википедия +2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аспекты фразы: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Роман «Анна Каренина» (1873–1877), Часть первая, Глава I.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У счастливых союзов схожая структура жизни, а неуспех / несчастье –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нарушение этой структуры разными способами.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Контекст: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Фраза задает тон всему произведению, контрастируя упорядоченную жизнь с хаосом, вызванным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принцип часто применяется не только к литературе, но и к анализу сложных систем, где для успеха требуется выполнение всех условий, а неудача наступает при нарушении любого из них.</a:t>
            </a:r>
          </a:p>
          <a:p>
            <a:endParaRPr lang="ru-RU" dirty="0"/>
          </a:p>
          <a:p>
            <a:br>
              <a:rPr lang="ru-RU" dirty="0"/>
            </a:br>
            <a:r>
              <a:rPr lang="ru-RU" dirty="0"/>
              <a:t>Все счастливые семьи похожи друг на друга, каждая несчастливая семья несчастлива по-своему.</a:t>
            </a:r>
          </a:p>
          <a:p>
            <a:r>
              <a:rPr lang="ru-RU" dirty="0"/>
              <a:t>Все смешалось в доме Облонских. Жена узнала, что муж был в связи с бывшею в их доме </a:t>
            </a:r>
            <a:r>
              <a:rPr lang="ru-RU" dirty="0" err="1"/>
              <a:t>француженкою</a:t>
            </a:r>
            <a:r>
              <a:rPr lang="ru-RU" dirty="0"/>
              <a:t>-гувернанткой, и объявила мужу, что не может жить с ним в одном доме. Положение это продолжалось уже третий день и мучительно чувствовалось и самими супругами, и всеми членами семьи, и домочадцами. </a:t>
            </a:r>
          </a:p>
          <a:p>
            <a:r>
              <a:rPr lang="ru-RU" dirty="0"/>
              <a:t>Все члены семьи и домочадцы чувствовали, что нет смысла в их сожительстве и что на каждом постоялом дворе случайно сошедшиеся люди более связаны между собой, чем они, члены семьи и домочадцы Облонских. Жена не выходила из своих комнат, мужа третий день не было дома. Дети бегали по всему дому, как потерянные; англичанка поссорилась с экономкой и написала записку приятельнице, прося приискать ей новое место; повар ушел вчера со двора, во время самого обеда; черная кухарка и кучер просили расчета.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BA8BC-FA6A-4624-9D10-0B46E0FD9A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1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Данные по последнему</a:t>
            </a:r>
            <a:r>
              <a:rPr lang="ru-RU" baseline="0" dirty="0"/>
              <a:t> </a:t>
            </a:r>
            <a:r>
              <a:rPr lang="ru-RU" baseline="0" dirty="0" err="1"/>
              <a:t>раппортированному</a:t>
            </a:r>
            <a:r>
              <a:rPr lang="ru-RU" baseline="0" dirty="0"/>
              <a:t> страной году – 2023-2024 г.</a:t>
            </a:r>
          </a:p>
          <a:p>
            <a:r>
              <a:rPr lang="ru-RU" baseline="0" dirty="0"/>
              <a:t>(т.е. 2023 и для части 2024 г.)</a:t>
            </a:r>
          </a:p>
          <a:p>
            <a:r>
              <a:rPr lang="ru-RU" dirty="0"/>
              <a:t>по данным </a:t>
            </a:r>
            <a:r>
              <a:rPr lang="en-US" dirty="0"/>
              <a:t>ESC-EHRA atlas on heart rhythm disorders</a:t>
            </a:r>
            <a:br>
              <a:rPr lang="ru-RU" dirty="0"/>
            </a:br>
            <a:r>
              <a:rPr lang="en-US" dirty="0"/>
              <a:t>2025 </a:t>
            </a:r>
            <a:r>
              <a:rPr lang="en-US" dirty="0" err="1"/>
              <a:t>Europace</a:t>
            </a:r>
            <a:r>
              <a:rPr lang="en-US" dirty="0"/>
              <a:t>. 2025 Jul 23;27(7):euaf124.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europace</a:t>
            </a:r>
            <a:r>
              <a:rPr lang="en-US" dirty="0"/>
              <a:t>/euaf124</a:t>
            </a:r>
            <a:r>
              <a:rPr lang="ru-RU" dirty="0"/>
              <a:t> (</a:t>
            </a:r>
            <a:r>
              <a:rPr lang="en-US" dirty="0"/>
              <a:t>Arrhythmia care in ESC member countries: the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dirty="0"/>
            </a:br>
            <a:r>
              <a:rPr lang="en-US" dirty="0"/>
              <a:t>2025 ESC-EHRA atlas on heart rhythm disorders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509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В 2025 г. = 2270 (МЗ</a:t>
            </a:r>
            <a:r>
              <a:rPr lang="ru-RU" sz="1200" b="1" baseline="0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 РБ) = 140 (</a:t>
            </a:r>
            <a:r>
              <a:rPr lang="ru-RU" sz="1200" b="1" baseline="0" dirty="0" err="1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Лечка</a:t>
            </a:r>
            <a:r>
              <a:rPr lang="ru-RU" sz="1200" b="1" baseline="0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) = 2410 операций аблации </a:t>
            </a:r>
            <a:r>
              <a:rPr lang="ru-RU" sz="12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= 227,5 / 1 млн.</a:t>
            </a:r>
            <a:br>
              <a:rPr lang="ru-RU" sz="12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227,5 / 1 млн.</a:t>
            </a:r>
            <a:br>
              <a:rPr lang="ru-RU" sz="12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Доля регионов (с учетом РКМЦ) в 2025 г. составила 53,2 %.</a:t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Без учета РКМЦ = 56,5%.</a:t>
            </a:r>
          </a:p>
          <a:p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Аблации ФП (в 2025 г.):</a:t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Клиники МЗ РБ =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579</a:t>
            </a:r>
            <a:r>
              <a:rPr lang="ru-RU" dirty="0"/>
              <a:t> + 41 (</a:t>
            </a:r>
            <a:r>
              <a:rPr lang="ru-RU" dirty="0" err="1"/>
              <a:t>Лечка</a:t>
            </a:r>
            <a:r>
              <a:rPr lang="ru-RU" dirty="0"/>
              <a:t>) = 620 </a:t>
            </a:r>
            <a:r>
              <a:rPr lang="ru-RU" dirty="0" err="1"/>
              <a:t>аблаций</a:t>
            </a:r>
            <a:r>
              <a:rPr lang="ru-RU" dirty="0"/>
              <a:t> ФП = 68,6 / млн.</a:t>
            </a:r>
          </a:p>
          <a:p>
            <a:endParaRPr lang="ru-RU" dirty="0"/>
          </a:p>
          <a:p>
            <a:r>
              <a:rPr lang="ru-RU" dirty="0"/>
              <a:t>Падение из-за плановой (затяжной) замены ангиографических комплексов с </a:t>
            </a:r>
            <a:r>
              <a:rPr lang="ru-RU" dirty="0" err="1"/>
              <a:t>аритмологическим</a:t>
            </a:r>
            <a:r>
              <a:rPr lang="ru-RU" dirty="0"/>
              <a:t> оборудованием,</a:t>
            </a:r>
            <a:br>
              <a:rPr lang="ru-RU" dirty="0"/>
            </a:br>
            <a:r>
              <a:rPr lang="ru-RU" dirty="0"/>
              <a:t>длительных поломок /  ремонтов (в т.ч. гарантийных) ангиографов / оборудования для ЭЭФИ / РЧА.</a:t>
            </a:r>
          </a:p>
          <a:p>
            <a:endParaRPr lang="ru-RU" dirty="0"/>
          </a:p>
          <a:p>
            <a:r>
              <a:rPr lang="ru-RU" dirty="0"/>
              <a:t>И отсутствия </a:t>
            </a:r>
            <a:r>
              <a:rPr lang="ru-RU" dirty="0" err="1"/>
              <a:t>аблационных</a:t>
            </a:r>
            <a:r>
              <a:rPr lang="ru-RU" dirty="0"/>
              <a:t> катетеров (самых простых)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Растем медленно, т.к. продолжаем терять персонал (минус 1 в РНПЦ Кардиология).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Новые операторы готовятся в течение длительного времени.</a:t>
            </a:r>
          </a:p>
          <a:p>
            <a:r>
              <a:rPr lang="ru-RU" dirty="0"/>
              <a:t>Задержка</a:t>
            </a:r>
            <a:r>
              <a:rPr lang="ru-RU" baseline="0" dirty="0"/>
              <a:t> с поставками расходного материала: позднее начала конкурсов, задержка с поставками по </a:t>
            </a:r>
            <a:r>
              <a:rPr lang="ru-RU" baseline="0" dirty="0" err="1"/>
              <a:t>проведеным</a:t>
            </a:r>
            <a:r>
              <a:rPr lang="ru-RU" baseline="0" dirty="0"/>
              <a:t> конкурсам.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44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Хорошо! </a:t>
            </a:r>
          </a:p>
          <a:p>
            <a:r>
              <a:rPr lang="ru-RU" sz="1200" b="1" dirty="0">
                <a:solidFill>
                  <a:srgbClr val="700000"/>
                </a:solidFill>
              </a:rPr>
              <a:t>Заработали</a:t>
            </a:r>
            <a:r>
              <a:rPr lang="ru-RU" sz="1200" b="1" baseline="0" dirty="0">
                <a:solidFill>
                  <a:srgbClr val="700000"/>
                </a:solidFill>
              </a:rPr>
              <a:t> 2 региональный центра – ВОККЦ и Могилевская ОКБ</a:t>
            </a:r>
            <a:endParaRPr lang="ru-RU" sz="1200" b="1" dirty="0">
              <a:solidFill>
                <a:srgbClr val="700000"/>
              </a:solidFill>
            </a:endParaRPr>
          </a:p>
          <a:p>
            <a:r>
              <a:rPr lang="ru-RU" sz="1200" b="1" dirty="0">
                <a:solidFill>
                  <a:srgbClr val="700000"/>
                </a:solidFill>
              </a:rPr>
              <a:t>Доля регионов + г. Минск = 59,7% (плавно растет)</a:t>
            </a:r>
            <a:endParaRPr lang="en-US" sz="1200" b="1" dirty="0">
              <a:solidFill>
                <a:srgbClr val="7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Брест - Потеря наиболее опытного оператора в 202</a:t>
            </a:r>
            <a:r>
              <a:rPr lang="en-US" dirty="0"/>
              <a:t>2</a:t>
            </a:r>
            <a:r>
              <a:rPr lang="ru-RU" dirty="0"/>
              <a:t> г.</a:t>
            </a:r>
          </a:p>
          <a:p>
            <a:br>
              <a:rPr lang="ru-RU" sz="1200" b="1" dirty="0">
                <a:solidFill>
                  <a:srgbClr val="700000"/>
                </a:solidFill>
              </a:rPr>
            </a:br>
            <a:r>
              <a:rPr lang="ru-RU" baseline="0" dirty="0"/>
              <a:t>Количество </a:t>
            </a:r>
            <a:r>
              <a:rPr lang="ru-RU" baseline="0" dirty="0" err="1"/>
              <a:t>аблаций</a:t>
            </a:r>
            <a:r>
              <a:rPr lang="ru-RU" baseline="0" dirty="0"/>
              <a:t> в РНПЦ Детской хирургии составило – 85 /год (не смотря на ремонт) – РНПЦ предоставил операционную </a:t>
            </a:r>
          </a:p>
          <a:p>
            <a:r>
              <a:rPr lang="ru-RU" baseline="0" dirty="0"/>
              <a:t>Число </a:t>
            </a:r>
            <a:r>
              <a:rPr lang="ru-RU" baseline="0" dirty="0" err="1"/>
              <a:t>аблаций</a:t>
            </a:r>
            <a:r>
              <a:rPr lang="ru-RU" baseline="0" dirty="0"/>
              <a:t> в г. Минске увеличилось за 3 последних года в 1,7  раза</a:t>
            </a:r>
          </a:p>
          <a:p>
            <a:r>
              <a:rPr lang="ru-RU" baseline="0" dirty="0"/>
              <a:t>Плохо! </a:t>
            </a:r>
          </a:p>
          <a:p>
            <a:r>
              <a:rPr lang="ru-RU" baseline="0" dirty="0"/>
              <a:t>Гродно до сих пор не выполняет аблации при нарушениях ритма сердца, имея для этого все необходимые </a:t>
            </a:r>
            <a:r>
              <a:rPr lang="ru-RU" baseline="0" dirty="0" err="1"/>
              <a:t>оборудованиеи</a:t>
            </a:r>
            <a:r>
              <a:rPr lang="ru-RU" baseline="0" dirty="0"/>
              <a:t> специалистов для выполнения аблации реципрокных тахикардий.</a:t>
            </a:r>
          </a:p>
          <a:p>
            <a:r>
              <a:rPr lang="ru-RU" baseline="0" dirty="0"/>
              <a:t>Брест смог удержать число </a:t>
            </a:r>
            <a:r>
              <a:rPr lang="ru-RU" baseline="0" dirty="0" err="1"/>
              <a:t>аблаций</a:t>
            </a:r>
            <a:r>
              <a:rPr lang="ru-RU" baseline="0" dirty="0"/>
              <a:t> за счет ранее подготовленных кадров, не смотря на потерю основного оператора.</a:t>
            </a:r>
          </a:p>
          <a:p>
            <a:r>
              <a:rPr lang="ru-RU" baseline="0" dirty="0"/>
              <a:t>  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90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Хорошо!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Доля регионов остается в диапазоне 53-57% на протяжении последних 3 лет. (2023-2025</a:t>
            </a:r>
            <a:r>
              <a:rPr lang="ru-RU" b="1" baseline="0" dirty="0"/>
              <a:t> гг.)</a:t>
            </a:r>
            <a:endParaRPr lang="ru-RU" b="1" dirty="0"/>
          </a:p>
          <a:p>
            <a:endParaRPr lang="ru-RU" dirty="0"/>
          </a:p>
          <a:p>
            <a:endParaRPr lang="ru-RU" dirty="0"/>
          </a:p>
          <a:p>
            <a:r>
              <a:rPr lang="ru-RU" baseline="0" dirty="0"/>
              <a:t>Снова снизилась доля региональных центров в количестве выполненных </a:t>
            </a:r>
            <a:r>
              <a:rPr lang="ru-RU" baseline="0" dirty="0" err="1"/>
              <a:t>аблаций</a:t>
            </a:r>
            <a:r>
              <a:rPr lang="ru-RU" baseline="0" dirty="0"/>
              <a:t> до 57% в 2019 с  62,1% в 2018 г. (в 2017 г доля региональных центров было 56,5%)</a:t>
            </a:r>
          </a:p>
          <a:p>
            <a:r>
              <a:rPr lang="ru-RU" baseline="0" dirty="0"/>
              <a:t>Количество </a:t>
            </a:r>
            <a:r>
              <a:rPr lang="ru-RU" baseline="0" dirty="0" err="1"/>
              <a:t>аблаций</a:t>
            </a:r>
            <a:r>
              <a:rPr lang="ru-RU" baseline="0" dirty="0"/>
              <a:t> в РНПЦ Детской хирургии возросло до 110 </a:t>
            </a:r>
            <a:r>
              <a:rPr lang="ru-RU" baseline="0" dirty="0" err="1"/>
              <a:t>аблаций</a:t>
            </a:r>
            <a:r>
              <a:rPr lang="ru-RU" baseline="0" dirty="0"/>
              <a:t> в 2019 г. </a:t>
            </a:r>
          </a:p>
          <a:p>
            <a:r>
              <a:rPr lang="ru-RU" baseline="0" dirty="0"/>
              <a:t>Число </a:t>
            </a:r>
            <a:r>
              <a:rPr lang="ru-RU" baseline="0" dirty="0" err="1"/>
              <a:t>аблаций</a:t>
            </a:r>
            <a:r>
              <a:rPr lang="ru-RU" baseline="0" dirty="0"/>
              <a:t> в г. Минске увеличилось за 2 последних года в </a:t>
            </a:r>
            <a:r>
              <a:rPr lang="en-US" baseline="0" dirty="0"/>
              <a:t>&gt; </a:t>
            </a:r>
            <a:r>
              <a:rPr lang="ru-RU" baseline="0" dirty="0"/>
              <a:t>2 раза</a:t>
            </a:r>
          </a:p>
          <a:p>
            <a:r>
              <a:rPr lang="ru-RU" baseline="0" dirty="0"/>
              <a:t>Плохо! </a:t>
            </a:r>
          </a:p>
          <a:p>
            <a:r>
              <a:rPr lang="ru-RU" baseline="0" dirty="0"/>
              <a:t>Ранее в 2017 – 2018 гг. три региональных центра (Гомель, Витебск и Брест) потеряли 4 подготовленных специалистов по </a:t>
            </a:r>
            <a:r>
              <a:rPr lang="ru-RU" baseline="0" dirty="0" err="1"/>
              <a:t>аблациям</a:t>
            </a:r>
            <a:r>
              <a:rPr lang="ru-RU" baseline="0" dirty="0"/>
              <a:t> нарушений ритма сердца, которые переехали на работу в г. Минск и Минскую область. </a:t>
            </a:r>
          </a:p>
          <a:p>
            <a:r>
              <a:rPr lang="ru-RU" baseline="0" dirty="0"/>
              <a:t>Витебская областная больница с июля 2019 г. не выполнила ни одной ЭФИ и аблации при нарушениях ритма (а раньше делала 100-103 аблации в год) </a:t>
            </a:r>
          </a:p>
          <a:p>
            <a:r>
              <a:rPr lang="ru-RU" baseline="0" dirty="0"/>
              <a:t>Хотелось бы спросить заведующего отделением Интервенционного лечения нарушений ритма сердца – «В чем причина?»,</a:t>
            </a:r>
          </a:p>
          <a:p>
            <a:r>
              <a:rPr lang="ru-RU" baseline="0" dirty="0"/>
              <a:t>Видимо, стоит вспомнить Крылова – «Когда товарищах согласья нет – на лад их дело не пойдет»,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Гомель и Минская область продолжают снижать число процедур.  </a:t>
            </a:r>
          </a:p>
          <a:p>
            <a:endParaRPr lang="ru-RU" baseline="0" dirty="0"/>
          </a:p>
          <a:p>
            <a:r>
              <a:rPr lang="ru-RU" baseline="0" dirty="0"/>
              <a:t>Брест смог восстановиться, в </a:t>
            </a:r>
            <a:r>
              <a:rPr lang="ru-RU" baseline="0" dirty="0" err="1"/>
              <a:t>т.ч</a:t>
            </a:r>
            <a:r>
              <a:rPr lang="ru-RU" baseline="0" dirty="0"/>
              <a:t>. и за счет подготовки специалиста в ординатуре  на базе РНПЦ Кардиология.</a:t>
            </a:r>
          </a:p>
          <a:p>
            <a:r>
              <a:rPr lang="ru-RU" baseline="0" dirty="0"/>
              <a:t>  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537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Общее количество клиник, в которых выполняются </a:t>
            </a:r>
            <a:r>
              <a:rPr lang="ru-RU" dirty="0" err="1"/>
              <a:t>ааблации</a:t>
            </a:r>
            <a:r>
              <a:rPr lang="ru-RU" baseline="0" dirty="0"/>
              <a:t> при аритмиях сердца = 133 (в 2024 г.)</a:t>
            </a:r>
          </a:p>
          <a:p>
            <a:r>
              <a:rPr lang="ru-RU" baseline="0" dirty="0"/>
              <a:t>Из них </a:t>
            </a:r>
            <a:r>
              <a:rPr lang="en-US" baseline="0" dirty="0"/>
              <a:t>&gt; </a:t>
            </a:r>
            <a:r>
              <a:rPr lang="ru-RU" baseline="0" dirty="0"/>
              <a:t>600 </a:t>
            </a:r>
            <a:r>
              <a:rPr lang="ru-RU" baseline="0" dirty="0" err="1"/>
              <a:t>аблаций</a:t>
            </a:r>
            <a:r>
              <a:rPr lang="ru-RU" baseline="0" dirty="0"/>
              <a:t> сделаны в 25 клиниках.</a:t>
            </a:r>
          </a:p>
          <a:p>
            <a:r>
              <a:rPr lang="ru-RU" baseline="0" dirty="0"/>
              <a:t>Во всех этих 25 клиниках есть выделенные операционные и коечные отделения для лечения нарушений ритма сердца.</a:t>
            </a:r>
          </a:p>
          <a:p>
            <a:r>
              <a:rPr lang="ru-RU" baseline="0" dirty="0"/>
              <a:t>Без этого, похоже, не работает, особенно с фибрилляцией предсердий.</a:t>
            </a:r>
          </a:p>
          <a:p>
            <a:br>
              <a:rPr lang="ru-RU" dirty="0"/>
            </a:br>
            <a:r>
              <a:rPr lang="ru-RU" dirty="0"/>
              <a:t>У нас: </a:t>
            </a:r>
            <a:r>
              <a:rPr lang="ru-RU" dirty="0" err="1"/>
              <a:t>Лечка</a:t>
            </a:r>
            <a:r>
              <a:rPr lang="ru-RU" dirty="0"/>
              <a:t> сделала + 140 </a:t>
            </a:r>
            <a:r>
              <a:rPr lang="ru-RU" dirty="0" err="1"/>
              <a:t>аблаций</a:t>
            </a:r>
            <a:r>
              <a:rPr lang="ru-RU" dirty="0"/>
              <a:t> (всех)</a:t>
            </a:r>
          </a:p>
          <a:p>
            <a:r>
              <a:rPr lang="ru-RU" dirty="0"/>
              <a:t>примем,</a:t>
            </a:r>
            <a:r>
              <a:rPr lang="ru-RU" baseline="0" dirty="0"/>
              <a:t> что </a:t>
            </a:r>
            <a:r>
              <a:rPr lang="ru-RU" baseline="0" dirty="0" err="1"/>
              <a:t>лечка</a:t>
            </a:r>
            <a:r>
              <a:rPr lang="ru-RU" baseline="0" dirty="0"/>
              <a:t> сделала 41 </a:t>
            </a:r>
            <a:r>
              <a:rPr lang="ru-RU" baseline="0" dirty="0" err="1"/>
              <a:t>аблацию</a:t>
            </a:r>
            <a:r>
              <a:rPr lang="ru-RU" baseline="0" dirty="0"/>
              <a:t> ФП</a:t>
            </a:r>
            <a:br>
              <a:rPr lang="ru-RU" baseline="0" dirty="0"/>
            </a:br>
            <a:r>
              <a:rPr lang="ru-RU" baseline="0" dirty="0"/>
              <a:t>Тогда общее число </a:t>
            </a:r>
            <a:r>
              <a:rPr lang="ru-RU" baseline="0" dirty="0" err="1"/>
              <a:t>аблаций</a:t>
            </a:r>
            <a:r>
              <a:rPr lang="ru-RU" baseline="0" dirty="0"/>
              <a:t> при ФП по РБ = 579+41 – 620 операций = 620/ 9,109 = 68,1 / млн 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dirty="0"/>
            </a:br>
            <a:r>
              <a:rPr lang="en-US" dirty="0"/>
              <a:t>2025 ESC-EHRA atlas on heart rhythm disorders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98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Данные по последнему</a:t>
            </a:r>
            <a:r>
              <a:rPr lang="ru-RU" baseline="0" dirty="0"/>
              <a:t> </a:t>
            </a:r>
            <a:r>
              <a:rPr lang="ru-RU" baseline="0" dirty="0" err="1"/>
              <a:t>раппортированному</a:t>
            </a:r>
            <a:r>
              <a:rPr lang="ru-RU" baseline="0" dirty="0"/>
              <a:t> страной году – 2023-2024 г.</a:t>
            </a:r>
          </a:p>
          <a:p>
            <a:r>
              <a:rPr lang="ru-RU" baseline="0" dirty="0"/>
              <a:t>(т.е. 2023 и для части 2024 г.)</a:t>
            </a:r>
          </a:p>
          <a:p>
            <a:r>
              <a:rPr lang="ru-RU" dirty="0"/>
              <a:t>по данным </a:t>
            </a:r>
            <a:r>
              <a:rPr lang="en-US" dirty="0"/>
              <a:t>ESC-EHRA atlas on heart rhythm disorders</a:t>
            </a:r>
            <a:br>
              <a:rPr lang="ru-RU" dirty="0"/>
            </a:br>
            <a:r>
              <a:rPr lang="en-US" dirty="0"/>
              <a:t>2025 </a:t>
            </a:r>
            <a:r>
              <a:rPr lang="en-US" dirty="0" err="1"/>
              <a:t>Europace</a:t>
            </a:r>
            <a:r>
              <a:rPr lang="en-US" dirty="0"/>
              <a:t>. 2025 Jul 23;27(7):euaf124.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europace</a:t>
            </a:r>
            <a:r>
              <a:rPr lang="en-US" dirty="0"/>
              <a:t>/euaf124</a:t>
            </a:r>
            <a:r>
              <a:rPr lang="ru-RU" dirty="0"/>
              <a:t> (</a:t>
            </a:r>
            <a:r>
              <a:rPr lang="en-US" dirty="0"/>
              <a:t>Arrhythmia care in ESC member countries: the</a:t>
            </a:r>
            <a:r>
              <a:rPr lang="ru-RU" dirty="0"/>
              <a:t>)</a:t>
            </a:r>
          </a:p>
          <a:p>
            <a:r>
              <a:rPr lang="ru-RU" dirty="0" err="1"/>
              <a:t>Лечка</a:t>
            </a:r>
            <a:r>
              <a:rPr lang="ru-RU" dirty="0"/>
              <a:t> сделала + 140 </a:t>
            </a:r>
            <a:r>
              <a:rPr lang="ru-RU" dirty="0" err="1"/>
              <a:t>аблаций</a:t>
            </a:r>
            <a:r>
              <a:rPr lang="ru-RU" dirty="0"/>
              <a:t> (всех)</a:t>
            </a:r>
          </a:p>
          <a:p>
            <a:r>
              <a:rPr lang="ru-RU" dirty="0"/>
              <a:t>примем,</a:t>
            </a:r>
            <a:r>
              <a:rPr lang="ru-RU" baseline="0" dirty="0"/>
              <a:t> что </a:t>
            </a:r>
            <a:r>
              <a:rPr lang="ru-RU" baseline="0" dirty="0" err="1"/>
              <a:t>лечка</a:t>
            </a:r>
            <a:r>
              <a:rPr lang="ru-RU" baseline="0" dirty="0"/>
              <a:t> сделала 41 </a:t>
            </a:r>
            <a:r>
              <a:rPr lang="ru-RU" baseline="0" dirty="0" err="1"/>
              <a:t>аблацию</a:t>
            </a:r>
            <a:r>
              <a:rPr lang="ru-RU" baseline="0" dirty="0"/>
              <a:t> ФП</a:t>
            </a:r>
            <a:br>
              <a:rPr lang="ru-RU" baseline="0" dirty="0"/>
            </a:br>
            <a:r>
              <a:rPr lang="ru-RU" baseline="0" dirty="0"/>
              <a:t>Тогда общее число </a:t>
            </a:r>
            <a:r>
              <a:rPr lang="ru-RU" baseline="0" dirty="0" err="1"/>
              <a:t>аблаций</a:t>
            </a:r>
            <a:r>
              <a:rPr lang="ru-RU" baseline="0" dirty="0"/>
              <a:t> при ФП по РБ = 579+41 – 620 операций = 620/ 9,109 = 68,1 / млн 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dirty="0"/>
            </a:br>
            <a:r>
              <a:rPr lang="en-US" dirty="0"/>
              <a:t>2025 ESC-EHRA atlas on heart rhythm disorders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67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Общее количество клиник, в которых выполняются </a:t>
            </a:r>
            <a:r>
              <a:rPr lang="ru-RU" dirty="0" err="1"/>
              <a:t>ааблации</a:t>
            </a:r>
            <a:r>
              <a:rPr lang="ru-RU" baseline="0" dirty="0"/>
              <a:t> при аритмиях сердца = 133 (в 2024 г.)</a:t>
            </a:r>
          </a:p>
          <a:p>
            <a:r>
              <a:rPr lang="ru-RU" baseline="0" dirty="0"/>
              <a:t>Из них </a:t>
            </a:r>
            <a:r>
              <a:rPr lang="en-US" baseline="0" dirty="0"/>
              <a:t>&gt; </a:t>
            </a:r>
            <a:r>
              <a:rPr lang="ru-RU" baseline="0" dirty="0"/>
              <a:t>600 </a:t>
            </a:r>
            <a:r>
              <a:rPr lang="ru-RU" baseline="0" dirty="0" err="1"/>
              <a:t>аблаций</a:t>
            </a:r>
            <a:r>
              <a:rPr lang="ru-RU" baseline="0" dirty="0"/>
              <a:t> сделаны в 25 клиниках.</a:t>
            </a:r>
          </a:p>
          <a:p>
            <a:r>
              <a:rPr lang="ru-RU" baseline="0" dirty="0"/>
              <a:t>Во всех этих 25 клиниках есть выделенные операционные и коечные отделения для лечения нарушений ритма сердца.</a:t>
            </a:r>
          </a:p>
          <a:p>
            <a:r>
              <a:rPr lang="ru-RU" baseline="0" dirty="0"/>
              <a:t>Без этого, похоже, не работает, особенно с фибрилляцией предсердий.</a:t>
            </a:r>
          </a:p>
          <a:p>
            <a:br>
              <a:rPr lang="ru-RU" dirty="0"/>
            </a:br>
            <a:r>
              <a:rPr lang="ru-RU" dirty="0"/>
              <a:t>У нас: </a:t>
            </a:r>
            <a:r>
              <a:rPr lang="ru-RU" dirty="0" err="1"/>
              <a:t>Лечка</a:t>
            </a:r>
            <a:r>
              <a:rPr lang="ru-RU" dirty="0"/>
              <a:t> сделала + 140 </a:t>
            </a:r>
            <a:r>
              <a:rPr lang="ru-RU" dirty="0" err="1"/>
              <a:t>аблаций</a:t>
            </a:r>
            <a:r>
              <a:rPr lang="ru-RU" dirty="0"/>
              <a:t> (всех)</a:t>
            </a:r>
          </a:p>
          <a:p>
            <a:r>
              <a:rPr lang="ru-RU" dirty="0"/>
              <a:t>примем,</a:t>
            </a:r>
            <a:r>
              <a:rPr lang="ru-RU" baseline="0" dirty="0"/>
              <a:t> что </a:t>
            </a:r>
            <a:r>
              <a:rPr lang="ru-RU" baseline="0" dirty="0" err="1"/>
              <a:t>лечка</a:t>
            </a:r>
            <a:r>
              <a:rPr lang="ru-RU" baseline="0" dirty="0"/>
              <a:t> сделала 41 </a:t>
            </a:r>
            <a:r>
              <a:rPr lang="ru-RU" baseline="0" dirty="0" err="1"/>
              <a:t>аблацию</a:t>
            </a:r>
            <a:r>
              <a:rPr lang="ru-RU" baseline="0" dirty="0"/>
              <a:t> ФП</a:t>
            </a:r>
            <a:br>
              <a:rPr lang="ru-RU" baseline="0" dirty="0"/>
            </a:br>
            <a:r>
              <a:rPr lang="ru-RU" baseline="0" dirty="0"/>
              <a:t>Тогда общее число </a:t>
            </a:r>
            <a:r>
              <a:rPr lang="ru-RU" baseline="0" dirty="0" err="1"/>
              <a:t>аблаций</a:t>
            </a:r>
            <a:r>
              <a:rPr lang="ru-RU" baseline="0" dirty="0"/>
              <a:t> при ФП по РБ = 579+41 – 620 операций = 620/ 9,109 = 68,1 / млн 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dirty="0"/>
            </a:br>
            <a:r>
              <a:rPr lang="en-US" dirty="0"/>
              <a:t>2025 ESC-EHRA atlas on heart rhythm disorders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62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Общее количество клиник, в которых выполняются </a:t>
            </a:r>
            <a:r>
              <a:rPr lang="ru-RU" dirty="0" err="1"/>
              <a:t>ааблации</a:t>
            </a:r>
            <a:r>
              <a:rPr lang="ru-RU" baseline="0" dirty="0"/>
              <a:t> при аритмиях сердца = 133 (в 2024 г.)</a:t>
            </a:r>
          </a:p>
          <a:p>
            <a:r>
              <a:rPr lang="ru-RU" baseline="0" dirty="0"/>
              <a:t>Из них </a:t>
            </a:r>
            <a:r>
              <a:rPr lang="en-US" baseline="0" dirty="0"/>
              <a:t>&gt; </a:t>
            </a:r>
            <a:r>
              <a:rPr lang="ru-RU" baseline="0" dirty="0"/>
              <a:t>600 </a:t>
            </a:r>
            <a:r>
              <a:rPr lang="ru-RU" baseline="0" dirty="0" err="1"/>
              <a:t>аблаций</a:t>
            </a:r>
            <a:r>
              <a:rPr lang="ru-RU" baseline="0" dirty="0"/>
              <a:t> сделаны в 25 клиниках.</a:t>
            </a:r>
          </a:p>
          <a:p>
            <a:r>
              <a:rPr lang="ru-RU" baseline="0" dirty="0"/>
              <a:t>Во всех этих 25 клиниках есть выделенные операционные и коечные отделения для лечения нарушений ритма сердца.</a:t>
            </a:r>
          </a:p>
          <a:p>
            <a:r>
              <a:rPr lang="ru-RU" baseline="0" dirty="0"/>
              <a:t>Без этого, похоже, не работает, особенно с фибрилляцией предсердий.</a:t>
            </a:r>
          </a:p>
          <a:p>
            <a:br>
              <a:rPr lang="ru-RU" dirty="0"/>
            </a:br>
            <a:r>
              <a:rPr lang="ru-RU" dirty="0"/>
              <a:t>У нас: </a:t>
            </a:r>
            <a:r>
              <a:rPr lang="ru-RU" dirty="0" err="1"/>
              <a:t>Лечка</a:t>
            </a:r>
            <a:r>
              <a:rPr lang="ru-RU" dirty="0"/>
              <a:t> сделала + 140 </a:t>
            </a:r>
            <a:r>
              <a:rPr lang="ru-RU" dirty="0" err="1"/>
              <a:t>аблаций</a:t>
            </a:r>
            <a:r>
              <a:rPr lang="ru-RU" dirty="0"/>
              <a:t> (всех)</a:t>
            </a:r>
          </a:p>
          <a:p>
            <a:r>
              <a:rPr lang="ru-RU" dirty="0"/>
              <a:t>примем,</a:t>
            </a:r>
            <a:r>
              <a:rPr lang="ru-RU" baseline="0" dirty="0"/>
              <a:t> что </a:t>
            </a:r>
            <a:r>
              <a:rPr lang="ru-RU" baseline="0" dirty="0" err="1"/>
              <a:t>лечка</a:t>
            </a:r>
            <a:r>
              <a:rPr lang="ru-RU" baseline="0" dirty="0"/>
              <a:t> сделала 41 </a:t>
            </a:r>
            <a:r>
              <a:rPr lang="ru-RU" baseline="0" dirty="0" err="1"/>
              <a:t>аблацию</a:t>
            </a:r>
            <a:r>
              <a:rPr lang="ru-RU" baseline="0" dirty="0"/>
              <a:t> ФП</a:t>
            </a:r>
            <a:br>
              <a:rPr lang="ru-RU" baseline="0" dirty="0"/>
            </a:br>
            <a:r>
              <a:rPr lang="ru-RU" baseline="0" dirty="0"/>
              <a:t>Тогда общее число </a:t>
            </a:r>
            <a:r>
              <a:rPr lang="ru-RU" baseline="0" dirty="0" err="1"/>
              <a:t>аблаций</a:t>
            </a:r>
            <a:r>
              <a:rPr lang="ru-RU" baseline="0" dirty="0"/>
              <a:t> при ФП по РБ = 579+41 – 620 операций = 620/ 9,109 = 68,1 / млн 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dirty="0"/>
            </a:br>
            <a:r>
              <a:rPr lang="en-US" dirty="0"/>
              <a:t>2025 ESC-EHRA atlas on heart rhythm disorders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01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Общее количество клиник, в которых выполняются </a:t>
            </a:r>
            <a:r>
              <a:rPr lang="ru-RU" dirty="0" err="1"/>
              <a:t>ааблации</a:t>
            </a:r>
            <a:r>
              <a:rPr lang="ru-RU" baseline="0" dirty="0"/>
              <a:t> при аритмиях сердца = 133 (в 2024 г.)</a:t>
            </a:r>
          </a:p>
          <a:p>
            <a:r>
              <a:rPr lang="ru-RU" baseline="0" dirty="0"/>
              <a:t>Из них </a:t>
            </a:r>
            <a:r>
              <a:rPr lang="en-US" baseline="0" dirty="0"/>
              <a:t>&gt; </a:t>
            </a:r>
            <a:r>
              <a:rPr lang="ru-RU" baseline="0" dirty="0"/>
              <a:t>600 </a:t>
            </a:r>
            <a:r>
              <a:rPr lang="ru-RU" baseline="0" dirty="0" err="1"/>
              <a:t>аблаций</a:t>
            </a:r>
            <a:r>
              <a:rPr lang="ru-RU" baseline="0" dirty="0"/>
              <a:t> сделаны в 25 клиниках.</a:t>
            </a:r>
          </a:p>
          <a:p>
            <a:r>
              <a:rPr lang="ru-RU" baseline="0" dirty="0"/>
              <a:t>Во всех этих 25 клиниках есть выделенные операционные и коечные отделения для лечения нарушений ритма сердца.</a:t>
            </a:r>
          </a:p>
          <a:p>
            <a:r>
              <a:rPr lang="ru-RU" baseline="0" dirty="0"/>
              <a:t>Без этого, похоже, не работает, особенно с фибрилляцией предсердий.</a:t>
            </a:r>
          </a:p>
          <a:p>
            <a:br>
              <a:rPr lang="ru-RU" dirty="0"/>
            </a:br>
            <a:r>
              <a:rPr lang="ru-RU" dirty="0"/>
              <a:t>У нас: </a:t>
            </a:r>
            <a:r>
              <a:rPr lang="ru-RU" dirty="0" err="1"/>
              <a:t>Лечка</a:t>
            </a:r>
            <a:r>
              <a:rPr lang="ru-RU" dirty="0"/>
              <a:t> сделала + 140 </a:t>
            </a:r>
            <a:r>
              <a:rPr lang="ru-RU" dirty="0" err="1"/>
              <a:t>аблаций</a:t>
            </a:r>
            <a:r>
              <a:rPr lang="ru-RU" dirty="0"/>
              <a:t> (всех)</a:t>
            </a:r>
          </a:p>
          <a:p>
            <a:r>
              <a:rPr lang="ru-RU" dirty="0"/>
              <a:t>примем,</a:t>
            </a:r>
            <a:r>
              <a:rPr lang="ru-RU" baseline="0" dirty="0"/>
              <a:t> что </a:t>
            </a:r>
            <a:r>
              <a:rPr lang="ru-RU" baseline="0" dirty="0" err="1"/>
              <a:t>лечка</a:t>
            </a:r>
            <a:r>
              <a:rPr lang="ru-RU" baseline="0" dirty="0"/>
              <a:t> сделала 41 </a:t>
            </a:r>
            <a:r>
              <a:rPr lang="ru-RU" baseline="0" dirty="0" err="1"/>
              <a:t>аблацию</a:t>
            </a:r>
            <a:r>
              <a:rPr lang="ru-RU" baseline="0" dirty="0"/>
              <a:t> ФП</a:t>
            </a:r>
            <a:br>
              <a:rPr lang="ru-RU" baseline="0" dirty="0"/>
            </a:br>
            <a:r>
              <a:rPr lang="ru-RU" baseline="0" dirty="0"/>
              <a:t>Тогда общее число </a:t>
            </a:r>
            <a:r>
              <a:rPr lang="ru-RU" baseline="0" dirty="0" err="1"/>
              <a:t>аблаций</a:t>
            </a:r>
            <a:r>
              <a:rPr lang="ru-RU" baseline="0" dirty="0"/>
              <a:t> при ФП по РБ = 579+41 – 620 операций = 620/ 9,109 = 68,1 / млн 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dirty="0"/>
            </a:br>
            <a:r>
              <a:rPr lang="en-US" dirty="0"/>
              <a:t>2025 ESC-EHRA atlas on heart rhythm disorders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031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167">
              <a:defRPr/>
            </a:pPr>
            <a:r>
              <a:rPr lang="ru-RU" sz="1200" b="1" baseline="0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Доля региональных центров составляет 65,6%, в  </a:t>
            </a:r>
            <a:r>
              <a:rPr lang="ru-RU" sz="1200" b="1" baseline="0" dirty="0" err="1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1200" b="1" baseline="0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. – аблации ФП 60,3 (в 2025 г.)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4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/>
              <a:t>В 2025 г. число операций при имплантации</a:t>
            </a:r>
            <a:r>
              <a:rPr lang="ru-RU" b="1" i="1" baseline="0" dirty="0"/>
              <a:t> </a:t>
            </a:r>
            <a:r>
              <a:rPr lang="ru-RU" b="1" i="1" baseline="0" dirty="0" err="1"/>
              <a:t>электр</a:t>
            </a:r>
            <a:r>
              <a:rPr lang="ru-RU" b="1" i="1" baseline="0" dirty="0"/>
              <a:t>. устройств (ЭКС и </a:t>
            </a:r>
            <a:r>
              <a:rPr lang="ru-RU" b="1" i="1" baseline="0" dirty="0" err="1"/>
              <a:t>др</a:t>
            </a:r>
            <a:r>
              <a:rPr lang="ru-RU" b="1" i="1" baseline="0" dirty="0"/>
              <a:t>) </a:t>
            </a:r>
            <a:r>
              <a:rPr lang="ru-RU" b="1" i="1" dirty="0"/>
              <a:t>5395</a:t>
            </a:r>
            <a:r>
              <a:rPr lang="ru-RU" sz="1200" dirty="0"/>
              <a:t> + 30 (</a:t>
            </a:r>
            <a:r>
              <a:rPr lang="ru-RU" sz="1200" dirty="0" err="1"/>
              <a:t>лечка</a:t>
            </a:r>
            <a:r>
              <a:rPr lang="ru-RU" sz="1200" dirty="0"/>
              <a:t>)</a:t>
            </a:r>
            <a:r>
              <a:rPr lang="ru-RU" sz="1200" baseline="0" dirty="0"/>
              <a:t> </a:t>
            </a:r>
            <a:r>
              <a:rPr lang="ru-RU" sz="1200" dirty="0"/>
              <a:t> = 5425 (вся РБ)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Растет число межрайонных центров имплантации ЭКС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2022 г открыты: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Брестская (2): Барановичи, Пинск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Витебская (2): Орша, Новополоцк (2022)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Гомельськая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Гродненская область (1):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Островецкая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ЦРБ (2022)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Минская область (2): Солигорск, Борисов (2022)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Могилевская область (())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</a:t>
            </a:r>
            <a:r>
              <a:rPr lang="ru-RU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межрайонных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центров имплантации ЭКС (и активизация работы существующих) было запланировано на 2021-22 гг. –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Солигорская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ЦРБ – пример образцового центра имплантации ЭКС.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новых региональных центров в крупных межрайонных центрах (с республиканским финансированием  по ЭКС) </a:t>
            </a:r>
            <a:r>
              <a:rPr lang="ru-RU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позволило улучшить </a:t>
            </a:r>
            <a:r>
              <a:rPr lang="ru-RU" sz="12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выявляемость</a:t>
            </a:r>
            <a:r>
              <a:rPr lang="ru-RU" sz="1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пациентов и ↑ доступность помощи, пациентам, нуждающимся в имплантации ЭКС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61950" indent="-361950">
              <a:buFont typeface="+mj-lt"/>
              <a:buAutoNum type="arabicPeriod" startAt="6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Поздняя (и неполная) поставка ЭКС по конкурсу 2023 г.  (вплоть до 21.03.2023). Новый  конкурс на ЭКС 2023 г. пока не начат.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FF6CDF-AD2C-40E6-8366-AFDE4ECF989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89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167">
              <a:defRPr/>
            </a:pPr>
            <a:r>
              <a:rPr lang="ru-RU" b="1" dirty="0"/>
              <a:t>Доля </a:t>
            </a:r>
            <a:r>
              <a:rPr lang="ru-RU" b="1" dirty="0" err="1"/>
              <a:t>аритмологических</a:t>
            </a:r>
            <a:r>
              <a:rPr lang="ru-RU" b="1" dirty="0"/>
              <a:t> операций среди всех операций на сердце в 2018 г. возросла до 37,4% (в 2018 = 32.8%)</a:t>
            </a:r>
          </a:p>
          <a:p>
            <a:pPr defTabSz="921167">
              <a:defRPr/>
            </a:pPr>
            <a:endParaRPr lang="ru-RU" b="1" dirty="0"/>
          </a:p>
          <a:p>
            <a:pPr defTabSz="921167">
              <a:defRPr/>
            </a:pPr>
            <a:r>
              <a:rPr lang="ru-RU" b="1" dirty="0" err="1"/>
              <a:t>Катетерные</a:t>
            </a:r>
            <a:r>
              <a:rPr lang="ru-RU" b="1" dirty="0"/>
              <a:t> аблации при нарушениях ритма + имплантации устройств составили 32,8% от всех 2578 высокотехнологичных и сложных операций на сердце в ГУ «РНПЦ Кардиология» в 2017 г. </a:t>
            </a:r>
            <a:br>
              <a:rPr lang="ru-RU" b="1" dirty="0"/>
            </a:br>
            <a:r>
              <a:rPr lang="ru-RU" sz="1100" b="1" i="1" dirty="0"/>
              <a:t>(всего при нарушениях ритма в 2017 г. – 941 операций + др. вмешательств).</a:t>
            </a:r>
            <a:endParaRPr lang="ru-RU" b="1" i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61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Весь 2022 г. прошел под знаком периодического отсутствия каких-либо расходных материалов (ЭКС, ИКД, </a:t>
            </a:r>
            <a:r>
              <a:rPr lang="ru-RU" sz="24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катетров</a:t>
            </a:r>
            <a:r>
              <a:rPr 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аблации, </a:t>
            </a:r>
            <a:r>
              <a:rPr lang="ru-RU" sz="24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интродьюсеров</a:t>
            </a:r>
            <a:r>
              <a:rPr 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событийных мониторов (</a:t>
            </a:r>
            <a:r>
              <a:rPr lang="ru-RU" alt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январь-декабрь 2022 г.).</a:t>
            </a:r>
          </a:p>
          <a:p>
            <a:pPr lvl="1" indent="-4572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недопоставленных в 2022 г. ЭКС не были </a:t>
            </a:r>
            <a:r>
              <a:rPr lang="ru-RU" altLang="ru-RU" sz="24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перезапланированы</a:t>
            </a:r>
            <a:r>
              <a:rPr lang="ru-RU" alt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2023 г и уже 2.5 мес. лежат на таможенном складе (лоты 1.2, 1.3 и 1.5: всего ≈ 900 </a:t>
            </a:r>
            <a:r>
              <a:rPr lang="ru-RU" altLang="ru-RU" sz="24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alt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7800" indent="0" algn="ctr">
              <a:buFontTx/>
              <a:buNone/>
              <a:defRPr/>
            </a:pPr>
            <a:r>
              <a:rPr lang="ru-RU" altLang="ru-RU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Очередь пациентов, ожидающих аблации ФП преимущественно сосредоточена в РНПЦ К, г. Минске и РКМЦ.</a:t>
            </a:r>
          </a:p>
          <a:p>
            <a:pPr marL="177800" indent="0" algn="ctr">
              <a:buFontTx/>
              <a:buNone/>
              <a:defRPr/>
            </a:pPr>
            <a:endParaRPr lang="ru-RU" altLang="ru-RU" b="1" u="sng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ctr">
              <a:buFontTx/>
              <a:buNone/>
              <a:defRPr/>
            </a:pPr>
            <a:r>
              <a:rPr lang="ru-RU" altLang="ru-RU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Очередь пациентов, ожидающих аблации и сложных имплантации по-прежнему сосредоточена в РНПЦК</a:t>
            </a:r>
            <a:r>
              <a:rPr lang="ru-RU" altLang="ru-RU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1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реконструкция </a:t>
            </a:r>
            <a:r>
              <a:rPr lang="ru-RU" sz="28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рентгеноперацион-ных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нескольких областных центрах, в рамках которой произойдет оснащение операционных ЭФИ-системами + РЧА-генераторами + насосами (конкурс шел в течение всего 2022г, и наконец (на 03.2023) вышел на уровень экспертного заключения).</a:t>
            </a:r>
          </a:p>
          <a:p>
            <a:pPr indent="-165100">
              <a:defRPr/>
            </a:pPr>
            <a:endParaRPr lang="ru-RU" altLang="ru-RU" b="1" u="sng" dirty="0">
              <a:solidFill>
                <a:srgbClr val="00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5100">
              <a:defRPr/>
            </a:pPr>
            <a:endParaRPr lang="ru-RU" altLang="ru-RU" b="1" u="sng" dirty="0">
              <a:solidFill>
                <a:srgbClr val="00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5366" indent="-345366" defTabSz="417752">
              <a:spcBef>
                <a:spcPct val="20000"/>
              </a:spcBef>
              <a:buClr>
                <a:srgbClr val="3333CC"/>
              </a:buClr>
              <a:buSzPct val="100000"/>
              <a:defRPr/>
            </a:pPr>
            <a:endParaRPr lang="ru-RU" sz="300" b="1" kern="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215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Фраза означает, что успех /и  счастье в союзе строится на общих принципах (взаимопонимание, здоровье, стабильность, общие ценности, уважение друг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другу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а причины несчастья всегда уникальны и индивидуальны. Эта концепция известна как «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принцип Анны Карениной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 Википедия +2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У счастливых проектов / союзов / семей схожая структура жизни, а неуспех / несчастье –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нарушение этой структуры разными способами.</a:t>
            </a:r>
          </a:p>
          <a:p>
            <a:endParaRPr lang="ru-RU" dirty="0"/>
          </a:p>
          <a:p>
            <a:r>
              <a:rPr lang="ru-RU" dirty="0"/>
              <a:t>145 лет  с момента публикации 1-го тома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Роман издавался по частям, первая из которых была напечатана в 1875 году в «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Русском вестнике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endParaRPr lang="ru-RU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знаменитая первая фраза романа Л. Н. Толстого «Анна Каренина», ставшая афоризмом.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означает, что счастье строится на общих принципах (взаимопонимание, здоровье, стабильность, общие ценности, уважение друг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другу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а причины несчастья всегда уникальны и индивидуальны. Эта концепция известна как «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принцип Анны Карениной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 Википедия +2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аспекты фразы: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Роман «Анна Каренина» (1873–1877), Часть первая, Глава I.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У счастливых союзов схожая структура жизни, а неуспех / несчастье –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нарушение этой структуры разными способами.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Контекст: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Фраза задает тон всему произведению, контрастируя упорядоченную жизнь с хаосом, вызванным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принцип часто применяется не только к литературе, но и к анализу сложных систем, где для успеха требуется выполнение всех условий, а неудача наступает при нарушении любого из них.</a:t>
            </a:r>
          </a:p>
          <a:p>
            <a:endParaRPr lang="ru-RU" dirty="0"/>
          </a:p>
          <a:p>
            <a:br>
              <a:rPr lang="ru-RU" dirty="0"/>
            </a:br>
            <a:r>
              <a:rPr lang="ru-RU" dirty="0"/>
              <a:t>Все счастливые семьи похожи друг на друга, каждая несчастливая семья несчастлива по-своему.</a:t>
            </a:r>
          </a:p>
          <a:p>
            <a:r>
              <a:rPr lang="ru-RU" dirty="0"/>
              <a:t>Все смешалось в доме Облонских. Жена узнала, что муж был в связи с бывшею в их доме </a:t>
            </a:r>
            <a:r>
              <a:rPr lang="ru-RU" dirty="0" err="1"/>
              <a:t>француженкою</a:t>
            </a:r>
            <a:r>
              <a:rPr lang="ru-RU" dirty="0"/>
              <a:t>-гувернанткой, и объявила мужу, что не может жить с ним в одном доме. Положение это продолжалось уже третий день и мучительно чувствовалось и самими супругами, и всеми членами семьи, и домочадцами. </a:t>
            </a:r>
          </a:p>
          <a:p>
            <a:r>
              <a:rPr lang="ru-RU" dirty="0"/>
              <a:t>Все члены семьи и домочадцы чувствовали, что нет смысла в их сожительстве и что на каждом постоялом дворе случайно сошедшиеся люди более связаны между собой, чем они, члены семьи и домочадцы Облонских. Жена не выходила из своих комнат, мужа третий день не было дома. Дети бегали по всему дому, как потерянные; англичанка поссорилась с экономкой и написала записку приятельнице, прося приискать ей новое место; повар ушел вчера со двора, во время самого обеда; черная кухарка и кучер просили расчета.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BA8BC-FA6A-4624-9D10-0B46E0FD9A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54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У счастливых проектов / союзов / семей схожая структура жизни, а неуспех / несчастье –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нарушение этой структуры разными способами.</a:t>
            </a:r>
          </a:p>
          <a:p>
            <a:endParaRPr lang="ru-RU" dirty="0"/>
          </a:p>
          <a:p>
            <a:r>
              <a:rPr lang="ru-RU" dirty="0"/>
              <a:t>145 лет  с момента публикации 1-го тома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Роман издавался по частям, первая из которых была напечатана в 1875 году в «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Русском вестнике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endParaRPr lang="ru-RU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знаменитая первая фраза романа Л. Н. Толстого «Анна Каренина», ставшая афоризмом.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означает, что счастье строится на общих принципах (взаимопонимание, здоровье, стабильность, общие ценности, уважение друг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другу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а причины несчастья всегда уникальны и индивидуальны. Эта концепция известна как «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принцип Анны Карениной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 Википедия +2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аспекты фразы: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Роман «Анна Каренина» (1873–1877), Часть первая, Глава I.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У счастливых союзов схожая структура жизни, а неуспех / несчастье –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нарушение этой структуры разными способами.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Контекст: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Фраза задает тон всему произведению, контрастируя упорядоченную жизнь с хаосом, вызванным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принцип часто применяется не только к литературе, но и к анализу сложных систем, где для успеха требуется выполнение всех условий, а неудача наступает при нарушении любого из них.</a:t>
            </a:r>
          </a:p>
          <a:p>
            <a:endParaRPr lang="ru-RU" dirty="0"/>
          </a:p>
          <a:p>
            <a:br>
              <a:rPr lang="ru-RU" dirty="0"/>
            </a:br>
            <a:r>
              <a:rPr lang="ru-RU" dirty="0"/>
              <a:t>Все счастливые семьи похожи друг на друга, каждая несчастливая семья несчастлива по-своему.</a:t>
            </a:r>
          </a:p>
          <a:p>
            <a:r>
              <a:rPr lang="ru-RU" dirty="0"/>
              <a:t>Все смешалось в доме Облонских. Жена узнала, что муж был в связи с бывшею в их доме </a:t>
            </a:r>
            <a:r>
              <a:rPr lang="ru-RU" dirty="0" err="1"/>
              <a:t>француженкою</a:t>
            </a:r>
            <a:r>
              <a:rPr lang="ru-RU" dirty="0"/>
              <a:t>-гувернанткой, и объявила мужу, что не может жить с ним в одном доме. Положение это продолжалось уже третий день и мучительно чувствовалось и самими супругами, и всеми членами семьи, и домочадцами. </a:t>
            </a:r>
          </a:p>
          <a:p>
            <a:r>
              <a:rPr lang="ru-RU" dirty="0"/>
              <a:t>Все члены семьи и домочадцы чувствовали, что нет смысла в их сожительстве и что на каждом постоялом дворе случайно сошедшиеся люди более связаны между собой, чем они, члены семьи и домочадцы Облонских. Жена не выходила из своих комнат, мужа третий день не было дома. Дети бегали по всему дому, как потерянные; англичанка поссорилась с экономкой и написала записку приятельнице, прося приискать ей новое место; повар ушел вчера со двора, во время самого обеда; черная кухарка и кучер просили расчета.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BA8BC-FA6A-4624-9D10-0B46E0FD9A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978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srgbClr val="000000"/>
                </a:solidFill>
                <a:cs typeface="Arial" panose="020B0604020202020204" pitchFamily="34" charset="0"/>
              </a:rPr>
              <a:t>, но </a:t>
            </a:r>
            <a:br>
              <a:rPr lang="ru-RU" sz="2400" kern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2400" kern="0" dirty="0">
                <a:solidFill>
                  <a:srgbClr val="000000"/>
                </a:solidFill>
                <a:cs typeface="Arial" panose="020B0604020202020204" pitchFamily="34" charset="0"/>
              </a:rPr>
              <a:t>отмечено снижение числа направляемых пациентов на Первичные имплантации ЭКС (помогли Гомельской области – передав им часть ЭКС из республиканской поставки).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9FD0B-3BF2-413A-8A17-A92ACD16D03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231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1927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618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642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Ты можешь 20-30 лет выстраивать службу, а она не будет работать из-за 1 звена.</a:t>
            </a:r>
            <a:b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А в 1 из областей </a:t>
            </a:r>
            <a:r>
              <a:rPr kumimoji="0" lang="ru-RU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аритмологическое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отделение открылось впервые 30 лет назад.</a:t>
            </a:r>
            <a:b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Логика провала – один слабое звено разрывает цепь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387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достижения этих цифр необходимо: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Первое.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 каждом областном центре — 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выделенная </a:t>
            </a:r>
            <a:r>
              <a:rPr lang="ru-RU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аритмологическая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рентгеноперационная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с гарантированным расписанием. Это не вопрос предпочтений — это структурное требование, без которого рост невозможен.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Второе.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 областных центрах с достаточным потоком пациентов — 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коечные </a:t>
            </a:r>
            <a:r>
              <a:rPr lang="ru-RU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аритмологические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отделения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либо чётко закреплённые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аритмологические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койки с организационной независимостью. Именно это является условием роста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аблаций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 ФП.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Третье.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Централизованное обеспечение 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ИКД и СРТ-устройствами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через республиканские закупки — поскольку практика показала: ожидать закупки из местных бюджетов в трёх областях значит годами иметь ноль.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Четвёртое.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Продолжение развития 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межрайонных центров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 Мозырь начал в 2026-м, Жлобин в очереди. Это работающая модель децентрализации.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9FD0B-3BF2-413A-8A17-A92ACD16D03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68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Запись пациентов на комиссию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на декабрь 2027 г.</a:t>
            </a:r>
          </a:p>
          <a:p>
            <a:pPr lvl="1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Весь 2022 г. прошел под знаком периодического отсутствия каких-либо расходных материалов (ЭКС, ИКД, </a:t>
            </a:r>
            <a:r>
              <a:rPr lang="ru-RU" sz="24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катетров</a:t>
            </a:r>
            <a:r>
              <a:rPr 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аблации, </a:t>
            </a:r>
            <a:r>
              <a:rPr lang="ru-RU" sz="24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интродьюсеров</a:t>
            </a:r>
            <a:r>
              <a:rPr 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событийных мониторов (</a:t>
            </a:r>
            <a:r>
              <a:rPr lang="ru-RU" alt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январь-декабрь 2022 г.).</a:t>
            </a:r>
          </a:p>
          <a:p>
            <a:pPr lvl="1" indent="-4572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недопоставленных в 2022 г. ЭКС не были </a:t>
            </a:r>
            <a:r>
              <a:rPr lang="ru-RU" altLang="ru-RU" sz="24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перезапланированы</a:t>
            </a:r>
            <a:r>
              <a:rPr lang="ru-RU" alt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2023 г и уже 2.5 мес. лежат на таможенном складе (лоты 1.2, 1.3 и 1.5: всего ≈ 900 </a:t>
            </a:r>
            <a:r>
              <a:rPr lang="ru-RU" altLang="ru-RU" sz="24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altLang="ru-RU" sz="24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7800" indent="0" algn="ctr">
              <a:buFontTx/>
              <a:buNone/>
              <a:defRPr/>
            </a:pPr>
            <a:r>
              <a:rPr lang="ru-RU" altLang="ru-RU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Очередь пациентов, ожидающих аблации ФП преимущественно сосредоточена в РНПЦ К, г. Минске и РКМЦ.</a:t>
            </a:r>
          </a:p>
          <a:p>
            <a:pPr marL="177800" indent="0" algn="ctr">
              <a:buFontTx/>
              <a:buNone/>
              <a:defRPr/>
            </a:pPr>
            <a:endParaRPr lang="ru-RU" altLang="ru-RU" b="1" u="sng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0" algn="ctr">
              <a:buFontTx/>
              <a:buNone/>
              <a:defRPr/>
            </a:pPr>
            <a:r>
              <a:rPr lang="ru-RU" altLang="ru-RU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Очередь пациентов, ожидающих аблации и сложных имплантации по-прежнему сосредоточена в РНПЦК</a:t>
            </a:r>
            <a:r>
              <a:rPr lang="ru-RU" altLang="ru-RU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1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реконструкция </a:t>
            </a:r>
            <a:r>
              <a:rPr lang="ru-RU" sz="28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рентгеноперацион-ных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нескольких областных центрах, в рамках которой произойдет оснащение операционных ЭФИ-системами + РЧА-генераторами + насосами (конкурс шел в течение всего 2022г, и наконец (на 03.2023) вышел на уровень экспертного заключения).</a:t>
            </a:r>
          </a:p>
          <a:p>
            <a:pPr indent="-165100">
              <a:defRPr/>
            </a:pPr>
            <a:endParaRPr lang="ru-RU" altLang="ru-RU" b="1" u="sng" dirty="0">
              <a:solidFill>
                <a:srgbClr val="00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5100">
              <a:defRPr/>
            </a:pPr>
            <a:endParaRPr lang="ru-RU" altLang="ru-RU" b="1" u="sng" dirty="0">
              <a:solidFill>
                <a:srgbClr val="00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5366" indent="-345366" defTabSz="417752">
              <a:spcBef>
                <a:spcPct val="20000"/>
              </a:spcBef>
              <a:buClr>
                <a:srgbClr val="3333CC"/>
              </a:buClr>
              <a:buSzPct val="100000"/>
              <a:defRPr/>
            </a:pPr>
            <a:endParaRPr lang="ru-RU" sz="300" b="1" kern="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BA8BC-FA6A-4624-9D10-0B46E0FD9A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889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Анны Карениной — это не о том, кто виноват, и кому бросаться под поезд. Это о том, 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именно нужно выстроить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чтобы система заработала.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знаем, как выглядит успешный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аритмологический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центр. Мы видим его в Витебске, в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Могилёве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 РНПЦ детской хирургии, который получил звание «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Аритмологического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центра года — 2024». Мы строили его в РНПЦ Кардиологии. Мы видим его в 25 ведущих центрах России, в клиниках Европы.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Везде одна и та же архитектура: выделенная операционная плюс выделенные койки плюс команда, у которой есть время и ресурс делать свою работу.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на 2026–2030 годы — 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изобрести новую модель, а последовательно внедрить уже доказавшую себя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2 250 пациентов, которые стояли в очереди на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аблацию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это не абстрактная статистика. Это люди с фибрилляцией предсердий, у которых в среднем на 21% выше риск инсульта и смерти при отсутствии контроля ритма. Мы обязаны сделать так, чтобы эта очередь не росла.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нас есть кадры. У нас есть оборудование.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нас есть данные, которые показывают, что работает.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Осталось 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достроить архитектуру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30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3514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У счастливых проектов / союзов / семей схожая структура жизни, а неуспех / несчастье –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нарушение этой структуры разными способами.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Некоторые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дети, проснувшись утром в мокрой постели, искренне не понимают, как такое произошло, и часто тоже ищут причину вовне. </a:t>
            </a:r>
            <a:b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что это приходил котик и написал. И никак не готовы принять ответственность на себя.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взрослой жизни мы, к счастью понимаем, что если у тебя мокрая постель, то виноват, как правило совсем не котик…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145 лет  с момента публикации 1-го тома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Роман издавался по частям, первая из которых была напечатана в 1875 году в «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Русском вестнике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endParaRPr lang="ru-RU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знаменитая первая фраза романа Л. Н. Толстого «Анна Каренина», ставшая афоризмом.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означает, что счастье строится на общих принципах (взаимопонимание, здоровье, стабильность, общие ценности, уважение друг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другу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а причины несчастья всегда уникальны и индивидуальны. Эта концепция известна как «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принцип Анны Карениной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 Википедия +2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аспекты фразы: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Роман «Анна Каренина» (1873–1877), Часть первая, Глава I.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У счастливых союзов схожая структура жизни, а неуспех / несчастье –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нарушение этой структуры разными способами.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Контекст: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Фраза задает тон всему произведению, контрастируя упорядоченную жизнь с хаосом, вызванным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принцип часто применяется не только к литературе, но и к анализу сложных систем, где для успеха требуется выполнение всех условий, а неудача наступает при нарушении любого из них.</a:t>
            </a:r>
          </a:p>
          <a:p>
            <a:endParaRPr lang="ru-RU" dirty="0"/>
          </a:p>
          <a:p>
            <a:br>
              <a:rPr lang="ru-RU" dirty="0"/>
            </a:br>
            <a:r>
              <a:rPr lang="ru-RU" dirty="0"/>
              <a:t>Все счастливые семьи похожи друг на друга, каждая несчастливая семья несчастлива по-своему.</a:t>
            </a:r>
          </a:p>
          <a:p>
            <a:r>
              <a:rPr lang="ru-RU" dirty="0"/>
              <a:t>Все смешалось в доме Облонских. Жена узнала, что муж был в связи с бывшею в их доме </a:t>
            </a:r>
            <a:r>
              <a:rPr lang="ru-RU" dirty="0" err="1"/>
              <a:t>француженкою</a:t>
            </a:r>
            <a:r>
              <a:rPr lang="ru-RU" dirty="0"/>
              <a:t>-гувернанткой, и объявила мужу, что не может жить с ним в одном доме. Положение это продолжалось уже третий день и мучительно чувствовалось и самими супругами, и всеми членами семьи, и домочадцами. </a:t>
            </a:r>
          </a:p>
          <a:p>
            <a:r>
              <a:rPr lang="ru-RU" dirty="0"/>
              <a:t>Все члены семьи и домочадцы чувствовали, что нет смысла в их сожительстве и что на каждом постоялом дворе случайно сошедшиеся люди более связаны между собой, чем они, члены семьи и домочадцы Облонских. Жена не выходила из своих комнат, мужа третий день не было дома. Дети бегали по всему дому, как потерянные; англичанка поссорилась с экономкой и написала записку приятельнице, прося приискать ей новое место; повар ушел вчера со двора, во время самого обеда; черная кухарка и кучер просили расчета.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BA8BC-FA6A-4624-9D10-0B46E0FD9A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2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Общее количество клиник, в которых выполняются </a:t>
            </a:r>
            <a:r>
              <a:rPr lang="ru-RU" dirty="0" err="1"/>
              <a:t>ааблации</a:t>
            </a:r>
            <a:r>
              <a:rPr lang="ru-RU" baseline="0" dirty="0"/>
              <a:t> при аритмиях сердца = 133 (в 2024 г.)</a:t>
            </a:r>
          </a:p>
          <a:p>
            <a:r>
              <a:rPr lang="ru-RU" baseline="0" dirty="0"/>
              <a:t>Из них </a:t>
            </a:r>
            <a:r>
              <a:rPr lang="en-US" baseline="0" dirty="0"/>
              <a:t>&gt; </a:t>
            </a:r>
            <a:r>
              <a:rPr lang="ru-RU" baseline="0" dirty="0"/>
              <a:t>600 </a:t>
            </a:r>
            <a:r>
              <a:rPr lang="ru-RU" baseline="0" dirty="0" err="1"/>
              <a:t>аблаций</a:t>
            </a:r>
            <a:r>
              <a:rPr lang="ru-RU" baseline="0" dirty="0"/>
              <a:t> сделаны в 25 клиниках.</a:t>
            </a:r>
          </a:p>
          <a:p>
            <a:r>
              <a:rPr lang="ru-RU" baseline="0" dirty="0"/>
              <a:t>Во всех этих 25 клиниках есть выделенные операционные и коечные отделения для лечения нарушений ритма сердца.</a:t>
            </a:r>
          </a:p>
          <a:p>
            <a:r>
              <a:rPr lang="ru-RU" baseline="0" dirty="0"/>
              <a:t>Без этого, похоже, не работает, особенно с фибрилляцией предсердий.</a:t>
            </a:r>
          </a:p>
          <a:p>
            <a:br>
              <a:rPr lang="ru-RU" dirty="0"/>
            </a:br>
            <a:r>
              <a:rPr lang="ru-RU" dirty="0"/>
              <a:t>У нас: </a:t>
            </a:r>
            <a:r>
              <a:rPr lang="ru-RU" dirty="0" err="1"/>
              <a:t>Лечка</a:t>
            </a:r>
            <a:r>
              <a:rPr lang="ru-RU" dirty="0"/>
              <a:t> сделала + 140 </a:t>
            </a:r>
            <a:r>
              <a:rPr lang="ru-RU" dirty="0" err="1"/>
              <a:t>аблаций</a:t>
            </a:r>
            <a:r>
              <a:rPr lang="ru-RU" dirty="0"/>
              <a:t> (всех)</a:t>
            </a:r>
          </a:p>
          <a:p>
            <a:r>
              <a:rPr lang="ru-RU" dirty="0"/>
              <a:t>примем,</a:t>
            </a:r>
            <a:r>
              <a:rPr lang="ru-RU" baseline="0" dirty="0"/>
              <a:t> что </a:t>
            </a:r>
            <a:r>
              <a:rPr lang="ru-RU" baseline="0" dirty="0" err="1"/>
              <a:t>лечка</a:t>
            </a:r>
            <a:r>
              <a:rPr lang="ru-RU" baseline="0" dirty="0"/>
              <a:t> сделала 41 </a:t>
            </a:r>
            <a:r>
              <a:rPr lang="ru-RU" baseline="0" dirty="0" err="1"/>
              <a:t>аблацию</a:t>
            </a:r>
            <a:r>
              <a:rPr lang="ru-RU" baseline="0" dirty="0"/>
              <a:t> ФП</a:t>
            </a:r>
            <a:br>
              <a:rPr lang="ru-RU" baseline="0" dirty="0"/>
            </a:br>
            <a:r>
              <a:rPr lang="ru-RU" baseline="0" dirty="0"/>
              <a:t>Тогда общее число </a:t>
            </a:r>
            <a:r>
              <a:rPr lang="ru-RU" baseline="0" dirty="0" err="1"/>
              <a:t>аблаций</a:t>
            </a:r>
            <a:r>
              <a:rPr lang="ru-RU" baseline="0" dirty="0"/>
              <a:t> при ФП по РБ = 579+41 – 620 операций = 620/ 9,109 = 68,1 / млн 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dirty="0"/>
            </a:br>
            <a:r>
              <a:rPr lang="en-US" dirty="0"/>
              <a:t>2025 ESC-EHRA atlas on heart rhythm disorders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7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2022 г. = 3973 </a:t>
            </a:r>
            <a:br>
              <a:rPr lang="ru-RU" dirty="0"/>
            </a:br>
            <a:r>
              <a:rPr lang="ru-RU" dirty="0"/>
              <a:t>включая РКМЦ = 60</a:t>
            </a:r>
            <a:r>
              <a:rPr lang="ru-RU" baseline="0" dirty="0"/>
              <a:t> и </a:t>
            </a:r>
            <a:r>
              <a:rPr lang="ru-RU" baseline="0" dirty="0" err="1"/>
              <a:t>Кордис</a:t>
            </a:r>
            <a:r>
              <a:rPr lang="ru-RU" baseline="0" dirty="0"/>
              <a:t> =13 </a:t>
            </a:r>
          </a:p>
          <a:p>
            <a:br>
              <a:rPr lang="ru-RU" dirty="0"/>
            </a:br>
            <a:r>
              <a:rPr lang="ru-RU" dirty="0"/>
              <a:t>«Сначала мы  жили</a:t>
            </a:r>
            <a:r>
              <a:rPr lang="ru-RU" baseline="0" dirty="0"/>
              <a:t> бедно, а потом нас обокрали»</a:t>
            </a:r>
          </a:p>
          <a:p>
            <a:endParaRPr lang="ru-RU" dirty="0"/>
          </a:p>
          <a:p>
            <a:r>
              <a:rPr lang="ru-RU" dirty="0"/>
              <a:t>Сначала мы думали, что худшим</a:t>
            </a:r>
            <a:r>
              <a:rPr lang="ru-RU" baseline="0" dirty="0"/>
              <a:t> годом был 2017 г, когда количество имплантаций снизилось на 18,2% по отношению к лучшему 2015 г.</a:t>
            </a:r>
          </a:p>
          <a:p>
            <a:r>
              <a:rPr lang="ru-RU" baseline="0" dirty="0"/>
              <a:t>Затем была тенденция к восстановлению в 2018 г.</a:t>
            </a:r>
          </a:p>
          <a:p>
            <a:r>
              <a:rPr lang="ru-RU" baseline="0" dirty="0"/>
              <a:t>Но 2019 г. оказался самым плохим с 2015 г. – падение числа имплантаций на 21%.</a:t>
            </a:r>
          </a:p>
          <a:p>
            <a:r>
              <a:rPr lang="ru-RU" baseline="0" dirty="0"/>
              <a:t>Причина – несостоявшийся централизованная закупка по ЭКС 2019 г.</a:t>
            </a:r>
          </a:p>
          <a:p>
            <a:r>
              <a:rPr lang="ru-RU" baseline="0" dirty="0"/>
              <a:t>Это самый низкий уровень имплантаций ЭКС за последних 7 лет. </a:t>
            </a:r>
          </a:p>
          <a:p>
            <a:endParaRPr lang="ru-RU" baseline="0" dirty="0"/>
          </a:p>
          <a:p>
            <a:r>
              <a:rPr lang="ru-RU" baseline="0" dirty="0"/>
              <a:t>А ведь имплантация ЭКС  реально снижает смертность пациентов со структурными заболеваниями сердца.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459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167">
              <a:defRPr/>
            </a:pPr>
            <a:r>
              <a:rPr lang="ru-RU" b="1" dirty="0"/>
              <a:t>Большинство</a:t>
            </a:r>
            <a:r>
              <a:rPr lang="ru-RU" b="1" baseline="0" dirty="0"/>
              <a:t> регионов увеличило число имплантаций и замен на 1 млн. / населения </a:t>
            </a:r>
          </a:p>
          <a:p>
            <a:pPr defTabSz="921167">
              <a:defRPr/>
            </a:pPr>
            <a:r>
              <a:rPr lang="ru-RU" b="1" baseline="0" dirty="0"/>
              <a:t>Доля регионов не изменилась по отношению к 2023 г. (85,5%).</a:t>
            </a:r>
            <a:br>
              <a:rPr lang="ru-RU" b="1" baseline="0" dirty="0"/>
            </a:br>
            <a:r>
              <a:rPr lang="ru-RU" b="1" baseline="0" dirty="0"/>
              <a:t>Значительное число замен, особенно сложных устройств производилось на базе РНПЦ Кардиология.</a:t>
            </a:r>
          </a:p>
          <a:p>
            <a:pPr defTabSz="921167">
              <a:defRPr/>
            </a:pPr>
            <a:endParaRPr lang="ru-RU" b="1" dirty="0"/>
          </a:p>
          <a:p>
            <a:pPr defTabSz="921167">
              <a:defRPr/>
            </a:pPr>
            <a:r>
              <a:rPr lang="ru-RU" b="1" dirty="0"/>
              <a:t>Области выровнялись м-ду собой по числу имплантаций ЭКС / млн. </a:t>
            </a:r>
          </a:p>
          <a:p>
            <a:pPr defTabSz="921167">
              <a:defRPr/>
            </a:pPr>
            <a:r>
              <a:rPr lang="ru-RU" b="1" dirty="0"/>
              <a:t>За исключением Витебской области (где самое низкое число имплантаций ЭКС – 365,1 / млн, хотя и выросло на 15,9%  к 2023 г.)</a:t>
            </a:r>
          </a:p>
          <a:p>
            <a:pPr defTabSz="921167">
              <a:defRPr/>
            </a:pPr>
            <a:r>
              <a:rPr lang="ru-RU" b="1" dirty="0"/>
              <a:t>Лидерами по количеству имплантаций на 1 млн. населения являются г. Минск, Минская область; </a:t>
            </a:r>
            <a:br>
              <a:rPr lang="ru-RU" b="1" dirty="0"/>
            </a:br>
            <a:r>
              <a:rPr lang="ru-RU" b="1" dirty="0"/>
              <a:t>за ними дружно идут Гродненская, Брестская и Могилевская области – те регионы, где налажен</a:t>
            </a:r>
            <a:r>
              <a:rPr lang="ru-RU" b="1" baseline="0" dirty="0"/>
              <a:t> отбор пациентов на отборочной комиссии, осуществляется ВЭБ консультирование и функционируют дополнительные центры имплантации в межрайонных центрах, помимо областных центров.</a:t>
            </a:r>
          </a:p>
          <a:p>
            <a:pPr defTabSz="921167"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50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21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Чистые</a:t>
            </a:r>
            <a:r>
              <a:rPr lang="ru-RU" b="1" baseline="0" dirty="0"/>
              <a:t> имплантации ЭКС, СРТР (без ИКД, СРТД, событийных мониторов и электродов) </a:t>
            </a:r>
            <a:br>
              <a:rPr lang="ru-RU" b="1" baseline="0" dirty="0"/>
            </a:br>
            <a:r>
              <a:rPr lang="ru-RU" altLang="ru-RU" sz="12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513,2</a:t>
            </a:r>
            <a:r>
              <a:rPr lang="en-US" altLang="ru-RU" sz="12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на 1 млн. населения (2025 г.) с учетом </a:t>
            </a:r>
            <a:r>
              <a:rPr lang="ru-RU" altLang="ru-RU" sz="1200" dirty="0" err="1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Лечки</a:t>
            </a:r>
            <a:r>
              <a:rPr lang="ru-RU" altLang="ru-RU" sz="12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 (т.е.</a:t>
            </a:r>
            <a:r>
              <a:rPr lang="ru-RU" altLang="ru-RU" sz="1200" baseline="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 30 имплантаций /  замен)</a:t>
            </a:r>
            <a:endParaRPr lang="ru-RU" altLang="ru-RU" sz="1200" dirty="0">
              <a:solidFill>
                <a:srgbClr val="002E5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defTabSz="921167">
              <a:defRPr/>
            </a:pPr>
            <a:endParaRPr lang="ru-RU" b="1" dirty="0"/>
          </a:p>
          <a:p>
            <a:pPr defTabSz="921167">
              <a:defRPr/>
            </a:pPr>
            <a:endParaRPr lang="ru-RU" b="1" dirty="0"/>
          </a:p>
          <a:p>
            <a:pPr defTabSz="921167">
              <a:defRPr/>
            </a:pPr>
            <a:endParaRPr lang="ru-RU" b="1" dirty="0"/>
          </a:p>
          <a:p>
            <a:pPr defTabSz="921167">
              <a:defRPr/>
            </a:pPr>
            <a:r>
              <a:rPr lang="ru-RU" b="1" dirty="0"/>
              <a:t>Большинство</a:t>
            </a:r>
            <a:r>
              <a:rPr lang="ru-RU" b="1" baseline="0" dirty="0"/>
              <a:t> регионов увеличило число имплантаций и замен на 1 млн. / населения </a:t>
            </a:r>
          </a:p>
          <a:p>
            <a:pPr defTabSz="921167">
              <a:defRPr/>
            </a:pPr>
            <a:r>
              <a:rPr lang="ru-RU" b="1" baseline="0" dirty="0"/>
              <a:t>Доля регионов не изменилась по отношению к 2023 г. (85,5%).</a:t>
            </a:r>
            <a:br>
              <a:rPr lang="ru-RU" b="1" baseline="0" dirty="0"/>
            </a:br>
            <a:r>
              <a:rPr lang="ru-RU" b="1" baseline="0" dirty="0"/>
              <a:t>Значительное число замен, особенно сложных устройств производилось на базе РНПЦ Кардиология.</a:t>
            </a:r>
          </a:p>
          <a:p>
            <a:pPr defTabSz="921167">
              <a:defRPr/>
            </a:pPr>
            <a:endParaRPr lang="ru-RU" b="1" dirty="0"/>
          </a:p>
          <a:p>
            <a:pPr defTabSz="921167">
              <a:defRPr/>
            </a:pPr>
            <a:r>
              <a:rPr lang="ru-RU" b="1" dirty="0"/>
              <a:t>Области выровнялись м-ду собой по числу имплантаций ЭКС / млн. </a:t>
            </a:r>
          </a:p>
          <a:p>
            <a:pPr defTabSz="921167">
              <a:defRPr/>
            </a:pPr>
            <a:r>
              <a:rPr lang="ru-RU" b="1" dirty="0"/>
              <a:t>За исключением Витебской области (где самое низкое число имплантаций ЭКС – 365,1 / млн, хотя и выросло на 15,9%  к 2023 г.)</a:t>
            </a:r>
          </a:p>
          <a:p>
            <a:pPr defTabSz="921167">
              <a:defRPr/>
            </a:pPr>
            <a:r>
              <a:rPr lang="ru-RU" b="1" dirty="0"/>
              <a:t>Лидерами по количеству имплантаций на 1 млн. населения являются г. Минск, Минская область; </a:t>
            </a:r>
            <a:br>
              <a:rPr lang="ru-RU" b="1" dirty="0"/>
            </a:br>
            <a:r>
              <a:rPr lang="ru-RU" b="1" dirty="0"/>
              <a:t>за ними дружно идут Гродненская, Брестская и Могилевская области – те регионы, где налажен</a:t>
            </a:r>
            <a:r>
              <a:rPr lang="ru-RU" b="1" baseline="0" dirty="0"/>
              <a:t> отбор пациентов на отборочной комиссии, осуществляется ВЭБ консультирование и функционируют дополнительные центры имплантации в межрайонных центрах, помимо областных центров.</a:t>
            </a:r>
          </a:p>
          <a:p>
            <a:pPr defTabSz="921167"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5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Плохо! </a:t>
            </a:r>
          </a:p>
          <a:p>
            <a:r>
              <a:rPr lang="ru-RU" dirty="0"/>
              <a:t>Число имплантаций ИКД снизилось во всех регионах, а в 4-х их них (Витебская, Гомельская,</a:t>
            </a:r>
            <a:r>
              <a:rPr lang="ru-RU" baseline="0" dirty="0"/>
              <a:t> Минская и Могилевская) составила = 0.</a:t>
            </a:r>
          </a:p>
          <a:p>
            <a:r>
              <a:rPr lang="ru-RU" dirty="0"/>
              <a:t>В 3 областных центрах (Витебская, Гомельская, Могилевская)</a:t>
            </a:r>
            <a:r>
              <a:rPr lang="ru-RU" baseline="0" dirty="0"/>
              <a:t> в течение 3 последних лет за средства местных бюджетов не закуплено ни одного ИКД = 0.</a:t>
            </a:r>
          </a:p>
          <a:p>
            <a:r>
              <a:rPr lang="ru-RU" baseline="0" dirty="0"/>
              <a:t>Централизованная закупка в количестве 40-50 устройств распределялись в Г РНПЦ Кардиология.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BA8BC-FA6A-4624-9D10-0B46E0FD9A5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33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полные данные по обеспеченности регионов РФ имплантацией ЭКС согласно отчёту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Голуховой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соавт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Аритмология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2023»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(НМИЦ ССХ им. А.Н. Бакулева, 2024) и данным ФФСН-14 Минздрава России.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цифры по России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данным ФФСН-14, в 2023 г. в РФ выполнено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55 441 имплантация ЭКС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это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379 операций на 1 млн населения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сравнению с 2019 г. рост составил +7,0%, а за 10 лет (2014–2023) – +40,5%. Для сравнения: среднеевропейский показатель составляет около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900–950 на 1 млн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(данные EUCOMED/EHRA), то есть Россия отстаёт в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2,5 раза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ru-RU" dirty="0"/>
            </a:br>
            <a:endParaRPr lang="ru-RU" dirty="0"/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выводы из отчёта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Голуховой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Разброс – 5-кратный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от 620/млн (Москва) до 120/млн (Чукотка). Это значительно выше, чем разброс по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стентированию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КА, который за 10 лет сократился в 2 раза – для ЭКС сопоставимого выравнивания не произошло.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85% имплантаций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выполняется пациентам старше трудоспособного возраста.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Системная причина неравенства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концентрация объёмов ЭКС в крупных федеральных и региональных центрах, тогда как малые регионы (СКФО, ДФО) остаются в дефиците.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Динамика роста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за 2018–2023 гг. число операций при НРС выросло на 21,7% (с 82 254 до 100 138), а имплантации ЭКС – на +7% к 2019 г.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Важная оговорка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Региональные цифры по отдельным субъектам в свободном доступе представлены только в виде картограмм в самом сборнике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Аритмология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2023» (печатное издание, ISBN 978-5-7982-0465-6). Цифры по конкретным регионам выше – расчётные, основанные на данных ФФСН-14 по федеральным округам и известных долях населения. Для точных данных по каждому субъекту необходим доступ к полному тексту сборника (стр. 193–209, глава 4).</a:t>
            </a:r>
          </a:p>
          <a:p>
            <a:br>
              <a:rPr lang="ru-RU" dirty="0"/>
            </a:b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FD0B-3BF2-413A-8A17-A92ACD16D0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246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05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2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548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1B06CD-04F6-49EA-954D-5B5F3D5F1CC5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64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EB46A2-BBB6-4A16-ADB3-A21E215EF7B8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34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DAC08-C4B8-4FB7-98E4-E2C09D511628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59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4077FF-7991-402D-94B8-D0C07E608FB6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01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9F87D5-7E04-4849-8E84-B55091572A60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25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72B9A-05F0-44DD-BE5F-3959C865DA22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78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E760FA-C288-424C-8C87-6E1B4A60C04A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266F85-B188-49DF-A8A1-4DD317F037AD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7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73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8140A-B18E-451D-8F39-40C213580ECA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36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2329B7-13B3-4485-8274-CB498776EF6D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7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9B6C5-695A-44E7-A1DC-B5EE41869C80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1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C4FDBF-1CD4-4EBE-81B8-CAACE7B67F60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12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78FA07-32FC-463E-8B32-145CA14AC2A1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99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31D7E-4294-47CC-B443-02C35824A486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50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E88BF9-C7EC-431C-9937-A93F332D99FC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62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D79352-0AA0-488A-9690-BE0FDC59AE1C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4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048712-9880-4B3B-90FD-732045C9BE84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60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(bullets), foot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062039"/>
            <a:ext cx="12168717" cy="583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marL="0" marR="0" lvl="0" indent="0" algn="ctr" defTabSz="91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6" name="Straight Connector 7"/>
          <p:cNvCxnSpPr/>
          <p:nvPr userDrawn="1"/>
        </p:nvCxnSpPr>
        <p:spPr>
          <a:xfrm>
            <a:off x="0" y="1050925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1371" y="6271712"/>
            <a:ext cx="11304000" cy="504825"/>
          </a:xfrm>
        </p:spPr>
        <p:txBody>
          <a:bodyPr lIns="0" anchor="b"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188641"/>
            <a:ext cx="11304000" cy="720080"/>
          </a:xfrm>
        </p:spPr>
        <p:txBody>
          <a:bodyPr lIns="0" anchor="b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31800" y="1269477"/>
            <a:ext cx="11304000" cy="4751387"/>
          </a:xfrm>
        </p:spPr>
        <p:txBody>
          <a:bodyPr lIns="0"/>
          <a:lstStyle>
            <a:lvl1pPr marL="342900" indent="-342900">
              <a:buClr>
                <a:schemeClr val="accent1"/>
              </a:buClr>
              <a:buSzPct val="125000"/>
              <a:buFont typeface="Arial" pitchFamily="34" charset="0"/>
              <a:buChar char="•"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1"/>
              </a:buClr>
              <a:buSzPct val="125000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/>
              </a:buClr>
              <a:buSzPct val="125000"/>
              <a:defRPr sz="18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6779712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208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85FF0-586D-4F29-8188-8F5362EAF58A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6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98DE16-C4B3-47C4-801C-26756B5B13E1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78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C1240-F1F7-42F2-97DC-97E5CB938EB0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75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33AE99-22AE-4D4B-865E-E3ECBFF99297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96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11E54F-AFDD-41C1-9C19-BD2E1FE90B08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98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AA5689-77D8-4A36-B119-C8743909B796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59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1D4797-B9D8-4114-A3A3-56BBBC15F5B3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1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EC4CB-4FE0-4325-8F6D-6FB77E2A475D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88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9C46A4-CD2B-4AA8-B13F-2926E2BB307B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1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67684-0D3F-47BC-ADBD-0381B54FE8A8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1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8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6A4F-B373-46D2-83ED-40C4F60A32D3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4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21D823-9342-4EA2-841C-1478E7BD1C46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05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73D724-249B-433E-89A4-C1E3163D2DC1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33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ACCE49-7426-46EE-B479-8BABCC1390BB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7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E43F67-E059-4199-96CB-FF0415853E95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65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ED3B52-9498-4978-B4CB-EC1773011DAD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08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0D4A38-5D9C-4026-8B3F-24058816D3CE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45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89595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79" y="2130427"/>
            <a:ext cx="7774424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57" y="3886200"/>
            <a:ext cx="64024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54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1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132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1" y="4406902"/>
            <a:ext cx="7774424" cy="1362075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01" y="2906713"/>
            <a:ext cx="7774424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22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9" y="1600202"/>
            <a:ext cx="4039652" cy="4525963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600202"/>
            <a:ext cx="4039652" cy="4525963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76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535113"/>
            <a:ext cx="4041240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19" y="2174875"/>
            <a:ext cx="404124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237" y="1535113"/>
            <a:ext cx="404282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237" y="2174875"/>
            <a:ext cx="404282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86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17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645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73050"/>
            <a:ext cx="300909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982" y="273052"/>
            <a:ext cx="5113081" cy="5853113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20" y="1435102"/>
            <a:ext cx="300909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5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55" y="4800600"/>
            <a:ext cx="5487829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55" y="612775"/>
            <a:ext cx="5487829" cy="4114800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55" y="5367338"/>
            <a:ext cx="5487829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48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443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74640"/>
            <a:ext cx="20579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74640"/>
            <a:ext cx="602136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79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2520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693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11403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65276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88213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98048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552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41163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3519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2471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18444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8404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49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7860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9362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98DE16-C4B3-47C4-801C-26756B5B13E1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8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665A5-F7D2-416F-BE01-9EE046CFB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67C0D-57DB-4EF7-9CE9-EBC5E58A0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27C675-3380-41B8-B238-8FA31467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F7C698-7AAD-4037-961F-C9493F77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BD954-5ADA-4B01-B420-26113B59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4763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FEFA0-F36D-41A9-865A-2F6AF82F8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6D507-5050-4BE7-9AF4-6B126E6C7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B64216-E95B-4333-93BE-71B0811B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A8496-3003-4AD8-A70B-48658BBE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C914A8-11F7-4873-ADDD-DAD5C9A5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6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D9CA9-C50F-414F-B9E2-B0A039F2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8CDB8-FD9A-403A-9369-18E9E2867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C4AD-EEB2-45B3-AA13-3E2EBEC6B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BE516-073C-4C93-856B-7CC57FB5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592FD5-08A0-4EAA-A756-D26E9689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43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49328-5457-476A-93F2-B2632E7C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8B6715-5E29-4B95-B2B5-59C30283E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462535-FC8A-45F8-8B01-F99215AD1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DAEFB-AB07-446D-93AA-3840B492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483F52-71FD-463E-B9AF-D7A71CEF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42ABF5-83E9-4C5C-8D84-418B09EB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142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0E348-B696-437D-8B29-897284E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B11F2D-C1A7-47F6-BFFB-84D6F2182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BAD6A2-55A9-4C9C-90D5-DF1C1DFCA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1E1371-FA3C-4BD0-A7F9-D3ABE9C9B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A033AF-7108-4EB6-9626-12E964B26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4F5D68-D7F2-4A45-8502-6866678C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2FDA94-3E95-4412-A0D7-ECE77F35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0A6AA4-24FE-4E2B-89F3-4B79C00D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579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0EDFE-8AF5-4603-B3C5-643F277B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905DEF-152A-4131-A8AD-86AB46FB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A6EAFA-F885-48E8-83AC-697AE3778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86061B-C15F-43CE-93DB-4FE5CDCD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73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319EF0-90EC-4174-BDCA-810DEE073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7DF291-A9A6-4DA7-B307-5867E367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110E1C-199D-40BF-B1EE-9106AE0B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98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890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95C38-6AA5-44C0-AE7A-929DF53D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E8F455-99BE-468C-B843-7F4A5E525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A7C6D1-0CD6-47FE-9C34-6305CF554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0CB946-F47A-4A55-80FC-FE7ADAFC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8B1CC3-7855-4839-858D-908B2FE5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8C6B3F-8B05-4CAE-963F-6CB69097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407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8D41E-C7C7-4391-B0D7-2D5CDCB0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F0B37C-459A-4F30-BB9D-A4C172461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B3F25B-7BF1-4E87-9A19-2E460AB2C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A203A2-E8CB-4EB3-B9F3-6962045D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FB6DFF-104A-4920-9F29-2859DCA1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C1A2E4-FD16-4E38-B87D-B1964D76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3467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3398B-C160-43AE-A97D-9B02DA23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E52B2B-6446-4977-9657-76C0FA86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F55612-A47C-483B-9357-312973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C4A6D-7379-470E-8F8E-C4FD22A0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D9FD8-DEFA-42CB-B9A2-F81D8275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A0CF8D-A25A-4B84-A514-39D46193B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AD1754-E706-4565-8203-DA507CAEE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48EC9-D642-4FAD-BFA0-24B54F8B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9082CD-AC1F-47A3-B97C-DF9F1419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11380-1E6F-4CB2-AFC6-C423F62E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9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6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4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A59271-C8F6-483B-88EF-DA020222C0D7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3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41E58D-27D7-4F6F-B869-A97C93917839}" type="slidenum">
              <a:rPr lang="ru-RU" altLang="ru-RU" smtClean="0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4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19" y="274638"/>
            <a:ext cx="8231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600202"/>
            <a:ext cx="82317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19" y="6356352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91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013" y="6356352"/>
            <a:ext cx="28963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907" y="6356352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91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defTabSz="342991" rtl="0" eaLnBrk="1" latinLnBrk="0" hangingPunct="1"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342991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ct val="20000"/>
        </a:spcBef>
        <a:buFont typeface="Arial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FFEF-DF0E-492E-A6B9-361BBA8C276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C67F-349F-422D-942B-987230FC9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0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519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8" r:id="rId1"/>
    <p:sldLayoutId id="214748393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A2025-8D6E-4093-833F-21D7BC9B4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557C4B-32B2-4E18-812E-4AD3A566F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5C954-CD77-4929-BBA7-694065298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F2062-AB6A-4086-A370-7424E4FB3882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430C4E-5F87-41E5-8C4F-D897368C4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D06F7E-E2F1-48CB-94F5-B5236F850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248F0-174D-4853-A906-CE3129241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0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434360" y="2252735"/>
            <a:ext cx="6115644" cy="139460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Аритмология</a:t>
            </a:r>
            <a:r>
              <a:rPr lang="ru-RU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РБ, 2025</a:t>
            </a:r>
            <a:br>
              <a:rPr lang="ru-RU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4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результаты работы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7768" y="4294762"/>
            <a:ext cx="8184232" cy="244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«Все успешные </a:t>
            </a:r>
            <a:r>
              <a:rPr lang="ru-RU" sz="20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аритмологические</a:t>
            </a:r>
            <a:r>
              <a:rPr lang="ru-RU" sz="20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центры Беларуси </a:t>
            </a:r>
            <a:br>
              <a:rPr lang="en-US" sz="20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похожи друг на друга.</a:t>
            </a:r>
            <a:br>
              <a:rPr lang="en-US" sz="20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Каждый менее успешный центр неуспешен по-своему».</a:t>
            </a:r>
          </a:p>
          <a:p>
            <a:pPr algn="r">
              <a:defRPr/>
            </a:pPr>
            <a:r>
              <a:rPr lang="ru-RU" sz="1600" b="1" i="1" dirty="0">
                <a:solidFill>
                  <a:srgbClr val="002E5C"/>
                </a:solidFill>
                <a:latin typeface="Calibri"/>
              </a:rPr>
              <a:t>по мотивам «</a:t>
            </a:r>
            <a:r>
              <a:rPr lang="ru-RU" sz="1600" b="1" i="1" u="sng" dirty="0">
                <a:solidFill>
                  <a:srgbClr val="002E5C"/>
                </a:solidFill>
                <a:latin typeface="Calibri"/>
              </a:rPr>
              <a:t>Принципа Анны Карениной</a:t>
            </a:r>
            <a:r>
              <a:rPr lang="ru-RU" sz="1600" b="1" i="1" dirty="0">
                <a:solidFill>
                  <a:srgbClr val="002E5C"/>
                </a:solidFill>
                <a:latin typeface="Calibri"/>
              </a:rPr>
              <a:t>» / Л. Н. Толстого.</a:t>
            </a:r>
          </a:p>
          <a:p>
            <a:pPr lvl="0" algn="r">
              <a:lnSpc>
                <a:spcPct val="80000"/>
              </a:lnSpc>
              <a:defRPr/>
            </a:pPr>
            <a:r>
              <a:rPr lang="en-US" sz="1600" b="1" i="1" dirty="0">
                <a:solidFill>
                  <a:srgbClr val="002E5C"/>
                </a:solidFill>
                <a:latin typeface="Calibri"/>
              </a:rPr>
              <a:t>(r</a:t>
            </a:r>
            <a:r>
              <a:rPr lang="de-DE" sz="1600" b="1" i="1" dirty="0">
                <a:solidFill>
                  <a:srgbClr val="002E5C"/>
                </a:solidFill>
                <a:latin typeface="Calibri"/>
              </a:rPr>
              <a:t>u.wikipedia.org/</a:t>
            </a:r>
            <a:r>
              <a:rPr lang="de-DE" sz="1600" b="1" i="1" dirty="0" err="1">
                <a:solidFill>
                  <a:srgbClr val="002E5C"/>
                </a:solidFill>
                <a:latin typeface="Calibri"/>
              </a:rPr>
              <a:t>wiki</a:t>
            </a:r>
            <a:r>
              <a:rPr lang="de-DE" sz="1600" b="1" i="1" dirty="0">
                <a:solidFill>
                  <a:srgbClr val="002E5C"/>
                </a:solidFill>
                <a:latin typeface="Calibri"/>
              </a:rPr>
              <a:t>/</a:t>
            </a:r>
            <a:r>
              <a:rPr lang="ru-RU" sz="1600" b="1" i="1" dirty="0" err="1">
                <a:solidFill>
                  <a:srgbClr val="002E5C"/>
                </a:solidFill>
                <a:latin typeface="Calibri"/>
              </a:rPr>
              <a:t>Принцип_Анны_Карениной</a:t>
            </a:r>
            <a:r>
              <a:rPr lang="en-US" sz="1600" b="1" i="1" dirty="0">
                <a:solidFill>
                  <a:srgbClr val="002E5C"/>
                </a:solidFill>
                <a:latin typeface="Calibri"/>
              </a:rPr>
              <a:t>)</a:t>
            </a:r>
            <a:br>
              <a:rPr lang="ru-RU" sz="1600" b="1" i="1" dirty="0">
                <a:solidFill>
                  <a:srgbClr val="002E5C"/>
                </a:solidFill>
                <a:latin typeface="Calibri"/>
              </a:rPr>
            </a:br>
            <a:br>
              <a:rPr lang="ru-RU" sz="1600" b="1" i="1" dirty="0">
                <a:solidFill>
                  <a:srgbClr val="002E5C"/>
                </a:solidFill>
                <a:latin typeface="Calibri"/>
              </a:rPr>
            </a:br>
            <a:r>
              <a:rPr lang="ru-RU" sz="1600" b="1" i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Применительно к </a:t>
            </a:r>
            <a:r>
              <a:rPr lang="ru-RU" sz="1600" b="1" i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аритмологическим</a:t>
            </a:r>
            <a:r>
              <a:rPr lang="ru-RU" sz="1600" b="1" i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центрам</a:t>
            </a:r>
            <a:r>
              <a:rPr lang="ru-RU" sz="1600" b="1" i="0" kern="1200" dirty="0">
                <a:solidFill>
                  <a:srgbClr val="002E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i="0" kern="1200" dirty="0">
                <a:solidFill>
                  <a:srgbClr val="002E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Успех сложного проекта зависит от обязательного одновременного выполнения многих ключевых факторов. Н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выполнение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даже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1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из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ru-RU" sz="160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6 ключевых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условий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способн</a:t>
            </a:r>
            <a:r>
              <a:rPr lang="ru-RU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погубить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br>
              <a:rPr lang="ru-RU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</a:b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эффективную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работу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центра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даже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если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все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остальные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компоненты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присутствуют</a:t>
            </a:r>
            <a:r>
              <a:rPr lang="en-US" sz="1600" dirty="0">
                <a:solidFill>
                  <a:srgbClr val="12235E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.</a:t>
            </a:r>
            <a:endParaRPr lang="ru-RU" sz="1600" i="1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7"/>
          <p:cNvSpPr/>
          <p:nvPr/>
        </p:nvSpPr>
        <p:spPr>
          <a:xfrm>
            <a:off x="5434360" y="284751"/>
            <a:ext cx="6516216" cy="1015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42"/>
              </a:lnSpc>
              <a:defRPr/>
            </a:pPr>
            <a:r>
              <a:rPr lang="en-US" sz="2000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«Все счастливые семьи похожи друг на друга,</a:t>
            </a:r>
            <a:endParaRPr lang="en-US" sz="2000" kern="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2142"/>
              </a:lnSpc>
              <a:defRPr/>
            </a:pPr>
            <a:r>
              <a:rPr lang="en-US" sz="2000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каждая несчастливая семья несчастлива </a:t>
            </a:r>
            <a:r>
              <a:rPr lang="en-US" sz="2000" i="1" kern="0" dirty="0" err="1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по-своему</a:t>
            </a:r>
            <a:r>
              <a:rPr lang="en-US" sz="2000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endParaRPr lang="ru-RU" sz="2000" i="1" kern="0" dirty="0">
              <a:solidFill>
                <a:srgbClr val="12235E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r">
              <a:lnSpc>
                <a:spcPts val="2142"/>
              </a:lnSpc>
              <a:defRPr/>
            </a:pPr>
            <a:r>
              <a:rPr lang="en-US" sz="1200" kern="0" dirty="0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Л. Н. </a:t>
            </a:r>
            <a:r>
              <a:rPr lang="en-US" sz="1200" kern="0" dirty="0" err="1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Толстой</a:t>
            </a:r>
            <a:r>
              <a:rPr lang="en-US" sz="1200" kern="0" dirty="0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«</a:t>
            </a:r>
            <a:r>
              <a:rPr lang="en-US" sz="1200" kern="0" dirty="0" err="1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Анна</a:t>
            </a:r>
            <a:r>
              <a:rPr lang="en-US" sz="1200" kern="0" dirty="0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kern="0" dirty="0" err="1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Каренина</a:t>
            </a:r>
            <a:r>
              <a:rPr lang="en-US" sz="1200" kern="0" dirty="0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endParaRPr lang="en-US" sz="2000" kern="0" dirty="0">
              <a:solidFill>
                <a:srgbClr val="002E5C"/>
              </a:solidFill>
              <a:latin typeface="Calibri"/>
            </a:endParaRPr>
          </a:p>
        </p:txBody>
      </p:sp>
      <p:sp>
        <p:nvSpPr>
          <p:cNvPr id="5" name="Text 9"/>
          <p:cNvSpPr/>
          <p:nvPr/>
        </p:nvSpPr>
        <p:spPr>
          <a:xfrm>
            <a:off x="6816080" y="1299425"/>
            <a:ext cx="5134496" cy="30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46"/>
              </a:lnSpc>
              <a:defRPr/>
            </a:pPr>
            <a:r>
              <a:rPr lang="en-US" sz="1164" b="1" i="1" kern="0" dirty="0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Аналогия, применимая к аритмологическим центрам Беларуси</a:t>
            </a:r>
            <a:endParaRPr lang="en-US" sz="1164" b="1" kern="0" dirty="0">
              <a:solidFill>
                <a:srgbClr val="002E5C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99856" cy="2780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29" y="2780928"/>
            <a:ext cx="3332302" cy="408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75227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16544" y="2310002"/>
            <a:ext cx="7799389" cy="2917472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Операции имплантации / замены всех </a:t>
            </a:r>
            <a:r>
              <a:rPr lang="ru-RU" sz="2400" b="1" dirty="0" err="1">
                <a:solidFill>
                  <a:srgbClr val="0F9512"/>
                </a:solidFill>
                <a:cs typeface="Arial" panose="020B0604020202020204" pitchFamily="34" charset="0"/>
              </a:rPr>
              <a:t>электр</a:t>
            </a: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. устройств.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2025 – 595,6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2024 – 572,3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2023 – 502,5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2022 – 429,3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2021 – 387,7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2020 – 341,1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2019 – 311,6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2018 – 349,8 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2017 – 304.7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</a:t>
            </a:r>
            <a:r>
              <a:rPr lang="en-US" sz="1600" b="1" dirty="0">
                <a:cs typeface="Arial" panose="020B0604020202020204" pitchFamily="34" charset="0"/>
              </a:rPr>
              <a:t>6</a:t>
            </a:r>
            <a:r>
              <a:rPr lang="ru-RU" sz="1600" b="1" dirty="0">
                <a:cs typeface="Arial" panose="020B0604020202020204" pitchFamily="34" charset="0"/>
              </a:rPr>
              <a:t> - 341,4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4358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400" b="1" dirty="0">
                <a:solidFill>
                  <a:srgbClr val="700000"/>
                </a:solidFill>
              </a:rPr>
              <a:t>Где мы на фоне Европы (2023-24 гг.): </a:t>
            </a:r>
            <a:r>
              <a:rPr lang="ru-RU" altLang="ru-RU" sz="2400" b="1" dirty="0">
                <a:solidFill>
                  <a:srgbClr val="002060"/>
                </a:solidFill>
              </a:rPr>
              <a:t>ЭКС / 1 млн.	 	  </a:t>
            </a:r>
            <a:r>
              <a:rPr lang="ru-RU" altLang="ru-RU" sz="2400" b="1" dirty="0" err="1">
                <a:solidFill>
                  <a:srgbClr val="002060"/>
                </a:solidFill>
              </a:rPr>
              <a:t>Эндоваскулярные</a:t>
            </a:r>
            <a:r>
              <a:rPr lang="ru-RU" altLang="ru-RU" sz="2400" b="1" dirty="0">
                <a:solidFill>
                  <a:srgbClr val="002060"/>
                </a:solidFill>
              </a:rPr>
              <a:t> ИКД / млн.</a:t>
            </a:r>
            <a:endParaRPr lang="en-GB" alt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2224" y="6123988"/>
            <a:ext cx="330106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C00000"/>
                </a:solidFill>
              </a:rPr>
              <a:t>БЕЛАРУСЬ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0F9512"/>
                </a:solidFill>
              </a:rPr>
              <a:t>Средней уровень</a:t>
            </a:r>
            <a:endParaRPr lang="en-GB" altLang="ru-RU" sz="2800" b="1" dirty="0">
              <a:solidFill>
                <a:srgbClr val="0F951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50139" y="7017822"/>
            <a:ext cx="16916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B96"/>
                </a:solidFill>
              </a:rPr>
              <a:t>Доля ЭКС </a:t>
            </a:r>
            <a:r>
              <a:rPr lang="ru-RU" sz="2000" dirty="0">
                <a:solidFill>
                  <a:srgbClr val="004B96"/>
                </a:solidFill>
              </a:rPr>
              <a:t>в структуре операций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000" dirty="0">
                <a:solidFill>
                  <a:srgbClr val="004B96"/>
                </a:solidFill>
              </a:rPr>
              <a:t>при аритмиях в 2024 г.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800" b="1" dirty="0">
                <a:solidFill>
                  <a:srgbClr val="004B96"/>
                </a:solidFill>
              </a:rPr>
              <a:t>= </a:t>
            </a:r>
            <a:r>
              <a:rPr lang="en-US" sz="2800" b="1" dirty="0">
                <a:solidFill>
                  <a:srgbClr val="004B96"/>
                </a:solidFill>
              </a:rPr>
              <a:t>56</a:t>
            </a:r>
            <a:r>
              <a:rPr lang="ru-RU" sz="2800" b="1" dirty="0">
                <a:solidFill>
                  <a:srgbClr val="004B96"/>
                </a:solidFill>
              </a:rPr>
              <a:t>,</a:t>
            </a:r>
            <a:r>
              <a:rPr lang="en-US" sz="2800" b="1" dirty="0">
                <a:solidFill>
                  <a:srgbClr val="004B96"/>
                </a:solidFill>
              </a:rPr>
              <a:t>7</a:t>
            </a:r>
            <a:r>
              <a:rPr lang="ru-RU" sz="2800" b="1" dirty="0">
                <a:solidFill>
                  <a:srgbClr val="004B96"/>
                </a:solidFill>
              </a:rPr>
              <a:t>%</a:t>
            </a:r>
            <a:endParaRPr lang="en-US" sz="2800" b="1" dirty="0">
              <a:solidFill>
                <a:srgbClr val="004B9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656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ESC-EHRA atlas on heart rhythm disorders</a:t>
            </a:r>
            <a:r>
              <a:rPr lang="ru-RU" dirty="0"/>
              <a:t>. </a:t>
            </a:r>
            <a:r>
              <a:rPr lang="en-US" sz="1200" dirty="0"/>
              <a:t>2025 </a:t>
            </a:r>
            <a:r>
              <a:rPr lang="en-US" sz="1200" dirty="0" err="1"/>
              <a:t>Europace</a:t>
            </a:r>
            <a:r>
              <a:rPr lang="en-US" sz="1200" dirty="0"/>
              <a:t>. 2025 Jul 23;27(7):euaf124. </a:t>
            </a:r>
            <a:r>
              <a:rPr lang="en-US" sz="1200" dirty="0" err="1"/>
              <a:t>doi</a:t>
            </a:r>
            <a:r>
              <a:rPr lang="en-US" sz="1200" dirty="0"/>
              <a:t>: 10.1093/</a:t>
            </a:r>
            <a:r>
              <a:rPr lang="en-US" sz="1200" dirty="0" err="1"/>
              <a:t>europace</a:t>
            </a:r>
            <a:r>
              <a:rPr lang="en-US" sz="1200" dirty="0"/>
              <a:t>/euaf124</a:t>
            </a:r>
            <a:r>
              <a:rPr lang="ru-RU" sz="1200" dirty="0"/>
              <a:t> (</a:t>
            </a:r>
            <a:r>
              <a:rPr lang="en-US" sz="1200" dirty="0"/>
              <a:t>Arrhythmia care in ESC member countries: the</a:t>
            </a:r>
            <a:r>
              <a:rPr lang="ru-RU" sz="1200" dirty="0"/>
              <a:t>)</a:t>
            </a:r>
            <a:endParaRPr lang="en-US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566"/>
          <a:stretch/>
        </p:blipFill>
        <p:spPr>
          <a:xfrm>
            <a:off x="1521612" y="500137"/>
            <a:ext cx="4862421" cy="6026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8630"/>
          <a:stretch/>
        </p:blipFill>
        <p:spPr>
          <a:xfrm>
            <a:off x="6168008" y="500137"/>
            <a:ext cx="4499992" cy="6026429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V="1">
            <a:off x="1991545" y="4149080"/>
            <a:ext cx="2820211" cy="578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704092" y="5157192"/>
            <a:ext cx="1095741" cy="0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275508" y="3364250"/>
            <a:ext cx="218053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Имплантации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 замены ЭКС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всех типов в РБ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513,2 / млн.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(2025 г.)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19891" y="4033575"/>
            <a:ext cx="26672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Имплантации и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замены ИКД/СРТД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всех типов в РБ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20,5 / млн.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(2025 г.)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12393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573483"/>
              </p:ext>
            </p:extLst>
          </p:nvPr>
        </p:nvGraphicFramePr>
        <p:xfrm>
          <a:off x="0" y="451919"/>
          <a:ext cx="12192000" cy="5265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0" y="-27384"/>
            <a:ext cx="9144000" cy="1235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Динамика выполнения процедур РЧА / </a:t>
            </a:r>
            <a:r>
              <a:rPr lang="ru-RU" sz="2600" b="1" dirty="0" err="1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криоаблации</a:t>
            </a:r>
            <a:endParaRPr lang="en-US" sz="2600" b="1" dirty="0">
              <a:solidFill>
                <a:srgbClr val="7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6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в 2025 г. = 265 / 1 млн.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(в 2024 г. = 227,5 / 1 млн. на 1 млн/населения)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588804"/>
            <a:ext cx="12192000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r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Возобновление роста числа </a:t>
            </a:r>
            <a:r>
              <a:rPr lang="ru-RU" sz="1900" b="1" dirty="0" err="1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lang="ru-RU" sz="19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РБ после завершения реконструкции </a:t>
            </a:r>
            <a:r>
              <a:rPr lang="ru-RU" sz="1900" b="1" dirty="0" err="1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аритмологических</a:t>
            </a:r>
            <a:r>
              <a:rPr lang="ru-RU" sz="19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операционных в регионах (в основном за счет центров с выделенными </a:t>
            </a:r>
            <a:r>
              <a:rPr lang="ru-RU" sz="1900" b="1" dirty="0" err="1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аритмологическими</a:t>
            </a:r>
            <a:r>
              <a:rPr lang="ru-RU" sz="19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операционными и </a:t>
            </a:r>
            <a:r>
              <a:rPr lang="ru-RU" sz="1900" b="1" dirty="0" err="1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аритмологическими</a:t>
            </a:r>
            <a:r>
              <a:rPr lang="ru-RU" sz="19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отделениями)</a:t>
            </a:r>
            <a:br>
              <a:rPr lang="ru-RU" sz="20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регионов в выполнении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2025 г. составила 56,5%.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7968" y="1243493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C720E"/>
                </a:solidFill>
              </a:rPr>
              <a:t>плюс 327 </a:t>
            </a:r>
            <a:r>
              <a:rPr lang="ru-RU" sz="2800" b="1" dirty="0" err="1">
                <a:solidFill>
                  <a:srgbClr val="0C720E"/>
                </a:solidFill>
              </a:rPr>
              <a:t>аблаций</a:t>
            </a:r>
            <a:r>
              <a:rPr lang="ru-RU" sz="2800" b="1" dirty="0">
                <a:solidFill>
                  <a:srgbClr val="0C720E"/>
                </a:solidFill>
              </a:rPr>
              <a:t> в 2025 г.</a:t>
            </a:r>
            <a:endParaRPr lang="en-US" sz="2800" b="1" dirty="0">
              <a:solidFill>
                <a:srgbClr val="0C72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6049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9336" y="7486"/>
            <a:ext cx="12072664" cy="1621315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Динамика </a:t>
            </a:r>
            <a:r>
              <a:rPr lang="ru-RU" altLang="ru-RU" sz="2400" dirty="0" err="1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катетерных</a:t>
            </a:r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 err="1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аблаций</a:t>
            </a:r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в регионах РБ (2021-2025г.) положительная</a:t>
            </a:r>
            <a:br>
              <a:rPr lang="ru-RU" altLang="ru-RU" sz="240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Республика Беларусь 2025 = 265 / 1 млн.  (2024 г. – 227,5)</a:t>
            </a:r>
            <a:endParaRPr lang="ru-RU" altLang="ru-RU" sz="2400" dirty="0">
              <a:solidFill>
                <a:schemeClr val="tx1"/>
              </a:solidFill>
              <a:effectLst/>
              <a:latin typeface="Aptos Narrow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392" y="797804"/>
            <a:ext cx="113052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0000"/>
                </a:solidFill>
              </a:rPr>
              <a:t>Доля регионов + Минск в 2025 г. возросла до 56,5%    </a:t>
            </a:r>
            <a:r>
              <a:rPr lang="ru-RU" sz="2400" b="1" dirty="0">
                <a:solidFill>
                  <a:srgbClr val="004B96"/>
                </a:solidFill>
              </a:rPr>
              <a:t>(с 44,25% в 2024 г.)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353708"/>
              </p:ext>
            </p:extLst>
          </p:nvPr>
        </p:nvGraphicFramePr>
        <p:xfrm>
          <a:off x="119336" y="620688"/>
          <a:ext cx="11809312" cy="464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17512" y="5206568"/>
            <a:ext cx="123606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Длительные остановки в работе операционных, в которых выполнялись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аритмологические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вмешательства, отмечались даже в ранее устойчиво функционировавших центрах 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(1-я ГКБ г. Минска,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Брестской, Минской и Витебской ОКБ, Гродненском и Гомельском ОККЦ)</a:t>
            </a:r>
            <a:endParaRPr lang="en-US" sz="1400" dirty="0">
              <a:solidFill>
                <a:srgbClr val="002060"/>
              </a:solidFill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Критическая зависимость </a:t>
            </a:r>
            <a:r>
              <a:rPr lang="ru-RU" sz="2000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рентгеноперационных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от наличия адекватной сервисной службы – длительные плановые замены ангиографических комплексов, поломки оборудования, задержки гарантийных ремонтов и др.</a:t>
            </a: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47158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7486"/>
            <a:ext cx="12192000" cy="1477299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altLang="ru-RU" sz="2400" dirty="0" err="1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аблаций</a:t>
            </a:r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в 2025 г. = 265 </a:t>
            </a:r>
            <a:r>
              <a:rPr lang="en-US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/ 1 млн. населения (в 2024 г.</a:t>
            </a:r>
            <a:r>
              <a:rPr lang="en-US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227,5</a:t>
            </a:r>
            <a:r>
              <a:rPr lang="en-US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/1 млн.</a:t>
            </a:r>
            <a:r>
              <a:rPr lang="en-US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lang="ru-RU" altLang="ru-RU" sz="2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472" y="375047"/>
            <a:ext cx="95770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E5C"/>
                </a:solidFill>
              </a:rPr>
              <a:t>Доля регионов + г. Минск в 2025 г. = 56,5%, с учетом РКМЦ = 53,1%)</a:t>
            </a:r>
            <a:endParaRPr lang="ru-RU" sz="24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479383"/>
              </p:ext>
            </p:extLst>
          </p:nvPr>
        </p:nvGraphicFramePr>
        <p:xfrm>
          <a:off x="0" y="782747"/>
          <a:ext cx="12155994" cy="6060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5388">
                  <a:extLst>
                    <a:ext uri="{9D8B030D-6E8A-4147-A177-3AD203B41FA5}">
                      <a16:colId xmlns:a16="http://schemas.microsoft.com/office/drawing/2014/main" val="1986370758"/>
                    </a:ext>
                  </a:extLst>
                </a:gridCol>
                <a:gridCol w="1505101">
                  <a:extLst>
                    <a:ext uri="{9D8B030D-6E8A-4147-A177-3AD203B41FA5}">
                      <a16:colId xmlns:a16="http://schemas.microsoft.com/office/drawing/2014/main" val="852138332"/>
                    </a:ext>
                  </a:extLst>
                </a:gridCol>
                <a:gridCol w="1505101">
                  <a:extLst>
                    <a:ext uri="{9D8B030D-6E8A-4147-A177-3AD203B41FA5}">
                      <a16:colId xmlns:a16="http://schemas.microsoft.com/office/drawing/2014/main" val="451419205"/>
                    </a:ext>
                  </a:extLst>
                </a:gridCol>
                <a:gridCol w="1505101">
                  <a:extLst>
                    <a:ext uri="{9D8B030D-6E8A-4147-A177-3AD203B41FA5}">
                      <a16:colId xmlns:a16="http://schemas.microsoft.com/office/drawing/2014/main" val="2923093460"/>
                    </a:ext>
                  </a:extLst>
                </a:gridCol>
                <a:gridCol w="1505101">
                  <a:extLst>
                    <a:ext uri="{9D8B030D-6E8A-4147-A177-3AD203B41FA5}">
                      <a16:colId xmlns:a16="http://schemas.microsoft.com/office/drawing/2014/main" val="153649909"/>
                    </a:ext>
                  </a:extLst>
                </a:gridCol>
                <a:gridCol w="1505101">
                  <a:extLst>
                    <a:ext uri="{9D8B030D-6E8A-4147-A177-3AD203B41FA5}">
                      <a16:colId xmlns:a16="http://schemas.microsoft.com/office/drawing/2014/main" val="2589578666"/>
                    </a:ext>
                  </a:extLst>
                </a:gridCol>
                <a:gridCol w="1505101">
                  <a:extLst>
                    <a:ext uri="{9D8B030D-6E8A-4147-A177-3AD203B41FA5}">
                      <a16:colId xmlns:a16="http://schemas.microsoft.com/office/drawing/2014/main" val="2903905881"/>
                    </a:ext>
                  </a:extLst>
                </a:gridCol>
              </a:tblGrid>
              <a:tr h="46641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2023 г.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2024 г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2025 г.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40021392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fontAlgn="b">
                        <a:lnSpc>
                          <a:spcPct val="97000"/>
                        </a:lnSpc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/1  млн.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/1  млн.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/1  млн.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00565490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Брестская обл.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26,61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15,3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51346594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Витебская обл.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190,49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147,9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205,2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165129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Гомельская обл.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7,42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11841727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Гродненская обл.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7,01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80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40,6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87644656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Минская обл.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113,54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49,3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119,5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95306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Могилевская обл.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80,83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66,2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80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133,8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987231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г. Минск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536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268,6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254,4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80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362510"/>
                  </a:ext>
                </a:extLst>
              </a:tr>
              <a:tr h="3355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РНПЦ Кардиологии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865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endParaRPr lang="ru-RU" sz="2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93432736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РНПЦ ДХ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endParaRPr lang="ru-RU" sz="2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99587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РКМЦ УДП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7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endParaRPr lang="ru-RU" sz="2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9496727"/>
                  </a:ext>
                </a:extLst>
              </a:tr>
              <a:tr h="46641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7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2182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Calibri" panose="020F0502020204030204" pitchFamily="34" charset="0"/>
                        </a:rPr>
                        <a:t>237,2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2083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7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227,5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796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806105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16544" y="2310002"/>
            <a:ext cx="4389673" cy="2659838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2025 – 595,6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2024 – 572,3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2023 – 502,5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2022 – 429,3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2021 – 387,7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2020 – 341,1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2019 – 311,6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2018 – 349,8 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2017 – 304.7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</a:t>
            </a:r>
            <a:r>
              <a:rPr lang="en-US" sz="1600" b="1" dirty="0">
                <a:cs typeface="Arial" panose="020B0604020202020204" pitchFamily="34" charset="0"/>
              </a:rPr>
              <a:t>6</a:t>
            </a:r>
            <a:r>
              <a:rPr lang="ru-RU" sz="1600" b="1" dirty="0">
                <a:cs typeface="Arial" panose="020B0604020202020204" pitchFamily="34" charset="0"/>
              </a:rPr>
              <a:t> - 341,4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10369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3300" b="1" dirty="0">
                <a:solidFill>
                  <a:srgbClr val="700000"/>
                </a:solidFill>
              </a:rPr>
              <a:t>Доля отдельных видов аблации </a:t>
            </a:r>
            <a:br>
              <a:rPr lang="ru-RU" altLang="ru-RU" sz="3300" b="1" dirty="0">
                <a:solidFill>
                  <a:srgbClr val="700000"/>
                </a:solidFill>
              </a:rPr>
            </a:br>
            <a:r>
              <a:rPr lang="ru-RU" altLang="ru-RU" sz="3300" b="1" dirty="0">
                <a:solidFill>
                  <a:srgbClr val="700000"/>
                </a:solidFill>
              </a:rPr>
              <a:t>от всех операций аблации аритмий  по РБ  в 2025 г. (</a:t>
            </a:r>
            <a:r>
              <a:rPr lang="en-US" altLang="ru-RU" sz="3300" b="1" dirty="0">
                <a:solidFill>
                  <a:srgbClr val="700000"/>
                </a:solidFill>
              </a:rPr>
              <a:t>n = </a:t>
            </a:r>
            <a:r>
              <a:rPr lang="ru-RU" altLang="ru-RU" sz="3300" b="1" dirty="0">
                <a:solidFill>
                  <a:srgbClr val="700000"/>
                </a:solidFill>
              </a:rPr>
              <a:t>2414</a:t>
            </a:r>
            <a:r>
              <a:rPr lang="en-US" altLang="ru-RU" sz="3300" b="1" dirty="0">
                <a:solidFill>
                  <a:srgbClr val="700000"/>
                </a:solidFill>
              </a:rPr>
              <a:t>)</a:t>
            </a:r>
            <a:endParaRPr lang="en-GB" alt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2224" y="6123988"/>
            <a:ext cx="330106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C00000"/>
                </a:solidFill>
              </a:rPr>
              <a:t>БЕЛАРУСЬ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0F9512"/>
                </a:solidFill>
              </a:rPr>
              <a:t>Средней уровень</a:t>
            </a:r>
            <a:endParaRPr lang="en-GB" altLang="ru-RU" sz="2800" b="1" dirty="0">
              <a:solidFill>
                <a:srgbClr val="0F951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50139" y="7017822"/>
            <a:ext cx="16916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B96"/>
                </a:solidFill>
              </a:rPr>
              <a:t>Доля ЭКС </a:t>
            </a:r>
            <a:r>
              <a:rPr lang="ru-RU" sz="2000" dirty="0">
                <a:solidFill>
                  <a:srgbClr val="004B96"/>
                </a:solidFill>
              </a:rPr>
              <a:t>в структуре операций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000" dirty="0">
                <a:solidFill>
                  <a:srgbClr val="004B96"/>
                </a:solidFill>
              </a:rPr>
              <a:t>при аритмиях в 2024 г.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800" b="1" dirty="0">
                <a:solidFill>
                  <a:srgbClr val="004B96"/>
                </a:solidFill>
              </a:rPr>
              <a:t>= </a:t>
            </a:r>
            <a:r>
              <a:rPr lang="en-US" sz="2800" b="1" dirty="0">
                <a:solidFill>
                  <a:srgbClr val="004B96"/>
                </a:solidFill>
              </a:rPr>
              <a:t>56</a:t>
            </a:r>
            <a:r>
              <a:rPr lang="ru-RU" sz="2800" b="1" dirty="0">
                <a:solidFill>
                  <a:srgbClr val="004B96"/>
                </a:solidFill>
              </a:rPr>
              <a:t>,</a:t>
            </a:r>
            <a:r>
              <a:rPr lang="en-US" sz="2800" b="1" dirty="0">
                <a:solidFill>
                  <a:srgbClr val="004B96"/>
                </a:solidFill>
              </a:rPr>
              <a:t>7</a:t>
            </a:r>
            <a:r>
              <a:rPr lang="ru-RU" sz="2800" b="1" dirty="0">
                <a:solidFill>
                  <a:srgbClr val="004B96"/>
                </a:solidFill>
              </a:rPr>
              <a:t>%</a:t>
            </a:r>
            <a:endParaRPr lang="en-US" sz="2800" b="1" dirty="0">
              <a:solidFill>
                <a:srgbClr val="004B9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1" y="6954949"/>
            <a:ext cx="9291511" cy="553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ESC-EHRA atlas on heart rhythm disorders</a:t>
            </a:r>
            <a:r>
              <a:rPr lang="ru-RU" dirty="0"/>
              <a:t> </a:t>
            </a:r>
            <a:r>
              <a:rPr lang="en-US" sz="1200" dirty="0"/>
              <a:t>2025 </a:t>
            </a:r>
            <a:r>
              <a:rPr lang="en-US" sz="1200" dirty="0" err="1"/>
              <a:t>Europace</a:t>
            </a:r>
            <a:r>
              <a:rPr lang="en-US" sz="1200" dirty="0"/>
              <a:t>. 2025 Jul 23;27(7):euaf124. </a:t>
            </a:r>
            <a:r>
              <a:rPr lang="en-US" sz="1200" dirty="0" err="1"/>
              <a:t>doi</a:t>
            </a:r>
            <a:r>
              <a:rPr lang="en-US" sz="1200" dirty="0"/>
              <a:t>: 10.1093/</a:t>
            </a:r>
            <a:r>
              <a:rPr lang="en-US" sz="1200" dirty="0" err="1"/>
              <a:t>europace</a:t>
            </a:r>
            <a:r>
              <a:rPr lang="en-US" sz="1200" dirty="0"/>
              <a:t>/euaf124</a:t>
            </a:r>
            <a:r>
              <a:rPr lang="ru-RU" sz="1200" dirty="0"/>
              <a:t> (</a:t>
            </a:r>
            <a:r>
              <a:rPr lang="en-US" sz="1200" dirty="0"/>
              <a:t>Arrhythmia care in ESC member countries: the</a:t>
            </a:r>
            <a:r>
              <a:rPr lang="ru-RU" sz="1200" dirty="0"/>
              <a:t>)</a:t>
            </a:r>
            <a:endParaRPr lang="en-US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4616" y="4844257"/>
            <a:ext cx="2422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Аблации при ФП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68,1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164616" y="885306"/>
            <a:ext cx="1997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 аблации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аритмий в РБ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264,6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2948620" y="5805264"/>
            <a:ext cx="1224136" cy="0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869107341"/>
              </p:ext>
            </p:extLst>
          </p:nvPr>
        </p:nvGraphicFramePr>
        <p:xfrm>
          <a:off x="0" y="1036951"/>
          <a:ext cx="12192000" cy="5821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2337167"/>
      </p:ext>
    </p:extLst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379537" y="71439"/>
            <a:ext cx="9469438" cy="134143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3100" b="1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Контроль ритма у пациентов со «свежей» ФП </a:t>
            </a:r>
            <a:r>
              <a:rPr lang="ru-RU" altLang="ru-RU" sz="3100" b="1" spc="-15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достоверно снижает риск смерти, инсульта и др. </a:t>
            </a:r>
            <a:br>
              <a:rPr lang="ru-RU" altLang="ru-RU" sz="3100" b="1" spc="-15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ru-RU" sz="3100" b="1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EAST-AFNET-4 Trial (ESC 2020</a:t>
            </a:r>
            <a:r>
              <a:rPr lang="ru-RU" altLang="ru-RU" sz="3100" b="1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г.</a:t>
            </a:r>
            <a:r>
              <a:rPr lang="en-US" altLang="ru-RU" sz="3100" b="1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altLang="ru-RU" sz="3100" b="1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9" name="Рисунок 3" descr="https://www.acc.org/education-and-meetings/image-and-slide-gallery/~/media/C3E5604C3AF64EF39ED5D17B4ECB52EF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97214" r="13936" b="159"/>
          <a:stretch>
            <a:fillRect/>
          </a:stretch>
        </p:blipFill>
        <p:spPr bwMode="auto">
          <a:xfrm>
            <a:off x="6313489" y="6597650"/>
            <a:ext cx="43910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b="21478"/>
          <a:stretch>
            <a:fillRect/>
          </a:stretch>
        </p:blipFill>
        <p:spPr bwMode="auto">
          <a:xfrm>
            <a:off x="1674814" y="1484313"/>
            <a:ext cx="8524875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6"/>
          <p:cNvSpPr txBox="1">
            <a:spLocks noChangeArrowheads="1"/>
          </p:cNvSpPr>
          <p:nvPr/>
        </p:nvSpPr>
        <p:spPr bwMode="auto">
          <a:xfrm>
            <a:off x="4872039" y="6256339"/>
            <a:ext cx="347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>
                <a:solidFill>
                  <a:srgbClr val="000036"/>
                </a:solidFill>
              </a:rPr>
              <a:t>Годы с момента рандомизации</a:t>
            </a:r>
          </a:p>
        </p:txBody>
      </p:sp>
      <p:sp>
        <p:nvSpPr>
          <p:cNvPr id="75782" name="TextBox 8"/>
          <p:cNvSpPr txBox="1">
            <a:spLocks noChangeArrowheads="1"/>
          </p:cNvSpPr>
          <p:nvPr/>
        </p:nvSpPr>
        <p:spPr bwMode="auto">
          <a:xfrm>
            <a:off x="7032625" y="5314950"/>
            <a:ext cx="3024188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Ранний контроль ритма при «свежей» (</a:t>
            </a:r>
            <a:r>
              <a:rPr lang="en-US" altLang="ru-RU" sz="14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altLang="ru-RU" sz="14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года) ФП </a:t>
            </a:r>
          </a:p>
        </p:txBody>
      </p:sp>
      <p:sp>
        <p:nvSpPr>
          <p:cNvPr id="75783" name="TextBox 9"/>
          <p:cNvSpPr txBox="1">
            <a:spLocks noChangeArrowheads="1"/>
          </p:cNvSpPr>
          <p:nvPr/>
        </p:nvSpPr>
        <p:spPr bwMode="auto">
          <a:xfrm>
            <a:off x="6381751" y="4560889"/>
            <a:ext cx="20161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«Обычное лечение»</a:t>
            </a:r>
          </a:p>
        </p:txBody>
      </p:sp>
      <p:sp>
        <p:nvSpPr>
          <p:cNvPr id="75784" name="Прямоугольник 11"/>
          <p:cNvSpPr>
            <a:spLocks noChangeArrowheads="1"/>
          </p:cNvSpPr>
          <p:nvPr/>
        </p:nvSpPr>
        <p:spPr bwMode="auto">
          <a:xfrm rot="-5400000">
            <a:off x="347663" y="3273426"/>
            <a:ext cx="35845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1-я точка (кумулятивная частота</a:t>
            </a:r>
            <a:r>
              <a:rPr lang="en-US" altLang="ru-RU" sz="16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altLang="ru-RU" sz="16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(%) </a:t>
            </a: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75786" name="Прямоугольник 2"/>
          <p:cNvSpPr>
            <a:spLocks noChangeArrowheads="1"/>
          </p:cNvSpPr>
          <p:nvPr/>
        </p:nvSpPr>
        <p:spPr bwMode="auto">
          <a:xfrm>
            <a:off x="4440238" y="313848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24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риска на 21% (ОР</a:t>
            </a:r>
            <a:r>
              <a:rPr lang="en-US" altLang="ru-RU" sz="24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0,79, 96% </a:t>
            </a:r>
            <a:r>
              <a:rPr lang="ru-RU" altLang="ru-RU" sz="2400" b="1">
                <a:solidFill>
                  <a:srgbClr val="00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 0,66-0,94; р = 0,005)</a:t>
            </a:r>
          </a:p>
        </p:txBody>
      </p:sp>
    </p:spTree>
    <p:extLst>
      <p:ext uri="{BB962C8B-B14F-4D97-AF65-F5344CB8AC3E}">
        <p14:creationId xmlns:p14="http://schemas.microsoft.com/office/powerpoint/2010/main" val="3751897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16544" y="2310002"/>
            <a:ext cx="4389673" cy="2659838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2025 – 595,6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2024 – 572,3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2023 – 502,5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2022 – 429,3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2021 – 387,7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2020 – 341,1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2019 – 311,6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2018 – 349,8 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2017 – 304.7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</a:t>
            </a:r>
            <a:r>
              <a:rPr lang="en-US" sz="1600" b="1" dirty="0">
                <a:cs typeface="Arial" panose="020B0604020202020204" pitchFamily="34" charset="0"/>
              </a:rPr>
              <a:t>6</a:t>
            </a:r>
            <a:r>
              <a:rPr lang="ru-RU" sz="1600" b="1" dirty="0">
                <a:cs typeface="Arial" panose="020B0604020202020204" pitchFamily="34" charset="0"/>
              </a:rPr>
              <a:t> - 341,4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99907"/>
            <a:ext cx="12360696" cy="893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3100" b="1" dirty="0">
                <a:solidFill>
                  <a:srgbClr val="700000"/>
                </a:solidFill>
              </a:rPr>
              <a:t>Где мы?: Количество </a:t>
            </a:r>
            <a:r>
              <a:rPr lang="ru-RU" altLang="ru-RU" sz="3100" b="1" dirty="0" err="1">
                <a:solidFill>
                  <a:srgbClr val="700000"/>
                </a:solidFill>
              </a:rPr>
              <a:t>аблаций</a:t>
            </a:r>
            <a:r>
              <a:rPr lang="ru-RU" altLang="ru-RU" sz="3100" b="1" dirty="0">
                <a:solidFill>
                  <a:srgbClr val="700000"/>
                </a:solidFill>
              </a:rPr>
              <a:t> аритмий / 1  млн. в Европе (2023-24 гг.) </a:t>
            </a:r>
            <a:br>
              <a:rPr lang="ru-RU" altLang="ru-RU" sz="3100" b="1" dirty="0">
                <a:solidFill>
                  <a:srgbClr val="700000"/>
                </a:solidFill>
              </a:rPr>
            </a:br>
            <a:r>
              <a:rPr lang="ru-RU" altLang="ru-RU" sz="2500" b="1" dirty="0">
                <a:solidFill>
                  <a:srgbClr val="700000"/>
                </a:solidFill>
              </a:rPr>
              <a:t>				</a:t>
            </a:r>
            <a:r>
              <a:rPr lang="ru-RU" altLang="ru-RU" sz="2500" b="1" dirty="0" err="1">
                <a:solidFill>
                  <a:srgbClr val="002060"/>
                </a:solidFill>
              </a:rPr>
              <a:t>Аблаций</a:t>
            </a:r>
            <a:r>
              <a:rPr lang="ru-RU" altLang="ru-RU" sz="2500" b="1" dirty="0">
                <a:solidFill>
                  <a:srgbClr val="002060"/>
                </a:solidFill>
              </a:rPr>
              <a:t> всех типов				Аблации при ФП</a:t>
            </a:r>
            <a:endParaRPr lang="en-GB" altLang="ru-RU" sz="25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2224" y="6123988"/>
            <a:ext cx="330106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C00000"/>
                </a:solidFill>
              </a:rPr>
              <a:t>БЕЛАРУСЬ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0F9512"/>
                </a:solidFill>
              </a:rPr>
              <a:t>Средней уровень</a:t>
            </a:r>
            <a:endParaRPr lang="en-GB" altLang="ru-RU" sz="2800" b="1" dirty="0">
              <a:solidFill>
                <a:srgbClr val="0F951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50139" y="7017822"/>
            <a:ext cx="16916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B96"/>
                </a:solidFill>
              </a:rPr>
              <a:t>Доля ЭКС </a:t>
            </a:r>
            <a:r>
              <a:rPr lang="ru-RU" sz="2000" dirty="0">
                <a:solidFill>
                  <a:srgbClr val="004B96"/>
                </a:solidFill>
              </a:rPr>
              <a:t>в структуре операций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000" dirty="0">
                <a:solidFill>
                  <a:srgbClr val="004B96"/>
                </a:solidFill>
              </a:rPr>
              <a:t>при аритмиях в 2024 г.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800" b="1" dirty="0">
                <a:solidFill>
                  <a:srgbClr val="004B96"/>
                </a:solidFill>
              </a:rPr>
              <a:t>= </a:t>
            </a:r>
            <a:r>
              <a:rPr lang="en-US" sz="2800" b="1" dirty="0">
                <a:solidFill>
                  <a:srgbClr val="004B96"/>
                </a:solidFill>
              </a:rPr>
              <a:t>56</a:t>
            </a:r>
            <a:r>
              <a:rPr lang="ru-RU" sz="2800" b="1" dirty="0">
                <a:solidFill>
                  <a:srgbClr val="004B96"/>
                </a:solidFill>
              </a:rPr>
              <a:t>,</a:t>
            </a:r>
            <a:r>
              <a:rPr lang="en-US" sz="2800" b="1" dirty="0">
                <a:solidFill>
                  <a:srgbClr val="004B96"/>
                </a:solidFill>
              </a:rPr>
              <a:t>7</a:t>
            </a:r>
            <a:r>
              <a:rPr lang="ru-RU" sz="2800" b="1" dirty="0">
                <a:solidFill>
                  <a:srgbClr val="004B96"/>
                </a:solidFill>
              </a:rPr>
              <a:t>%</a:t>
            </a:r>
            <a:endParaRPr lang="en-US" sz="2800" b="1" dirty="0">
              <a:solidFill>
                <a:srgbClr val="004B9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7571" y="6570905"/>
            <a:ext cx="9291511" cy="553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ESC-EHRA atlas on heart rhythm disorders</a:t>
            </a:r>
            <a:r>
              <a:rPr lang="ru-RU" dirty="0"/>
              <a:t> </a:t>
            </a:r>
            <a:r>
              <a:rPr lang="en-US" sz="1200" dirty="0"/>
              <a:t>2025 </a:t>
            </a:r>
            <a:r>
              <a:rPr lang="en-US" sz="1200" dirty="0" err="1"/>
              <a:t>Europace</a:t>
            </a:r>
            <a:r>
              <a:rPr lang="en-US" sz="1200" dirty="0"/>
              <a:t>. 2025 Jul 23;27(7):euaf124. </a:t>
            </a:r>
            <a:r>
              <a:rPr lang="en-US" sz="1200" dirty="0" err="1"/>
              <a:t>doi</a:t>
            </a:r>
            <a:r>
              <a:rPr lang="en-US" sz="1200" dirty="0"/>
              <a:t>: 10.1093/</a:t>
            </a:r>
            <a:r>
              <a:rPr lang="en-US" sz="1200" dirty="0" err="1"/>
              <a:t>europace</a:t>
            </a:r>
            <a:r>
              <a:rPr lang="en-US" sz="1200" dirty="0"/>
              <a:t>/euaf124</a:t>
            </a:r>
            <a:r>
              <a:rPr lang="ru-RU" sz="1200" dirty="0"/>
              <a:t> (</a:t>
            </a:r>
            <a:r>
              <a:rPr lang="en-US" sz="1200" dirty="0"/>
              <a:t>Arrhythmia care in ESC member countries: the</a:t>
            </a:r>
            <a:r>
              <a:rPr lang="ru-RU" sz="1200" dirty="0"/>
              <a:t>)</a:t>
            </a:r>
            <a:endParaRPr lang="en-US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5578"/>
          <a:stretch/>
        </p:blipFill>
        <p:spPr>
          <a:xfrm>
            <a:off x="1703512" y="993742"/>
            <a:ext cx="8712968" cy="5577163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2513783" y="4365104"/>
            <a:ext cx="2820211" cy="578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955229" y="4323510"/>
            <a:ext cx="2422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Аблации при ФП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68,1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26394" y="3596824"/>
            <a:ext cx="19975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 аблации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аритмий в РБ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265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528048" y="4725144"/>
            <a:ext cx="1224136" cy="0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668012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16544" y="2310002"/>
            <a:ext cx="4389673" cy="2659838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2025 – 595,6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2024 – 572,3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2023 – 502,5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2022 – 429,3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2021 – 387,7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2020 – 341,1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2019 – 311,6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2018 – 349,8 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2017 – 304.7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</a:t>
            </a:r>
            <a:r>
              <a:rPr lang="en-US" sz="1600" b="1" dirty="0">
                <a:cs typeface="Arial" panose="020B0604020202020204" pitchFamily="34" charset="0"/>
              </a:rPr>
              <a:t>6</a:t>
            </a:r>
            <a:r>
              <a:rPr lang="ru-RU" sz="1600" b="1" dirty="0">
                <a:cs typeface="Arial" panose="020B0604020202020204" pitchFamily="34" charset="0"/>
              </a:rPr>
              <a:t> - 341,4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24000" y="99907"/>
            <a:ext cx="9144000" cy="9653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3300" b="1" dirty="0">
                <a:solidFill>
                  <a:srgbClr val="700000"/>
                </a:solidFill>
              </a:rPr>
              <a:t>Количество </a:t>
            </a:r>
            <a:r>
              <a:rPr lang="ru-RU" altLang="ru-RU" sz="3300" b="1" dirty="0" err="1">
                <a:solidFill>
                  <a:srgbClr val="700000"/>
                </a:solidFill>
              </a:rPr>
              <a:t>аблаций</a:t>
            </a:r>
            <a:r>
              <a:rPr lang="ru-RU" altLang="ru-RU" sz="3300" b="1" dirty="0">
                <a:solidFill>
                  <a:srgbClr val="700000"/>
                </a:solidFill>
              </a:rPr>
              <a:t> аритмий / 1  млн. в России </a:t>
            </a:r>
            <a:br>
              <a:rPr lang="ru-RU" altLang="ru-RU" sz="3300" b="1" dirty="0">
                <a:solidFill>
                  <a:srgbClr val="700000"/>
                </a:solidFill>
              </a:rPr>
            </a:br>
            <a:r>
              <a:rPr lang="ru-RU" altLang="ru-RU" sz="2800" b="1" dirty="0">
                <a:solidFill>
                  <a:srgbClr val="700000"/>
                </a:solidFill>
              </a:rPr>
              <a:t>(2023-24 гг.)</a:t>
            </a:r>
            <a:endParaRPr lang="en-GB" alt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2224" y="6123988"/>
            <a:ext cx="330106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C00000"/>
                </a:solidFill>
              </a:rPr>
              <a:t>БЕЛАРУСЬ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0F9512"/>
                </a:solidFill>
              </a:rPr>
              <a:t>Средней уровень</a:t>
            </a:r>
            <a:endParaRPr lang="en-GB" altLang="ru-RU" sz="2800" b="1" dirty="0">
              <a:solidFill>
                <a:srgbClr val="0F951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50139" y="7017822"/>
            <a:ext cx="16916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B96"/>
                </a:solidFill>
              </a:rPr>
              <a:t>Доля ЭКС </a:t>
            </a:r>
            <a:r>
              <a:rPr lang="ru-RU" sz="2000" dirty="0">
                <a:solidFill>
                  <a:srgbClr val="004B96"/>
                </a:solidFill>
              </a:rPr>
              <a:t>в структуре операций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000" dirty="0">
                <a:solidFill>
                  <a:srgbClr val="004B96"/>
                </a:solidFill>
              </a:rPr>
              <a:t>при аритмиях в 2024 г.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800" b="1" dirty="0">
                <a:solidFill>
                  <a:srgbClr val="004B96"/>
                </a:solidFill>
              </a:rPr>
              <a:t>= </a:t>
            </a:r>
            <a:r>
              <a:rPr lang="en-US" sz="2800" b="1" dirty="0">
                <a:solidFill>
                  <a:srgbClr val="004B96"/>
                </a:solidFill>
              </a:rPr>
              <a:t>56</a:t>
            </a:r>
            <a:r>
              <a:rPr lang="ru-RU" sz="2800" b="1" dirty="0">
                <a:solidFill>
                  <a:srgbClr val="004B96"/>
                </a:solidFill>
              </a:rPr>
              <a:t>,</a:t>
            </a:r>
            <a:r>
              <a:rPr lang="en-US" sz="2800" b="1" dirty="0">
                <a:solidFill>
                  <a:srgbClr val="004B96"/>
                </a:solidFill>
              </a:rPr>
              <a:t>7</a:t>
            </a:r>
            <a:r>
              <a:rPr lang="ru-RU" sz="2800" b="1" dirty="0">
                <a:solidFill>
                  <a:srgbClr val="004B96"/>
                </a:solidFill>
              </a:rPr>
              <a:t>%</a:t>
            </a:r>
            <a:endParaRPr lang="en-US" sz="2800" b="1" dirty="0">
              <a:solidFill>
                <a:srgbClr val="004B9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1" y="6954949"/>
            <a:ext cx="9291511" cy="553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ESC-EHRA atlas on heart rhythm disorders</a:t>
            </a:r>
            <a:r>
              <a:rPr lang="ru-RU" dirty="0"/>
              <a:t> </a:t>
            </a:r>
            <a:r>
              <a:rPr lang="en-US" sz="1200" dirty="0"/>
              <a:t>2025 </a:t>
            </a:r>
            <a:r>
              <a:rPr lang="en-US" sz="1200" dirty="0" err="1"/>
              <a:t>Europace</a:t>
            </a:r>
            <a:r>
              <a:rPr lang="en-US" sz="1200" dirty="0"/>
              <a:t>. 2025 Jul 23;27(7):euaf124. </a:t>
            </a:r>
            <a:r>
              <a:rPr lang="en-US" sz="1200" dirty="0" err="1"/>
              <a:t>doi</a:t>
            </a:r>
            <a:r>
              <a:rPr lang="en-US" sz="1200" dirty="0"/>
              <a:t>: 10.1093/</a:t>
            </a:r>
            <a:r>
              <a:rPr lang="en-US" sz="1200" dirty="0" err="1"/>
              <a:t>europace</a:t>
            </a:r>
            <a:r>
              <a:rPr lang="en-US" sz="1200" dirty="0"/>
              <a:t>/euaf124</a:t>
            </a:r>
            <a:r>
              <a:rPr lang="ru-RU" sz="1200" dirty="0"/>
              <a:t> (</a:t>
            </a:r>
            <a:r>
              <a:rPr lang="en-US" sz="1200" dirty="0"/>
              <a:t>Arrhythmia care in ESC member countries: the</a:t>
            </a:r>
            <a:r>
              <a:rPr lang="ru-RU" sz="1200" dirty="0"/>
              <a:t>)</a:t>
            </a:r>
            <a:endParaRPr lang="en-US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4616" y="4844257"/>
            <a:ext cx="2422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Аблации при ФП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68,1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164616" y="885306"/>
            <a:ext cx="1997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 аблации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аритмий в РБ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264,6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2948620" y="5805264"/>
            <a:ext cx="1224136" cy="0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826" y="3526831"/>
            <a:ext cx="4801838" cy="319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819" y="993742"/>
            <a:ext cx="5085181" cy="24432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6" y="571907"/>
            <a:ext cx="7128793" cy="628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10647"/>
      </p:ext>
    </p:extLst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16544" y="2310002"/>
            <a:ext cx="4389673" cy="2659838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2025 – 595,6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2024 – 572,3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2023 – 502,5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2022 – 429,3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2021 – 387,7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2020 – 341,1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2019 – 311,6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2018 – 349,8 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2017 – 304.7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</a:t>
            </a:r>
            <a:r>
              <a:rPr lang="en-US" sz="1600" b="1" dirty="0">
                <a:cs typeface="Arial" panose="020B0604020202020204" pitchFamily="34" charset="0"/>
              </a:rPr>
              <a:t>6</a:t>
            </a:r>
            <a:r>
              <a:rPr lang="ru-RU" sz="1600" b="1" dirty="0">
                <a:cs typeface="Arial" panose="020B0604020202020204" pitchFamily="34" charset="0"/>
              </a:rPr>
              <a:t> - 341,4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67350" y="-54099"/>
            <a:ext cx="9144000" cy="15388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14683" hangingPunct="0">
              <a:buClr>
                <a:srgbClr val="000000"/>
              </a:buClr>
              <a:buSzPct val="45000"/>
            </a:pPr>
            <a:r>
              <a:rPr lang="ru-RU" altLang="ru-RU" sz="3300" b="1" dirty="0">
                <a:solidFill>
                  <a:srgbClr val="700000"/>
                </a:solidFill>
              </a:rPr>
              <a:t>Основной прирост </a:t>
            </a:r>
            <a:r>
              <a:rPr lang="ru-RU" altLang="ru-RU" sz="3300" b="1" dirty="0" err="1">
                <a:solidFill>
                  <a:srgbClr val="700000"/>
                </a:solidFill>
              </a:rPr>
              <a:t>аблаций</a:t>
            </a:r>
            <a:r>
              <a:rPr lang="ru-RU" altLang="ru-RU" sz="3300" b="1" dirty="0">
                <a:solidFill>
                  <a:srgbClr val="700000"/>
                </a:solidFill>
              </a:rPr>
              <a:t> (особенно ФП)  идет за счет 22 специализированных центров </a:t>
            </a:r>
            <a:br>
              <a:rPr lang="ru-RU" altLang="ru-RU" sz="3300" b="1" dirty="0">
                <a:solidFill>
                  <a:srgbClr val="700000"/>
                </a:solidFill>
              </a:rPr>
            </a:br>
            <a:r>
              <a:rPr lang="ru-RU" altLang="ru-RU" sz="2800" b="1" dirty="0">
                <a:solidFill>
                  <a:srgbClr val="004B96"/>
                </a:solidFill>
              </a:rPr>
              <a:t>(≈ 70% от всех </a:t>
            </a:r>
            <a:r>
              <a:rPr lang="ru-RU" altLang="ru-RU" sz="2800" b="1" dirty="0" err="1">
                <a:solidFill>
                  <a:srgbClr val="004B96"/>
                </a:solidFill>
              </a:rPr>
              <a:t>аблаций</a:t>
            </a:r>
            <a:r>
              <a:rPr lang="ru-RU" altLang="ru-RU" sz="2800" b="1" dirty="0">
                <a:solidFill>
                  <a:srgbClr val="004B96"/>
                </a:solidFill>
              </a:rPr>
              <a:t> выполненных в России в 2025 г.)</a:t>
            </a:r>
            <a:endParaRPr lang="en-GB" altLang="ru-RU" sz="2400" b="1" dirty="0">
              <a:solidFill>
                <a:srgbClr val="004B9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2224" y="6123988"/>
            <a:ext cx="330106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C00000"/>
                </a:solidFill>
              </a:rPr>
              <a:t>БЕЛАРУСЬ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0F9512"/>
                </a:solidFill>
              </a:rPr>
              <a:t>Средней уровень</a:t>
            </a:r>
            <a:endParaRPr lang="en-GB" altLang="ru-RU" sz="2800" b="1" dirty="0">
              <a:solidFill>
                <a:srgbClr val="0F951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940" y="5733256"/>
            <a:ext cx="12072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4B96"/>
                </a:solidFill>
              </a:rPr>
              <a:t>Во всех этих 22 клиниках есть выделенные </a:t>
            </a:r>
            <a:r>
              <a:rPr lang="ru-RU" sz="2400" b="1" dirty="0" err="1">
                <a:solidFill>
                  <a:srgbClr val="004B96"/>
                </a:solidFill>
              </a:rPr>
              <a:t>аритмологическое</a:t>
            </a:r>
            <a:r>
              <a:rPr lang="ru-RU" sz="2400" b="1" dirty="0">
                <a:solidFill>
                  <a:srgbClr val="004B96"/>
                </a:solidFill>
              </a:rPr>
              <a:t> операционные и</a:t>
            </a:r>
            <a:br>
              <a:rPr lang="ru-RU" sz="2400" b="1" dirty="0">
                <a:solidFill>
                  <a:srgbClr val="004B96"/>
                </a:solidFill>
              </a:rPr>
            </a:br>
            <a:r>
              <a:rPr lang="ru-RU" sz="2400" b="1" dirty="0">
                <a:solidFill>
                  <a:srgbClr val="004B96"/>
                </a:solidFill>
              </a:rPr>
              <a:t> коечные отделения для лечения нарушений ритма сердца. </a:t>
            </a:r>
            <a:br>
              <a:rPr lang="ru-RU" sz="2400" b="1" dirty="0">
                <a:solidFill>
                  <a:srgbClr val="004B96"/>
                </a:solidFill>
              </a:rPr>
            </a:br>
            <a:r>
              <a:rPr lang="ru-RU" sz="2400" b="1" dirty="0">
                <a:solidFill>
                  <a:srgbClr val="004B96"/>
                </a:solidFill>
              </a:rPr>
              <a:t>Без этого, похоже, не работает, особенно с фибрилляцией предсердий.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7350" y="7973868"/>
            <a:ext cx="9291511" cy="553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ESC-EHRA atlas on heart rhythm disorders</a:t>
            </a:r>
            <a:r>
              <a:rPr lang="ru-RU" dirty="0"/>
              <a:t> </a:t>
            </a:r>
            <a:r>
              <a:rPr lang="en-US" sz="1200" dirty="0"/>
              <a:t>2025 </a:t>
            </a:r>
            <a:r>
              <a:rPr lang="en-US" sz="1200" dirty="0" err="1"/>
              <a:t>Europace</a:t>
            </a:r>
            <a:r>
              <a:rPr lang="en-US" sz="1200" dirty="0"/>
              <a:t>. 2025 Jul 23;27(7):euaf124. </a:t>
            </a:r>
            <a:r>
              <a:rPr lang="en-US" sz="1200" dirty="0" err="1"/>
              <a:t>doi</a:t>
            </a:r>
            <a:r>
              <a:rPr lang="en-US" sz="1200" dirty="0"/>
              <a:t>: 10.1093/</a:t>
            </a:r>
            <a:r>
              <a:rPr lang="en-US" sz="1200" dirty="0" err="1"/>
              <a:t>europace</a:t>
            </a:r>
            <a:r>
              <a:rPr lang="en-US" sz="1200" dirty="0"/>
              <a:t>/euaf124</a:t>
            </a:r>
            <a:r>
              <a:rPr lang="ru-RU" sz="1200" dirty="0"/>
              <a:t> (</a:t>
            </a:r>
            <a:r>
              <a:rPr lang="en-US" sz="1200" dirty="0"/>
              <a:t>Arrhythmia care in ESC member countries: the</a:t>
            </a:r>
            <a:r>
              <a:rPr lang="ru-RU" sz="1200" dirty="0"/>
              <a:t>)</a:t>
            </a:r>
            <a:endParaRPr lang="en-US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4616" y="4844257"/>
            <a:ext cx="2422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Аблации при ФП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68,1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164616" y="885306"/>
            <a:ext cx="1997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 аблации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аритмий в РБ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264,6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2948620" y="5805264"/>
            <a:ext cx="1224136" cy="0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8066"/>
          <a:stretch/>
        </p:blipFill>
        <p:spPr>
          <a:xfrm>
            <a:off x="0" y="1484784"/>
            <a:ext cx="1207266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8532"/>
      </p:ext>
    </p:extLst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16544" y="2310002"/>
            <a:ext cx="4389673" cy="2659838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2025 – 595,6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2024 – 572,3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2023 – 502,5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2022 – 429,3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2021 – 387,7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2020 – 341,1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2019 – 311,6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2018 – 349,8 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2017 – 304.7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</a:t>
            </a:r>
            <a:r>
              <a:rPr lang="en-US" sz="1600" b="1" dirty="0">
                <a:cs typeface="Arial" panose="020B0604020202020204" pitchFamily="34" charset="0"/>
              </a:rPr>
              <a:t>6</a:t>
            </a:r>
            <a:r>
              <a:rPr lang="ru-RU" sz="1600" b="1" dirty="0">
                <a:cs typeface="Arial" panose="020B0604020202020204" pitchFamily="34" charset="0"/>
              </a:rPr>
              <a:t> - 341,4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99907"/>
            <a:ext cx="12516544" cy="14377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33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altLang="ru-RU" sz="3300" b="1" dirty="0" err="1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lang="ru-RU" altLang="ru-RU" sz="33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регионам России </a:t>
            </a:r>
            <a:br>
              <a:rPr lang="ru-RU" altLang="ru-RU" sz="33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3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состоянию на 2025 г. сильно различается</a:t>
            </a:r>
            <a:br>
              <a:rPr lang="ru-RU" altLang="ru-RU" sz="3300" b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solidFill>
                  <a:srgbClr val="004B96"/>
                </a:solidFill>
              </a:rPr>
              <a:t>(целевой уровень, принятый Минздравом России на 2026 г. = 369 / 1 млн.)</a:t>
            </a:r>
            <a:endParaRPr lang="en-GB" altLang="ru-RU" sz="2800" b="1" dirty="0">
              <a:solidFill>
                <a:srgbClr val="004B9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2224" y="6123988"/>
            <a:ext cx="330106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C00000"/>
                </a:solidFill>
              </a:rPr>
              <a:t>БЕЛАРУСЬ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0F9512"/>
                </a:solidFill>
              </a:rPr>
              <a:t>Средней уровень</a:t>
            </a:r>
            <a:endParaRPr lang="en-GB" altLang="ru-RU" sz="2800" b="1" dirty="0">
              <a:solidFill>
                <a:srgbClr val="0F951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50139" y="7017822"/>
            <a:ext cx="16916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B96"/>
                </a:solidFill>
              </a:rPr>
              <a:t>Доля ЭКС </a:t>
            </a:r>
            <a:r>
              <a:rPr lang="ru-RU" sz="2000" dirty="0">
                <a:solidFill>
                  <a:srgbClr val="004B96"/>
                </a:solidFill>
              </a:rPr>
              <a:t>в структуре операций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000" dirty="0">
                <a:solidFill>
                  <a:srgbClr val="004B96"/>
                </a:solidFill>
              </a:rPr>
              <a:t>при аритмиях в 2024 г.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800" b="1" dirty="0">
                <a:solidFill>
                  <a:srgbClr val="004B96"/>
                </a:solidFill>
              </a:rPr>
              <a:t>= </a:t>
            </a:r>
            <a:r>
              <a:rPr lang="en-US" sz="2800" b="1" dirty="0">
                <a:solidFill>
                  <a:srgbClr val="004B96"/>
                </a:solidFill>
              </a:rPr>
              <a:t>56</a:t>
            </a:r>
            <a:r>
              <a:rPr lang="ru-RU" sz="2800" b="1" dirty="0">
                <a:solidFill>
                  <a:srgbClr val="004B96"/>
                </a:solidFill>
              </a:rPr>
              <a:t>,</a:t>
            </a:r>
            <a:r>
              <a:rPr lang="en-US" sz="2800" b="1" dirty="0">
                <a:solidFill>
                  <a:srgbClr val="004B96"/>
                </a:solidFill>
              </a:rPr>
              <a:t>7</a:t>
            </a:r>
            <a:r>
              <a:rPr lang="ru-RU" sz="2800" b="1" dirty="0">
                <a:solidFill>
                  <a:srgbClr val="004B96"/>
                </a:solidFill>
              </a:rPr>
              <a:t>%</a:t>
            </a:r>
            <a:endParaRPr lang="en-US" sz="2800" b="1" dirty="0">
              <a:solidFill>
                <a:srgbClr val="004B9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1" y="6954949"/>
            <a:ext cx="9291511" cy="553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ESC-EHRA atlas on heart rhythm disorders</a:t>
            </a:r>
            <a:r>
              <a:rPr lang="ru-RU" dirty="0"/>
              <a:t> </a:t>
            </a:r>
            <a:r>
              <a:rPr lang="en-US" sz="1200" dirty="0"/>
              <a:t>2025 </a:t>
            </a:r>
            <a:r>
              <a:rPr lang="en-US" sz="1200" dirty="0" err="1"/>
              <a:t>Europace</a:t>
            </a:r>
            <a:r>
              <a:rPr lang="en-US" sz="1200" dirty="0"/>
              <a:t>. 2025 Jul 23;27(7):euaf124. </a:t>
            </a:r>
            <a:r>
              <a:rPr lang="en-US" sz="1200" dirty="0" err="1"/>
              <a:t>doi</a:t>
            </a:r>
            <a:r>
              <a:rPr lang="en-US" sz="1200" dirty="0"/>
              <a:t>: 10.1093/</a:t>
            </a:r>
            <a:r>
              <a:rPr lang="en-US" sz="1200" dirty="0" err="1"/>
              <a:t>europace</a:t>
            </a:r>
            <a:r>
              <a:rPr lang="en-US" sz="1200" dirty="0"/>
              <a:t>/euaf124</a:t>
            </a:r>
            <a:r>
              <a:rPr lang="ru-RU" sz="1200" dirty="0"/>
              <a:t> (</a:t>
            </a:r>
            <a:r>
              <a:rPr lang="en-US" sz="1200" dirty="0"/>
              <a:t>Arrhythmia care in ESC member countries: the</a:t>
            </a:r>
            <a:r>
              <a:rPr lang="ru-RU" sz="1200" dirty="0"/>
              <a:t>)</a:t>
            </a:r>
            <a:endParaRPr lang="en-US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4616" y="4844257"/>
            <a:ext cx="2422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Аблации при ФП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68,1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164616" y="885306"/>
            <a:ext cx="1997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 аблации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аритмий в РБ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264,6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2948620" y="5805264"/>
            <a:ext cx="1224136" cy="0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276" y="766949"/>
            <a:ext cx="3694274" cy="26853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6" y="1628801"/>
            <a:ext cx="12072664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35447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>
          <a:xfrm>
            <a:off x="1416050" y="7938"/>
            <a:ext cx="9359900" cy="900112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тенденции 2025 г. в аритмологии</a:t>
            </a:r>
          </a:p>
        </p:txBody>
      </p:sp>
      <p:sp>
        <p:nvSpPr>
          <p:cNvPr id="4" name="Объект 4"/>
          <p:cNvSpPr txBox="1">
            <a:spLocks/>
          </p:cNvSpPr>
          <p:nvPr/>
        </p:nvSpPr>
        <p:spPr bwMode="auto">
          <a:xfrm>
            <a:off x="0" y="764704"/>
            <a:ext cx="1219200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1950" indent="-361950">
              <a:buFont typeface="+mj-lt"/>
              <a:buAutoNum type="arabicPeriod"/>
              <a:defRPr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на ≈ плато по числу операций имплантаций ЭКС и др. устройств (5425): в 2025 г.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+ 3,5% (595,5 / млн.)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2024 г. – 5240;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572,3 / млн.; предыдущий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2023 → 2024 г. = 12,5%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Завершена масштабная реконструкция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рентгеноперационных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лечения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тахиаритмий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ЭЭФИ во всех областных центрах.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очереди на РЧА в РНПЦК – на пике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2250 чел.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Снята критическая уязвимость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аритмологической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службы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РБ от узкого звена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РНПЦ Кардиология – от 1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единственной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специализи-рованной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аритмологической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операционной (сейчас 2 операционных).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расходными материалами за счет конкурсов 2024 г. 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ru-RU" alt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концу года достигнуто снижение очереди ожидающих аблации, </a:t>
            </a:r>
            <a:br>
              <a:rPr lang="ru-RU" alt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alt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счет областей.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ru-RU" alt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имплантации ЭКС в новых МРКЦ.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54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-17201"/>
            <a:ext cx="12192000" cy="1357969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Резюме: Обеспеченность операциями при нарушениях ритма сердца в Республике Беларусь в сравнении со странами ЕС и Российской Федерацией:</a:t>
            </a:r>
            <a:endParaRPr lang="ru-RU" altLang="ru-RU" sz="2800" b="1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328" y="1314376"/>
            <a:ext cx="12192000" cy="5157192"/>
          </a:xfrm>
        </p:spPr>
        <p:txBody>
          <a:bodyPr/>
          <a:lstStyle/>
          <a:p>
            <a:pPr marL="266700" indent="-247650">
              <a:buFont typeface="+mj-lt"/>
              <a:buAutoNum type="arabicPeriod"/>
            </a:pP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2800" b="1" u="sng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имплантаций ЭКС 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РБ (513,2) выше, чем в России (405-427 / млн.), и в течение последних 2 лет в Беларуси и России (как и в большинстве  стран Европы </a:t>
            </a:r>
            <a:r>
              <a:rPr lang="ru-RU" sz="28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приближается к уровню плато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66700" indent="-247650">
              <a:buFont typeface="+mj-lt"/>
              <a:buAutoNum type="arabicPeriod"/>
            </a:pP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Частота имплантаций ИКД и </a:t>
            </a:r>
            <a:r>
              <a:rPr lang="ru-RU" sz="28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ресинхронихзирующих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устройств в РБ (20,5) ниже, чем в России (30-32 / млн.), и значительно ниже среднеевропейского уровня.</a:t>
            </a:r>
          </a:p>
          <a:p>
            <a:pPr marL="266700" indent="-247650">
              <a:buFont typeface="+mj-lt"/>
              <a:buAutoNum type="arabicPeriod"/>
            </a:pP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операций </a:t>
            </a:r>
            <a:r>
              <a:rPr lang="ru-RU" sz="28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аблации при аритмиях в РБ (264,6) приближается к уровню России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однако количество </a:t>
            </a:r>
            <a:r>
              <a:rPr lang="ru-RU" sz="28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lang="ru-RU" sz="28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ФП в РБ (68,1) ниже, чем в России 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(150-165 / млн.), и значительно ниже среднеевропейского </a:t>
            </a:r>
            <a:r>
              <a:rPr lang="ru-RU" sz="28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уровеня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47650">
              <a:buFont typeface="+mj-lt"/>
              <a:buAutoNum type="arabicPeriod"/>
            </a:pP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Основными </a:t>
            </a:r>
            <a:r>
              <a:rPr lang="ru-RU" sz="28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точками роста по </a:t>
            </a:r>
            <a:r>
              <a:rPr lang="ru-RU" sz="28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аритмологии</a:t>
            </a:r>
            <a:r>
              <a:rPr lang="ru-RU" sz="28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2026-30 гг. </a:t>
            </a:r>
            <a:r>
              <a:rPr lang="ru-RU" sz="28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следует считать </a:t>
            </a:r>
            <a:r>
              <a:rPr lang="ru-RU" sz="28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аблации (в </a:t>
            </a:r>
            <a:r>
              <a:rPr lang="ru-RU" sz="28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28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ФП), имплантации ИКД, СРТ. </a:t>
            </a:r>
            <a:endParaRPr lang="en-US" sz="2800" b="1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83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08504" cy="64807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Вклад аритмологической службы «РНПЦ Кардиология» в количество </a:t>
            </a:r>
            <a:r>
              <a:rPr lang="ru-RU" sz="2800" b="1" dirty="0" err="1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катетерных</a:t>
            </a:r>
            <a:r>
              <a:rPr lang="ru-RU" sz="28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аблаций</a:t>
            </a:r>
            <a:r>
              <a:rPr lang="ru-RU" sz="28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 при НРС – 2025 г.</a:t>
            </a:r>
            <a:endParaRPr lang="ru-RU" sz="2400" b="1" dirty="0">
              <a:solidFill>
                <a:srgbClr val="7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0463" y="3573016"/>
            <a:ext cx="9108504" cy="1512168"/>
          </a:xfrm>
          <a:prstGeom prst="rect">
            <a:avLst/>
          </a:prstGeom>
          <a:noFill/>
          <a:ln>
            <a:solidFill>
              <a:srgbClr val="0F9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345043"/>
              </p:ext>
            </p:extLst>
          </p:nvPr>
        </p:nvGraphicFramePr>
        <p:xfrm>
          <a:off x="47328" y="800602"/>
          <a:ext cx="12106571" cy="5675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834">
                  <a:extLst>
                    <a:ext uri="{9D8B030D-6E8A-4147-A177-3AD203B41FA5}">
                      <a16:colId xmlns:a16="http://schemas.microsoft.com/office/drawing/2014/main" val="199433436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06197502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8528741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92927582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254235701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3834913303"/>
                    </a:ext>
                  </a:extLst>
                </a:gridCol>
              </a:tblGrid>
              <a:tr h="30492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 - РНПЦ «Кардиология» </a:t>
                      </a:r>
                      <a:endParaRPr lang="ru-RU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Беларусь (2025)</a:t>
                      </a:r>
                      <a:endParaRPr lang="ru-RU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Доля(%)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99" marR="3399" marT="3399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866180"/>
                  </a:ext>
                </a:extLst>
              </a:tr>
              <a:tr h="312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РНПЦ «Кардиология» 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905811"/>
                  </a:ext>
                </a:extLst>
              </a:tr>
              <a:tr h="4076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г.</a:t>
                      </a:r>
                      <a:endParaRPr lang="ru-RU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г.</a:t>
                      </a:r>
                      <a:endParaRPr lang="ru-RU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580694"/>
                  </a:ext>
                </a:extLst>
              </a:tr>
              <a:tr h="4192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истмуса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правого предсердия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36,1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27,7</a:t>
                      </a:r>
                      <a:endParaRPr lang="ru-RU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extLst>
                  <a:ext uri="{0D108BD9-81ED-4DB2-BD59-A6C34878D82A}">
                    <a16:rowId xmlns:a16="http://schemas.microsoft.com/office/drawing/2014/main" val="1021178551"/>
                  </a:ext>
                </a:extLst>
              </a:tr>
              <a:tr h="5231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атриовентрикулярной узловой реципрокной тахикардии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33,8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26,2</a:t>
                      </a:r>
                      <a:endParaRPr lang="ru-RU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extLst>
                  <a:ext uri="{0D108BD9-81ED-4DB2-BD59-A6C34878D82A}">
                    <a16:rowId xmlns:a16="http://schemas.microsoft.com/office/drawing/2014/main" val="3172211190"/>
                  </a:ext>
                </a:extLst>
              </a:tr>
              <a:tr h="4192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дополнительного соединения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30,1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31,5</a:t>
                      </a:r>
                      <a:endParaRPr lang="ru-RU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extLst>
                  <a:ext uri="{0D108BD9-81ED-4DB2-BD59-A6C34878D82A}">
                    <a16:rowId xmlns:a16="http://schemas.microsoft.com/office/drawing/2014/main" val="524091107"/>
                  </a:ext>
                </a:extLst>
              </a:tr>
              <a:tr h="5231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изоляция устьев легочных вен при фибрилляции предсердий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579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54,5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39,7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537941"/>
                  </a:ext>
                </a:extLst>
              </a:tr>
              <a:tr h="5231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желудочковой экстрасистолии / эктопии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49,4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extLst>
                  <a:ext uri="{0D108BD9-81ED-4DB2-BD59-A6C34878D82A}">
                    <a16:rowId xmlns:a16="http://schemas.microsoft.com/office/drawing/2014/main" val="3303112249"/>
                  </a:ext>
                </a:extLst>
              </a:tr>
              <a:tr h="4192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желудочковой тахикардии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54,2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81,8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68,6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62693"/>
                  </a:ext>
                </a:extLst>
              </a:tr>
              <a:tr h="4076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предсердной тахикардии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35,8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32,9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extLst>
                  <a:ext uri="{0D108BD9-81ED-4DB2-BD59-A6C34878D82A}">
                    <a16:rowId xmlns:a16="http://schemas.microsoft.com/office/drawing/2014/main" val="748191199"/>
                  </a:ext>
                </a:extLst>
              </a:tr>
              <a:tr h="443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 узла / модификация АВ узла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81,4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82,1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extLst>
                  <a:ext uri="{0D108BD9-81ED-4DB2-BD59-A6C34878D82A}">
                    <a16:rowId xmlns:a16="http://schemas.microsoft.com/office/drawing/2014/main" val="3878620710"/>
                  </a:ext>
                </a:extLst>
              </a:tr>
              <a:tr h="6251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операций </a:t>
                      </a:r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эндокардиальной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катетерной</a:t>
                      </a:r>
                      <a:r>
                        <a:rPr lang="ru-RU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аблации при </a:t>
                      </a:r>
                      <a:r>
                        <a:rPr lang="ru-RU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тахиаритмиях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782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2270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36,8%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41,5%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34,4%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399" marT="3399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50493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11460" y="6476080"/>
            <a:ext cx="121794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1167">
              <a:defRPr/>
            </a:pPr>
            <a:r>
              <a:rPr lang="ru-RU" sz="21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Доля региональных центров впервые возросла до = 65,6%, в  </a:t>
            </a:r>
            <a:r>
              <a:rPr lang="ru-RU" sz="2100" b="1" dirty="0" err="1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21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. аблации ФП до = 60,3%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3872864" y="1412776"/>
            <a:ext cx="8669390" cy="3559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97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0657184" cy="75961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Вклад аритмологической службы «РНПЦ Кардиология»</a:t>
            </a:r>
            <a:r>
              <a:rPr lang="ru-RU" sz="24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 в общую структуру высокотехнологичных и сложных операций </a:t>
            </a:r>
            <a:br>
              <a:rPr lang="ru-RU" sz="24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на сердце и грудном отделе аорты в 2025 г.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55729760"/>
              </p:ext>
            </p:extLst>
          </p:nvPr>
        </p:nvGraphicFramePr>
        <p:xfrm>
          <a:off x="36004" y="1124744"/>
          <a:ext cx="1146059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004" y="5206504"/>
            <a:ext cx="12192000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Катетерные</a:t>
            </a:r>
            <a:r>
              <a:rPr lang="ru-RU" sz="24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аблации + имплантации/замены  устройств и др. составили </a:t>
            </a:r>
            <a:br>
              <a:rPr lang="ru-RU" sz="24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u="sng" dirty="0">
                <a:solidFill>
                  <a:srgbClr val="0F95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38,1% / </a:t>
            </a:r>
            <a:r>
              <a:rPr lang="ru-RU" altLang="ru-RU" sz="2400" b="1" u="sng" dirty="0">
                <a:solidFill>
                  <a:srgbClr val="0F95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1691 операция</a:t>
            </a:r>
            <a:r>
              <a:rPr lang="ru-RU" altLang="ru-RU" sz="24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всех 4440 высокотехнологичных и сложных операций на сердце и грудной аорты в ГУ «РНПЦ Кардиология» в 2025 г. </a:t>
            </a:r>
            <a:br>
              <a:rPr lang="ru-RU" sz="24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(в 2024 г. = 41,7%:1684 из 4039 операций; в 2023 г. = 39,5%)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9696" y="4293096"/>
            <a:ext cx="16561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(</a:t>
            </a:r>
            <a:r>
              <a:rPr lang="ru-RU" sz="2800" b="1" dirty="0"/>
              <a:t>38,1</a:t>
            </a:r>
            <a:r>
              <a:rPr lang="en-US" sz="2800" b="1" dirty="0"/>
              <a:t>%)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777707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1344" y="0"/>
            <a:ext cx="10729192" cy="477836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развивалась </a:t>
            </a:r>
            <a:r>
              <a:rPr lang="ru-RU" sz="3200" dirty="0" err="1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аритмология</a:t>
            </a:r>
            <a:r>
              <a:rPr lang="ru-RU" sz="3200" dirty="0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2025 г.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477836"/>
            <a:ext cx="12432704" cy="633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300038" lvl="1" indent="-300038">
              <a:buFont typeface="+mj-lt"/>
              <a:buAutoNum type="arabicPeriod"/>
            </a:pPr>
            <a:r>
              <a:rPr 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г. (начале 2026 г.) завершилась масштабная реконструкция </a:t>
            </a:r>
            <a:r>
              <a:rPr lang="ru-RU" sz="260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рентгеноперационных</a:t>
            </a:r>
            <a:r>
              <a:rPr lang="ru-RU" sz="26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их </a:t>
            </a:r>
            <a:r>
              <a:rPr 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переоснащение новыми интегрированными  ЭФИ-системами + РЧА-генераторами + насосами для орошения </a:t>
            </a:r>
            <a:br>
              <a:rPr 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(Брест, Витебск, Гомель, Гродно, Витебск, 1-я ГКБ). </a:t>
            </a:r>
          </a:p>
          <a:p>
            <a:pPr marL="300038" lvl="1" indent="-300038">
              <a:buFont typeface="+mj-lt"/>
              <a:buAutoNum type="arabicPeriod"/>
            </a:pPr>
            <a:r>
              <a:rPr lang="ru-RU" altLang="ru-RU" sz="26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Аблация</a:t>
            </a:r>
            <a: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ФП – наиболее востребованная операция </a:t>
            </a:r>
            <a:b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</a:t>
            </a:r>
            <a:r>
              <a:rPr lang="el-GR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ό</a:t>
            </a:r>
            <a:r>
              <a:rPr 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лее 2/3 пациентов</a:t>
            </a:r>
            <a:r>
              <a:rPr lang="ru-RU" sz="26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направленных консилиум в РНПЦК.</a:t>
            </a:r>
          </a:p>
          <a:p>
            <a:pPr marL="300038" lvl="1" indent="-300038">
              <a:spcBef>
                <a:spcPts val="300"/>
              </a:spcBef>
              <a:buFont typeface="+mj-lt"/>
              <a:buAutoNum type="arabicPeriod"/>
            </a:pPr>
            <a:r>
              <a:rPr lang="ru-RU" sz="26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  <a:r>
              <a:rPr lang="ru-RU" sz="26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ФП = 605 на всю РБ (с РКМЦ) – это капля в море.</a:t>
            </a:r>
            <a: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0038" lvl="1" indent="-300038">
              <a:spcBef>
                <a:spcPts val="300"/>
              </a:spcBef>
              <a:buFont typeface="+mj-lt"/>
              <a:buAutoNum type="arabicPeriod" startAt="4"/>
            </a:pPr>
            <a:r>
              <a:rPr lang="ru-RU" altLang="ru-RU" sz="26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Аблация</a:t>
            </a:r>
            <a: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ФП выполняются в Минске, Минской, Могилевской, Витебской </a:t>
            </a:r>
            <a:r>
              <a:rPr lang="ru-RU" altLang="ru-RU" sz="26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областях. Возобновились в 2025 г. в Гомельской области.</a:t>
            </a:r>
          </a:p>
          <a:p>
            <a:pPr marL="300038" lvl="1" indent="-300038">
              <a:spcBef>
                <a:spcPts val="300"/>
              </a:spcBef>
              <a:buFont typeface="+mj-lt"/>
              <a:buAutoNum type="arabicPeriod" startAt="4"/>
            </a:pPr>
            <a: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работают выделенные </a:t>
            </a:r>
            <a:r>
              <a:rPr lang="ru-RU" altLang="ru-RU" sz="26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аритмологические</a:t>
            </a:r>
            <a: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операционные и коечные </a:t>
            </a:r>
            <a:r>
              <a:rPr lang="ru-RU" altLang="ru-RU" sz="2600" b="1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атримологические</a:t>
            </a:r>
            <a: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отделения: </a:t>
            </a:r>
            <a:b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6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2-я ГКБ (г. Минска), ВОККЦ, Могилевская ОКБ, Минская ОКБ.</a:t>
            </a:r>
          </a:p>
          <a:p>
            <a:pPr marL="300038" lvl="1" indent="-300038">
              <a:spcBef>
                <a:spcPts val="300"/>
              </a:spcBef>
              <a:buFont typeface="+mj-lt"/>
              <a:buAutoNum type="arabicPeriod" startAt="4"/>
            </a:pPr>
            <a:r>
              <a:rPr lang="ru-RU" altLang="ru-RU" sz="260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г. возобновилась имплантаций ИКД, СРТ и физиологическая стимуляция (ЛНПГ) в региональных центрах.</a:t>
            </a:r>
          </a:p>
          <a:p>
            <a:pPr marL="300038" lvl="1" indent="-300038">
              <a:spcBef>
                <a:spcPts val="300"/>
              </a:spcBef>
              <a:buFont typeface="+mj-lt"/>
              <a:buAutoNum type="arabicPeriod" startAt="4"/>
            </a:pPr>
            <a:r>
              <a:rPr lang="ru-RU" altLang="ru-RU" sz="2600" b="1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Увеличилось число МРКЦ, в которых имплантируются ЭКС.</a:t>
            </a:r>
          </a:p>
          <a:p>
            <a:pPr marL="300038" lvl="1" indent="-300038">
              <a:spcBef>
                <a:spcPts val="300"/>
              </a:spcBef>
              <a:buFont typeface="+mj-lt"/>
              <a:buAutoNum type="arabicPeriod" startAt="4"/>
            </a:pPr>
            <a:endParaRPr lang="ru-RU" sz="2600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872283"/>
      </p:ext>
    </p:extLst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02DFC-F4F0-472A-83F6-0BFF0AB45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36" y="19251"/>
            <a:ext cx="12072664" cy="554375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680000"/>
                </a:solidFill>
                <a:latin typeface="Tahoma" pitchFamily="34" charset="0"/>
                <a:cs typeface="Tahoma" pitchFamily="34" charset="0"/>
              </a:rPr>
              <a:t>Имплантация постоянных ЭКС в МРКЦ(2024-2025 гг.)</a:t>
            </a:r>
            <a:endParaRPr lang="ru-RU" sz="3600" b="1" dirty="0">
              <a:solidFill>
                <a:srgbClr val="68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D5308A-ECCB-4340-8ACE-D970196E3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5043" y="6965188"/>
            <a:ext cx="12012995" cy="605368"/>
          </a:xfrm>
          <a:ln w="158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2E5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Итого: 322 пациента за 2024 г. и 553 пациента за 2025 г., темп прироста 71,7 %, </a:t>
            </a:r>
            <a:br>
              <a:rPr lang="ru-RU" sz="1600" b="1" dirty="0">
                <a:solidFill>
                  <a:srgbClr val="002E5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E5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* - средний показатель за 2024 г. по регионам (без учета РНПЦК и г. Минска): 2024 г. - 422,6/млн, 2025 г. – 439,2/ млн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B3AD17F3-D952-467E-87D3-A210E77B0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114606"/>
              </p:ext>
            </p:extLst>
          </p:nvPr>
        </p:nvGraphicFramePr>
        <p:xfrm>
          <a:off x="59668" y="476672"/>
          <a:ext cx="12072664" cy="4368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812">
                  <a:extLst>
                    <a:ext uri="{9D8B030D-6E8A-4147-A177-3AD203B41FA5}">
                      <a16:colId xmlns:a16="http://schemas.microsoft.com/office/drawing/2014/main" val="415205623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538353402"/>
                    </a:ext>
                  </a:extLst>
                </a:gridCol>
                <a:gridCol w="671252">
                  <a:extLst>
                    <a:ext uri="{9D8B030D-6E8A-4147-A177-3AD203B41FA5}">
                      <a16:colId xmlns:a16="http://schemas.microsoft.com/office/drawing/2014/main" val="2720209425"/>
                    </a:ext>
                  </a:extLst>
                </a:gridCol>
                <a:gridCol w="671252">
                  <a:extLst>
                    <a:ext uri="{9D8B030D-6E8A-4147-A177-3AD203B41FA5}">
                      <a16:colId xmlns:a16="http://schemas.microsoft.com/office/drawing/2014/main" val="2247990815"/>
                    </a:ext>
                  </a:extLst>
                </a:gridCol>
                <a:gridCol w="671252">
                  <a:extLst>
                    <a:ext uri="{9D8B030D-6E8A-4147-A177-3AD203B41FA5}">
                      <a16:colId xmlns:a16="http://schemas.microsoft.com/office/drawing/2014/main" val="4152816833"/>
                    </a:ext>
                  </a:extLst>
                </a:gridCol>
                <a:gridCol w="671252">
                  <a:extLst>
                    <a:ext uri="{9D8B030D-6E8A-4147-A177-3AD203B41FA5}">
                      <a16:colId xmlns:a16="http://schemas.microsoft.com/office/drawing/2014/main" val="3137311307"/>
                    </a:ext>
                  </a:extLst>
                </a:gridCol>
                <a:gridCol w="671252">
                  <a:extLst>
                    <a:ext uri="{9D8B030D-6E8A-4147-A177-3AD203B41FA5}">
                      <a16:colId xmlns:a16="http://schemas.microsoft.com/office/drawing/2014/main" val="806883827"/>
                    </a:ext>
                  </a:extLst>
                </a:gridCol>
                <a:gridCol w="532172">
                  <a:extLst>
                    <a:ext uri="{9D8B030D-6E8A-4147-A177-3AD203B41FA5}">
                      <a16:colId xmlns:a16="http://schemas.microsoft.com/office/drawing/2014/main" val="347407116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45387288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6567929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28294802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78539735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8734389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49532712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33304299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259711041"/>
                    </a:ext>
                  </a:extLst>
                </a:gridCol>
                <a:gridCol w="923764">
                  <a:extLst>
                    <a:ext uri="{9D8B030D-6E8A-4147-A177-3AD203B41FA5}">
                      <a16:colId xmlns:a16="http://schemas.microsoft.com/office/drawing/2014/main" val="1767871123"/>
                    </a:ext>
                  </a:extLst>
                </a:gridCol>
              </a:tblGrid>
              <a:tr h="1691339"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500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500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500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МРКЦ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«Брестская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ГБ № 1»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7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</a:t>
                      </a:r>
                      <a:r>
                        <a:rPr lang="ru-RU" sz="1700" dirty="0" err="1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Барановичс</a:t>
                      </a:r>
                      <a:r>
                        <a:rPr lang="ru-RU" sz="17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-кая ЦГБ»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7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«Пинская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7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</a:t>
                      </a:r>
                      <a:r>
                        <a:rPr lang="ru-RU" sz="1700" dirty="0" err="1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Новополоцкая</a:t>
                      </a:r>
                      <a:r>
                        <a:rPr lang="ru-RU" sz="17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«Оршанская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</a:t>
                      </a:r>
                      <a:r>
                        <a:rPr lang="ru-RU" sz="1600" dirty="0" err="1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Жлобинс</a:t>
                      </a: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-кая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«Мозырская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«Волковысская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«Островецкая ЦРКБ»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«Лидская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</a:t>
                      </a:r>
                      <a:r>
                        <a:rPr lang="ru-RU" sz="1600" dirty="0" err="1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Борисовс</a:t>
                      </a: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-кая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</a:t>
                      </a:r>
                      <a:r>
                        <a:rPr lang="ru-RU" sz="1600" dirty="0" err="1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Молодечненс</a:t>
                      </a: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-кая ЦРБ»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«Солигорская ЦРРБ»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«Кричевская ЦРБ» 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</a:t>
                      </a:r>
                      <a:r>
                        <a:rPr lang="ru-RU" sz="1600" dirty="0" err="1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Бобруйская</a:t>
                      </a: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Гор.БСМП</a:t>
                      </a: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«Могилевская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2E5C"/>
                          </a:solidFill>
                          <a:latin typeface="Aptos Narrow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городская ГБСМП»</a:t>
                      </a:r>
                    </a:p>
                  </a:txBody>
                  <a:tcPr marL="36000" marR="36000" marT="36000" marB="3600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071143"/>
                  </a:ext>
                </a:extLst>
              </a:tr>
              <a:tr h="378666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Имплантации ЭКС в 2024 г.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Не планируется </a:t>
                      </a:r>
                      <a:r>
                        <a:rPr lang="ru-RU" sz="1600" b="1" dirty="0" err="1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импл</a:t>
                      </a: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. ЭКС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Не планируется </a:t>
                      </a:r>
                      <a:r>
                        <a:rPr lang="ru-RU" sz="1600" b="1" dirty="0" err="1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импл</a:t>
                      </a: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. ЭКС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581601"/>
                  </a:ext>
                </a:extLst>
              </a:tr>
              <a:tr h="77379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Импланта-</a:t>
                      </a:r>
                      <a:r>
                        <a:rPr lang="ru-RU" sz="2000" b="1" dirty="0" err="1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20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ЭКС в 2025 г.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Не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плани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руется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Не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плани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руется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975073"/>
                  </a:ext>
                </a:extLst>
              </a:tr>
              <a:tr h="378666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Динамика, %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 42,9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101,6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173,1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94,7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700,0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275,0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17,3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606720"/>
                  </a:ext>
                </a:extLst>
              </a:tr>
              <a:tr h="69802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5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Число ЭКС на 1 млн. закрепленного населения*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444,7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358,3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255,2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211,4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89,4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144,4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65,2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330,9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551028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68B6E06-1541-4115-BCFC-8B14DF179561}"/>
              </a:ext>
            </a:extLst>
          </p:cNvPr>
          <p:cNvSpPr txBox="1">
            <a:spLocks/>
          </p:cNvSpPr>
          <p:nvPr/>
        </p:nvSpPr>
        <p:spPr>
          <a:xfrm>
            <a:off x="2356634" y="6551037"/>
            <a:ext cx="10515600" cy="414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D6FFC42-DC4A-4774-9D6E-A9437348C5D0}"/>
              </a:ext>
            </a:extLst>
          </p:cNvPr>
          <p:cNvSpPr txBox="1">
            <a:spLocks/>
          </p:cNvSpPr>
          <p:nvPr/>
        </p:nvSpPr>
        <p:spPr>
          <a:xfrm>
            <a:off x="47328" y="4869160"/>
            <a:ext cx="12061575" cy="751274"/>
          </a:xfrm>
          <a:prstGeom prst="rect">
            <a:avLst/>
          </a:prstGeom>
          <a:ln w="158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Имплантации </a:t>
            </a:r>
            <a:r>
              <a:rPr lang="ru-RU" b="1" dirty="0">
                <a:solidFill>
                  <a:srgbClr val="002E5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ЭКС в МРКЦ  	2024 г. =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7,2 % от всех ЭКС по РБ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(n =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E5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322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);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				в 2025 г. –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11,8 %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всех ЭКС по РБ</a:t>
            </a:r>
            <a:r>
              <a:rPr lang="en-US" b="1" dirty="0">
                <a:solidFill>
                  <a:srgbClr val="002E5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(n = 553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85775F-61D4-4EAE-9AD6-ADCD48CF8D81}"/>
              </a:ext>
            </a:extLst>
          </p:cNvPr>
          <p:cNvSpPr/>
          <p:nvPr/>
        </p:nvSpPr>
        <p:spPr>
          <a:xfrm>
            <a:off x="9552384" y="669214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Статистические данные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851205"/>
              </p:ext>
            </p:extLst>
          </p:nvPr>
        </p:nvGraphicFramePr>
        <p:xfrm>
          <a:off x="27856" y="5613226"/>
          <a:ext cx="12164145" cy="1263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7864">
                  <a:extLst>
                    <a:ext uri="{9D8B030D-6E8A-4147-A177-3AD203B41FA5}">
                      <a16:colId xmlns:a16="http://schemas.microsoft.com/office/drawing/2014/main" val="61991791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6042918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47277582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61893682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44667166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62100714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623560910"/>
                    </a:ext>
                  </a:extLst>
                </a:gridCol>
                <a:gridCol w="695401">
                  <a:extLst>
                    <a:ext uri="{9D8B030D-6E8A-4147-A177-3AD203B41FA5}">
                      <a16:colId xmlns:a16="http://schemas.microsoft.com/office/drawing/2014/main" val="90871491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1-й квартал 2026 г.</a:t>
                      </a:r>
                      <a:endParaRPr lang="ru-RU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Брестская область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Витебская область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Гродненская область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Гомельская область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Минская область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Могилевская область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86509435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r>
                        <a:rPr lang="ru-RU" sz="2400" baseline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ru-RU" sz="180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ЭКС, имплантированных в МРКЦ</a:t>
                      </a:r>
                      <a:endParaRPr lang="ru-RU" sz="1800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822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258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359697" y="-6691"/>
            <a:ext cx="9001000" cy="1102131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32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Результаты работы региональных </a:t>
            </a:r>
            <a:br>
              <a:rPr lang="ru-RU" sz="32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центров и г. Минска по аритмологии </a:t>
            </a:r>
            <a:br>
              <a:rPr lang="ru-RU" sz="32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(за 1-й квартал 2026 г.)</a:t>
            </a:r>
            <a:endParaRPr lang="ru-RU" sz="2000" dirty="0">
              <a:solidFill>
                <a:srgbClr val="002E5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6760" y="836712"/>
            <a:ext cx="1944216" cy="3118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7" y="-6691"/>
            <a:ext cx="3432345" cy="686469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533C555-C4AA-41E4-89C9-9B14566FA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591433"/>
              </p:ext>
            </p:extLst>
          </p:nvPr>
        </p:nvGraphicFramePr>
        <p:xfrm>
          <a:off x="3791644" y="1570817"/>
          <a:ext cx="8280920" cy="5170551"/>
        </p:xfrm>
        <a:graphic>
          <a:graphicData uri="http://schemas.openxmlformats.org/drawingml/2006/table">
            <a:tbl>
              <a:tblPr/>
              <a:tblGrid>
                <a:gridCol w="5374048">
                  <a:extLst>
                    <a:ext uri="{9D8B030D-6E8A-4147-A177-3AD203B41FA5}">
                      <a16:colId xmlns:a16="http://schemas.microsoft.com/office/drawing/2014/main" val="2145485271"/>
                    </a:ext>
                  </a:extLst>
                </a:gridCol>
                <a:gridCol w="1347576">
                  <a:extLst>
                    <a:ext uri="{9D8B030D-6E8A-4147-A177-3AD203B41FA5}">
                      <a16:colId xmlns:a16="http://schemas.microsoft.com/office/drawing/2014/main" val="686346740"/>
                    </a:ext>
                  </a:extLst>
                </a:gridCol>
                <a:gridCol w="1559296">
                  <a:extLst>
                    <a:ext uri="{9D8B030D-6E8A-4147-A177-3AD203B41FA5}">
                      <a16:colId xmlns:a16="http://schemas.microsoft.com/office/drawing/2014/main" val="2557971941"/>
                    </a:ext>
                  </a:extLst>
                </a:gridCol>
              </a:tblGrid>
              <a:tr h="311394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4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1-й квартал 2026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4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01.01.-31.03.2026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371902"/>
                  </a:ext>
                </a:extLst>
              </a:tr>
              <a:tr h="368709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УЗ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Всех типов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ru-RU" sz="2000" b="0" i="0" u="none" strike="noStrike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ФП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345609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1-я ГКБ, г. Минска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8671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2-я ГКБ, г. Минска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631628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«Брестская ОКБ»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717474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«Витебская ОКБ»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029113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«Витебский ОККЦ»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750630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«Гомельский ОККЦ»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577041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«Гродненский ОККЦ»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138747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«Минская ОКБ»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504574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«Могилевская ОКБ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678910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РНПЦ «Кардиология»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864074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1" i="0" u="none" strike="noStrike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600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507539"/>
      </p:ext>
    </p:extLst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31704" y="1172351"/>
            <a:ext cx="8760296" cy="1102131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32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Вопросы развития </a:t>
            </a:r>
            <a:r>
              <a:rPr lang="ru-RU" sz="3200" dirty="0" err="1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аритмологии</a:t>
            </a:r>
            <a:r>
              <a:rPr lang="ru-RU" sz="32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в региональных центрах и г. Минске (2025г.)</a:t>
            </a:r>
            <a:endParaRPr lang="ru-RU" sz="2000" dirty="0">
              <a:solidFill>
                <a:srgbClr val="7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3752" y="-23971"/>
            <a:ext cx="83282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«Все успешные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аритмологические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центры Беларуси похожи друг на друга. Каждый менее успешный центр неуспешен по своему 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 ищет причины неуспеха, как правило, вовне)». </a:t>
            </a:r>
          </a:p>
          <a:p>
            <a:pPr algn="r">
              <a:defRPr/>
            </a:pPr>
            <a:r>
              <a:rPr lang="ru-RU" b="1" i="1" dirty="0">
                <a:solidFill>
                  <a:prstClr val="black"/>
                </a:solidFill>
                <a:latin typeface="Calibri"/>
              </a:rPr>
              <a:t>по мотивам «</a:t>
            </a:r>
            <a:r>
              <a:rPr lang="ru-RU" b="1" i="1" u="sng" dirty="0">
                <a:solidFill>
                  <a:prstClr val="black"/>
                </a:solidFill>
                <a:latin typeface="Calibri"/>
              </a:rPr>
              <a:t>Принципа Анны Карениной</a:t>
            </a:r>
            <a:r>
              <a:rPr lang="ru-RU" b="1" i="1" dirty="0">
                <a:solidFill>
                  <a:prstClr val="black"/>
                </a:solidFill>
                <a:latin typeface="Calibri"/>
              </a:rPr>
              <a:t>»</a:t>
            </a:r>
          </a:p>
        </p:txBody>
      </p:sp>
      <p:sp>
        <p:nvSpPr>
          <p:cNvPr id="5" name="Text 9"/>
          <p:cNvSpPr/>
          <p:nvPr/>
        </p:nvSpPr>
        <p:spPr>
          <a:xfrm>
            <a:off x="6096000" y="4653136"/>
            <a:ext cx="6752381" cy="288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46"/>
              </a:lnSpc>
              <a:defRPr/>
            </a:pPr>
            <a:r>
              <a:rPr lang="en-US" sz="1200" b="1" i="1" kern="0" dirty="0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Аналогия, применимая к </a:t>
            </a:r>
            <a:r>
              <a:rPr lang="ru-RU" sz="1200" b="1" i="1" u="sng" kern="0" dirty="0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некоторым </a:t>
            </a:r>
            <a:r>
              <a:rPr lang="en-US" sz="1200" b="1" i="1" kern="0" dirty="0" err="1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аритмологическим</a:t>
            </a:r>
            <a:r>
              <a:rPr lang="en-US" sz="1200" b="1" i="1" kern="0" dirty="0">
                <a:solidFill>
                  <a:srgbClr val="002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центрам Беларуси</a:t>
            </a:r>
            <a:endParaRPr lang="en-US" sz="1200" b="1" kern="0" dirty="0">
              <a:solidFill>
                <a:srgbClr val="002E5C"/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6664" y="1550897"/>
            <a:ext cx="1523447" cy="2443608"/>
          </a:xfrm>
          <a:prstGeom prst="rect">
            <a:avLst/>
          </a:prstGeom>
        </p:spPr>
      </p:pic>
      <p:sp>
        <p:nvSpPr>
          <p:cNvPr id="7" name="Text 7"/>
          <p:cNvSpPr/>
          <p:nvPr/>
        </p:nvSpPr>
        <p:spPr>
          <a:xfrm>
            <a:off x="4199930" y="2204864"/>
            <a:ext cx="8013824" cy="1950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42"/>
              </a:lnSpc>
              <a:defRPr/>
            </a:pPr>
            <a:r>
              <a:rPr lang="ru-RU" sz="1400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</a:t>
            </a:r>
            <a:r>
              <a:rPr lang="ru-RU" sz="1400" b="1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 смешалось в доме Облонских</a:t>
            </a:r>
            <a:r>
              <a:rPr lang="ru-RU" sz="1400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… Все члены семьи и домочадцы чувствовали, что </a:t>
            </a:r>
            <a:br>
              <a:rPr lang="ru-RU" sz="1400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ru-RU" sz="2000" b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нет смысла в их сожительстве</a:t>
            </a:r>
            <a:r>
              <a:rPr lang="ru-RU" b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400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что на каждом постоялом дворе </a:t>
            </a:r>
            <a:r>
              <a:rPr lang="ru-RU" sz="2000" b="1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случайно сошедшиеся люди более связаны между собой, чем они, члены семьи и домочадцы </a:t>
            </a:r>
            <a:r>
              <a:rPr lang="ru-RU" sz="1400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Облонских. Жена не выходила из своих комнат, мужа третий день не было дома. </a:t>
            </a:r>
            <a:r>
              <a:rPr lang="ru-RU" sz="2000" b="1" i="1" kern="0" dirty="0">
                <a:solidFill>
                  <a:srgbClr val="1223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 бегали по всему дому, как потерянные; англичанка поссорилась с экономкой и написала записку приятельнице, прося приискать ей новое место; повар ушел вчера со двора, во время самого обеда; черная кухарка и кучер просили расчета».</a:t>
            </a:r>
            <a:endParaRPr lang="en-US" sz="200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0253" y="7029400"/>
            <a:ext cx="879524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4B96"/>
                </a:solidFill>
                <a:latin typeface="Arial" panose="020B0604020202020204" pitchFamily="34" charset="0"/>
              </a:rPr>
              <a:t>«Все хорошо приспособленные системы похожи, </a:t>
            </a:r>
            <a:br>
              <a:rPr lang="ru-RU" sz="2400" i="1" dirty="0">
                <a:solidFill>
                  <a:srgbClr val="004B96"/>
                </a:solidFill>
                <a:latin typeface="Arial" panose="020B0604020202020204" pitchFamily="34" charset="0"/>
              </a:rPr>
            </a:br>
            <a:r>
              <a:rPr lang="ru-RU" sz="2400" i="1" dirty="0">
                <a:solidFill>
                  <a:srgbClr val="004B96"/>
                </a:solidFill>
                <a:latin typeface="Arial" panose="020B0604020202020204" pitchFamily="34" charset="0"/>
              </a:rPr>
              <a:t>все </a:t>
            </a:r>
            <a:r>
              <a:rPr lang="ru-RU" sz="2400" i="1" u="sng" dirty="0">
                <a:solidFill>
                  <a:srgbClr val="004B96"/>
                </a:solidFill>
                <a:latin typeface="Arial" panose="020B0604020202020204" pitchFamily="34" charset="0"/>
              </a:rPr>
              <a:t>неприспособленные системы</a:t>
            </a:r>
            <a:r>
              <a:rPr lang="en-US" sz="2400" i="1" u="sng" dirty="0">
                <a:solidFill>
                  <a:srgbClr val="004B96"/>
                </a:solidFill>
                <a:latin typeface="Arial" panose="020B0604020202020204" pitchFamily="34" charset="0"/>
              </a:rPr>
              <a:t> </a:t>
            </a:r>
            <a:r>
              <a:rPr lang="ru-RU" sz="2400" i="1" u="sng" dirty="0">
                <a:solidFill>
                  <a:srgbClr val="004B96"/>
                </a:solidFill>
                <a:latin typeface="Arial" panose="020B0604020202020204" pitchFamily="34" charset="0"/>
              </a:rPr>
              <a:t>в условиях стресса не справляются с адаптацией каждая по-своему</a:t>
            </a:r>
            <a:r>
              <a:rPr lang="ru-RU" sz="2400" i="1" dirty="0">
                <a:solidFill>
                  <a:srgbClr val="004B96"/>
                </a:solidFill>
                <a:latin typeface="Arial" panose="020B0604020202020204" pitchFamily="34" charset="0"/>
              </a:rPr>
              <a:t>». </a:t>
            </a:r>
            <a:r>
              <a:rPr lang="ru-RU" sz="2400" b="1" i="1" dirty="0">
                <a:solidFill>
                  <a:srgbClr val="004B96"/>
                </a:solidFill>
              </a:rPr>
              <a:t>А. Горбань</a:t>
            </a:r>
          </a:p>
          <a:p>
            <a:endParaRPr lang="ru-RU" sz="2400" b="1" i="1" dirty="0">
              <a:solidFill>
                <a:srgbClr val="004B96"/>
              </a:solidFill>
            </a:endParaRPr>
          </a:p>
          <a:p>
            <a:pPr lvl="0">
              <a:defRPr/>
            </a:pPr>
            <a:r>
              <a:rPr lang="ru-RU" sz="2400" b="1" dirty="0">
                <a:solidFill>
                  <a:srgbClr val="004B96"/>
                </a:solidFill>
              </a:rPr>
              <a:t>Суть:</a:t>
            </a:r>
            <a:r>
              <a:rPr lang="ru-RU" sz="2400" dirty="0">
                <a:solidFill>
                  <a:srgbClr val="004B96"/>
                </a:solidFill>
              </a:rPr>
              <a:t> У счастливых проектов / союзов / семей схожая структура жизни, а </a:t>
            </a:r>
            <a:br>
              <a:rPr lang="ru-RU" sz="2400" dirty="0">
                <a:solidFill>
                  <a:srgbClr val="004B96"/>
                </a:solidFill>
              </a:rPr>
            </a:br>
            <a:r>
              <a:rPr lang="ru-RU" sz="2400" dirty="0">
                <a:solidFill>
                  <a:srgbClr val="004B96"/>
                </a:solidFill>
              </a:rPr>
              <a:t>неуспех / несчастье –  это </a:t>
            </a:r>
            <a:r>
              <a:rPr lang="ru-RU" sz="2400" b="1" dirty="0">
                <a:solidFill>
                  <a:srgbClr val="004B96"/>
                </a:solidFill>
              </a:rPr>
              <a:t>нарушение этой структуры разными способами.</a:t>
            </a:r>
          </a:p>
          <a:p>
            <a:endParaRPr lang="en-US" sz="2000" b="1" i="1" dirty="0">
              <a:solidFill>
                <a:srgbClr val="004B96"/>
              </a:solidFill>
            </a:endParaRPr>
          </a:p>
          <a:p>
            <a:pPr algn="r"/>
            <a:endParaRPr lang="ru-RU" sz="2000" b="1" i="1" dirty="0">
              <a:solidFill>
                <a:srgbClr val="004B9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91"/>
            <a:ext cx="3431704" cy="686469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437939"/>
              </p:ext>
            </p:extLst>
          </p:nvPr>
        </p:nvGraphicFramePr>
        <p:xfrm>
          <a:off x="3492252" y="4869160"/>
          <a:ext cx="8652420" cy="1997865"/>
        </p:xfrm>
        <a:graphic>
          <a:graphicData uri="http://schemas.openxmlformats.org/drawingml/2006/table">
            <a:tbl>
              <a:tblPr/>
              <a:tblGrid>
                <a:gridCol w="5615139">
                  <a:extLst>
                    <a:ext uri="{9D8B030D-6E8A-4147-A177-3AD203B41FA5}">
                      <a16:colId xmlns:a16="http://schemas.microsoft.com/office/drawing/2014/main" val="1239715372"/>
                    </a:ext>
                  </a:extLst>
                </a:gridCol>
                <a:gridCol w="1408032">
                  <a:extLst>
                    <a:ext uri="{9D8B030D-6E8A-4147-A177-3AD203B41FA5}">
                      <a16:colId xmlns:a16="http://schemas.microsoft.com/office/drawing/2014/main" val="276770742"/>
                    </a:ext>
                  </a:extLst>
                </a:gridCol>
                <a:gridCol w="1629249">
                  <a:extLst>
                    <a:ext uri="{9D8B030D-6E8A-4147-A177-3AD203B41FA5}">
                      <a16:colId xmlns:a16="http://schemas.microsoft.com/office/drawing/2014/main" val="2468378361"/>
                    </a:ext>
                  </a:extLst>
                </a:gridCol>
              </a:tblGrid>
              <a:tr h="311394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4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1-й квартал 2026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4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01.01.-31.03.2026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89388"/>
                  </a:ext>
                </a:extLst>
              </a:tr>
              <a:tr h="368709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УЗ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Всех типов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ФП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48007"/>
                  </a:ext>
                </a:extLst>
              </a:tr>
              <a:tr h="368709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«Брестская ОКБ»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045413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«Витебская ОКБ»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32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640978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90000"/>
                        </a:lnSpc>
                      </a:pPr>
                      <a:r>
                        <a:rPr lang="ru-RU" sz="2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«Витебский ОККЦ» х 4,1 раза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32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822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124832"/>
      </p:ext>
    </p:extLst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440981"/>
            <a:ext cx="12097742" cy="3528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355600" lvl="1" indent="-285750" algn="just" defTabSz="914210" ea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002E5C"/>
                </a:solidFill>
                <a:cs typeface="Arial" panose="020B0604020202020204" pitchFamily="34" charset="0"/>
              </a:rPr>
              <a:t>Самый высокий в стране уровень имплантации / замен всех электронных устройств = </a:t>
            </a:r>
            <a:r>
              <a:rPr lang="ru-RU" sz="2400" b="1" kern="0" dirty="0">
                <a:solidFill>
                  <a:srgbClr val="002E5C"/>
                </a:solidFill>
                <a:cs typeface="Arial" panose="020B0604020202020204" pitchFamily="34" charset="0"/>
              </a:rPr>
              <a:t>599,5 / 1 млн.  (2024 г. </a:t>
            </a:r>
            <a:r>
              <a:rPr lang="ru-RU" sz="2400" kern="0" dirty="0">
                <a:solidFill>
                  <a:srgbClr val="002E5C"/>
                </a:solidFill>
                <a:cs typeface="Arial" panose="020B0604020202020204" pitchFamily="34" charset="0"/>
              </a:rPr>
              <a:t>= </a:t>
            </a:r>
            <a:r>
              <a:rPr lang="ru-RU" sz="2400" b="1" kern="0" dirty="0">
                <a:solidFill>
                  <a:srgbClr val="002E5C"/>
                </a:solidFill>
                <a:cs typeface="Arial" panose="020B0604020202020204" pitchFamily="34" charset="0"/>
              </a:rPr>
              <a:t>568,5 / млн.) и первичных имплантаций ЭКС – 431 / 1 млн.  </a:t>
            </a:r>
          </a:p>
          <a:p>
            <a:pPr marL="355600" lvl="1" indent="-285750" algn="just" defTabSz="914210" ea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1" kern="0" dirty="0">
                <a:solidFill>
                  <a:srgbClr val="002E5C"/>
                </a:solidFill>
                <a:cs typeface="Arial" panose="020B0604020202020204" pitchFamily="34" charset="0"/>
              </a:rPr>
              <a:t>Активная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работа центра на базе 2-й ГКБ (выделенная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аритмологическая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операционная и коечное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аритмологическое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отделение). </a:t>
            </a:r>
          </a:p>
          <a:p>
            <a:pPr marL="355600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 1-й ГКБ: длительная остановка  из-за продолжавшейся замены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ангиографа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и последующего ввода его в эксплуатацию (недопоставка части кабелей и др.)</a:t>
            </a:r>
          </a:p>
          <a:p>
            <a:pPr marL="355600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Аритмологическое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отделение и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аритмологические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операционные 2-й ГКБ «вытягивает» ситуацию в г. Минске.</a:t>
            </a:r>
          </a:p>
          <a:p>
            <a:pPr marL="355600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Суммарно выполнено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659 аблаций (полный спектр аблаций)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  <a:p>
            <a:pPr marL="355600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 2026 г. окончательно введен в эксплуатацию новый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ангиографа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в 1-й ГКБ;</a:t>
            </a:r>
            <a:r>
              <a:rPr kumimoji="0" lang="ru-RU" sz="2400" b="0" i="0" u="none" strike="noStrike" kern="0" cap="none" spc="0" normalizeH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но ожидается замена еще 1 </a:t>
            </a:r>
            <a:r>
              <a:rPr kumimoji="0" lang="ru-RU" sz="2400" b="0" i="0" u="none" strike="noStrike" kern="0" cap="none" spc="0" normalizeH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ангиографа</a:t>
            </a:r>
            <a:r>
              <a:rPr kumimoji="0" lang="ru-RU" sz="2400" b="0" i="0" u="none" strike="noStrike" kern="0" cap="none" spc="0" normalizeH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(режим работы – совместный: РЭВХ </a:t>
            </a:r>
            <a:r>
              <a:rPr lang="ru-RU" sz="2400" kern="0" dirty="0">
                <a:solidFill>
                  <a:srgbClr val="002E5C"/>
                </a:solidFill>
                <a:latin typeface="Calibri"/>
                <a:cs typeface="Arial" panose="020B0604020202020204" pitchFamily="34" charset="0"/>
              </a:rPr>
              <a:t>+</a:t>
            </a:r>
            <a:r>
              <a:rPr kumimoji="0" lang="ru-RU" sz="2400" b="0" i="0" u="none" strike="noStrike" kern="0" cap="none" spc="0" normalizeH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0" cap="none" spc="0" normalizeH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аритмологи</a:t>
            </a:r>
            <a:r>
              <a:rPr kumimoji="0" lang="ru-RU" sz="2400" b="0" i="0" u="none" strike="noStrike" kern="0" cap="none" spc="0" normalizeH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E5C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567608" y="49754"/>
            <a:ext cx="8100392" cy="64294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Вопросы развития аритмологии в г. Минске (2025 г.)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13991"/>
              </p:ext>
            </p:extLst>
          </p:nvPr>
        </p:nvGraphicFramePr>
        <p:xfrm>
          <a:off x="191344" y="3933057"/>
          <a:ext cx="11809311" cy="2807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95416">
                  <a:extLst>
                    <a:ext uri="{9D8B030D-6E8A-4147-A177-3AD203B41FA5}">
                      <a16:colId xmlns:a16="http://schemas.microsoft.com/office/drawing/2014/main" val="449680601"/>
                    </a:ext>
                  </a:extLst>
                </a:gridCol>
                <a:gridCol w="1437965">
                  <a:extLst>
                    <a:ext uri="{9D8B030D-6E8A-4147-A177-3AD203B41FA5}">
                      <a16:colId xmlns:a16="http://schemas.microsoft.com/office/drawing/2014/main" val="1541580888"/>
                    </a:ext>
                  </a:extLst>
                </a:gridCol>
                <a:gridCol w="1437965">
                  <a:extLst>
                    <a:ext uri="{9D8B030D-6E8A-4147-A177-3AD203B41FA5}">
                      <a16:colId xmlns:a16="http://schemas.microsoft.com/office/drawing/2014/main" val="2573452850"/>
                    </a:ext>
                  </a:extLst>
                </a:gridCol>
                <a:gridCol w="1437965">
                  <a:extLst>
                    <a:ext uri="{9D8B030D-6E8A-4147-A177-3AD203B41FA5}">
                      <a16:colId xmlns:a16="http://schemas.microsoft.com/office/drawing/2014/main" val="4103180896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>
                          <a:effectLst/>
                        </a:rPr>
                        <a:t>эндокардиальная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, всего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5793981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659</a:t>
                      </a:r>
                    </a:p>
                  </a:txBody>
                  <a:tcPr marL="68580" marR="68580" marT="0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1735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 том числе:</a:t>
                      </a:r>
                      <a:r>
                        <a:rPr lang="ru-RU" sz="1800" dirty="0">
                          <a:effectLst/>
                        </a:rPr>
                        <a:t>                                                              на 1 млн. населения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268,6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254,4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330</a:t>
                      </a:r>
                    </a:p>
                  </a:txBody>
                  <a:tcPr marL="68580" marR="68580" marT="0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10165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аблация АВ узла / модификация АВ узла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473781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аблация </a:t>
                      </a:r>
                      <a:r>
                        <a:rPr lang="ru-RU" sz="1800" dirty="0" err="1">
                          <a:effectLst/>
                        </a:rPr>
                        <a:t>истмуса</a:t>
                      </a:r>
                      <a:r>
                        <a:rPr lang="ru-RU" sz="1800" dirty="0">
                          <a:effectLst/>
                        </a:rPr>
                        <a:t> правого предсердия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672922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аблация изоляция устьев легочных вен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90372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аблация желудочковой экстрасистолии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9040743"/>
                  </a:ext>
                </a:extLst>
              </a:tr>
              <a:tr h="28382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аблация атриовентрикулярной узловой тахикардии (АВУРТ)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1761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дополнительного соединения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2514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желудочковой тахикардии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746336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предсердной тахикардии / ПЭС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41108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F89305A-9A77-4B4E-AB33-A7F5C0385FC8}"/>
              </a:ext>
            </a:extLst>
          </p:cNvPr>
          <p:cNvSpPr txBox="1"/>
          <p:nvPr/>
        </p:nvSpPr>
        <p:spPr>
          <a:xfrm>
            <a:off x="-3121024" y="112938"/>
            <a:ext cx="2592288" cy="2092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29" marR="0" lvl="0" indent="-342829" algn="l" defTabSz="91421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Самый высокий из областей уровень имплантации / замен всех электронных устройств = 599,5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1 млн.  (в 2024 г.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=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556 / 1 млн.) и  (+102,5/млн)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27B4CF1-47EA-4EE9-96A0-B2F95F075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774422"/>
              </p:ext>
            </p:extLst>
          </p:nvPr>
        </p:nvGraphicFramePr>
        <p:xfrm>
          <a:off x="-1635546" y="2632710"/>
          <a:ext cx="977900" cy="1592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7900">
                  <a:extLst>
                    <a:ext uri="{9D8B030D-6E8A-4147-A177-3AD203B41FA5}">
                      <a16:colId xmlns:a16="http://schemas.microsoft.com/office/drawing/2014/main" val="3460457446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1197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2805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599,48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223447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1085,00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815587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543,39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293899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862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259579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431,7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457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648530"/>
      </p:ext>
    </p:extLst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12000656" cy="64294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Аритмология</a:t>
            </a:r>
            <a:r>
              <a:rPr kumimoji="0" lang="ru-RU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в регионах: Минская область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5897" y="404664"/>
            <a:ext cx="12192000" cy="364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Самый высокий уровень первичной имплантации ИКД среди областных центров </a:t>
            </a:r>
            <a:br>
              <a:rPr lang="ru-RU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(18 ИКД за 2025 г. = 12,1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1 млн.; средний по областям = 7,2 / 1млн.)/.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Выше средне-областного уровня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 выполненных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23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аблаций на / 1 млн. населения </a:t>
            </a:r>
            <a:r>
              <a:rPr lang="ru-RU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(119,5 аблаций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1 млн.; средний по областям = 87,7 / 1млн.).</a:t>
            </a:r>
          </a:p>
          <a:p>
            <a:pPr marL="622300" indent="-342900">
              <a:buFont typeface="Arial" panose="020B0604020202020204" pitchFamily="34" charset="0"/>
              <a:buChar char="•"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имплантации / замен всех электронных устройств =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499,2 / 1 млн.  и </a:t>
            </a:r>
          </a:p>
          <a:p>
            <a:pPr marL="622300" indent="-342900">
              <a:buFont typeface="Arial" panose="020B0604020202020204" pitchFamily="34" charset="0"/>
              <a:buChar char="•"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первичных имплантаций ЭКС (397,6 / млн.) – 2-е место после Гродненской области.</a:t>
            </a:r>
            <a:endParaRPr lang="ru-RU" sz="20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Восстановлен весь спектр и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значительный рост (в 2,4 раза) числа аблаций после длительной поломки старого и ввода в эксплуатацию нового РЧА-генератора (недопоставка кабелей и др.) </a:t>
            </a:r>
          </a:p>
          <a:p>
            <a:pPr marL="342900" indent="-342900">
              <a:buFont typeface="+mj-lt"/>
              <a:buAutoNum type="arabicPeriod" startAt="3"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Отсутствует текучки кадров в аритмологии на базе МОКБ – из-за наличия выделенной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рентгеноперационной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в плане – открытие коечного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аритмологического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отделения.</a:t>
            </a:r>
          </a:p>
          <a:p>
            <a:pPr marL="342900" indent="-342900">
              <a:buFont typeface="+mj-lt"/>
              <a:buAutoNum type="arabicPeriod" startAt="3"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Сохранен спектр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(ЖЭС / ЖТ, предсердная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тахикардия / ФП),  и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2,4 раза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увеличено числа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Активно работает центр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имплантации ЭКС на базе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 «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Солигорской ЦГБ». </a:t>
            </a:r>
          </a:p>
          <a:p>
            <a:pPr marL="342900" indent="-342900">
              <a:buFont typeface="+mj-lt"/>
              <a:buAutoNum type="arabicPeriod" startAt="3"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новых центра имплантации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ЭКС в г. Борисове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 г. Молодечно.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143400"/>
              </p:ext>
            </p:extLst>
          </p:nvPr>
        </p:nvGraphicFramePr>
        <p:xfrm>
          <a:off x="4244006" y="3920076"/>
          <a:ext cx="7922097" cy="2937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6467">
                  <a:extLst>
                    <a:ext uri="{9D8B030D-6E8A-4147-A177-3AD203B41FA5}">
                      <a16:colId xmlns:a16="http://schemas.microsoft.com/office/drawing/2014/main" val="1082218198"/>
                    </a:ext>
                  </a:extLst>
                </a:gridCol>
                <a:gridCol w="895210">
                  <a:extLst>
                    <a:ext uri="{9D8B030D-6E8A-4147-A177-3AD203B41FA5}">
                      <a16:colId xmlns:a16="http://schemas.microsoft.com/office/drawing/2014/main" val="942575568"/>
                    </a:ext>
                  </a:extLst>
                </a:gridCol>
                <a:gridCol w="895210">
                  <a:extLst>
                    <a:ext uri="{9D8B030D-6E8A-4147-A177-3AD203B41FA5}">
                      <a16:colId xmlns:a16="http://schemas.microsoft.com/office/drawing/2014/main" val="244741167"/>
                    </a:ext>
                  </a:extLst>
                </a:gridCol>
                <a:gridCol w="895210">
                  <a:extLst>
                    <a:ext uri="{9D8B030D-6E8A-4147-A177-3AD203B41FA5}">
                      <a16:colId xmlns:a16="http://schemas.microsoft.com/office/drawing/2014/main" val="2749507180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Эндокардиальная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088988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5285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 1 млн. населения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113,5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119,5</a:t>
                      </a:r>
                    </a:p>
                  </a:txBody>
                  <a:tcPr marL="68580" marR="68580" marT="0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57291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том числе: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470633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аблация АВ узла / модификация АВ узла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399375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аблация </a:t>
                      </a:r>
                      <a:r>
                        <a:rPr lang="ru-RU" sz="1600" dirty="0" err="1">
                          <a:effectLst/>
                        </a:rPr>
                        <a:t>истмуса</a:t>
                      </a:r>
                      <a:r>
                        <a:rPr lang="ru-RU" sz="1600" dirty="0">
                          <a:effectLst/>
                        </a:rPr>
                        <a:t> правого предсердия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982539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аблация изоляция устьев легочных вен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856251"/>
                  </a:ext>
                </a:extLst>
              </a:tr>
              <a:tr h="3318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аблация</a:t>
                      </a:r>
                      <a:r>
                        <a:rPr lang="ru-RU" sz="1600" dirty="0">
                          <a:effectLst/>
                        </a:rPr>
                        <a:t> АВУРТ тахикардии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907809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аблация дополнительного соединения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971004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аблация</a:t>
                      </a:r>
                      <a:r>
                        <a:rPr lang="ru-RU" sz="1600" dirty="0">
                          <a:effectLst/>
                        </a:rPr>
                        <a:t> желудочковой тахикардии / ЖЭС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968871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аблация</a:t>
                      </a:r>
                      <a:r>
                        <a:rPr lang="ru-RU" sz="1600" dirty="0">
                          <a:effectLst/>
                        </a:rPr>
                        <a:t> предсердной тахикардии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249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628336"/>
      </p:ext>
    </p:extLst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476672"/>
            <a:ext cx="12192000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445453" lvl="1" indent="-285750" defTabSz="914210" eaLnBrk="0" hangingPunct="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Первоначальный негативный эффект от ликвидации Брестского кардиологического диспансера и остановки операционной на момент замены </a:t>
            </a:r>
            <a:r>
              <a:rPr lang="ru-RU" sz="2800" b="1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ангиографа</a:t>
            </a: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БрОКБ</a:t>
            </a: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минимизирован за счет грамотных управленческих решений главного кардиолога и руководства Брестской области.</a:t>
            </a:r>
            <a:b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100" b="1" kern="0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5453" lvl="1" indent="-285750" defTabSz="914210" eaLnBrk="0" hangingPunct="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Брестская область – успешный и показательный пример того, как нужно подготовиться к замене основного </a:t>
            </a:r>
            <a:r>
              <a:rPr lang="ru-RU" sz="2800" b="1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ангиографа</a:t>
            </a: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Брестской ОКБ – </a:t>
            </a: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заранее наладить работу в МРКЦ </a:t>
            </a:r>
            <a: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диверсифицировать имплантации ЭКС (60% объема в </a:t>
            </a:r>
            <a:r>
              <a:rPr lang="ru-RU" sz="2800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аритмологии</a:t>
            </a:r>
            <a: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kern="0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5453" lvl="1" indent="-285750" defTabSz="914210" eaLnBrk="0" hangingPunct="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Число имплантации / замен ЭКС = 462 / млн. =  </a:t>
            </a: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 </a:t>
            </a:r>
            <a: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средне-областного (359,8); (всех операций по имплантируемым ЭУ = 493,9).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Впечатляющий рост доли имплантаций ЭКС в МРКЦ с 20 до 41% от всех ЭКС по области.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 успешно функционируют кабинеты </a:t>
            </a:r>
            <a:r>
              <a:rPr lang="ru-RU" sz="2800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программации</a:t>
            </a:r>
            <a: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ЭКС.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Пинский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МРКЦ признан лучшим МРКЦ по РБ </a:t>
            </a: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2025 г.,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kumimoji="0" lang="ru-RU" sz="2800" b="1" i="0" u="none" strike="noStrike" kern="0" cap="none" spc="0" normalizeH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 РЭВХ, так и по региональной </a:t>
            </a:r>
            <a:r>
              <a:rPr kumimoji="0" lang="ru-RU" sz="2800" b="1" i="0" u="none" strike="noStrike" kern="0" cap="none" spc="0" normalizeH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аритмологии</a:t>
            </a:r>
            <a:r>
              <a:rPr lang="ru-RU" sz="28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8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БОКБ имплантируют физиологические ЭКС (ЛНПГ) и СРТ.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2E5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082028"/>
              </p:ext>
            </p:extLst>
          </p:nvPr>
        </p:nvGraphicFramePr>
        <p:xfrm>
          <a:off x="119336" y="7101408"/>
          <a:ext cx="11521280" cy="24979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9380">
                  <a:extLst>
                    <a:ext uri="{9D8B030D-6E8A-4147-A177-3AD203B41FA5}">
                      <a16:colId xmlns:a16="http://schemas.microsoft.com/office/drawing/2014/main" val="1620776819"/>
                    </a:ext>
                  </a:extLst>
                </a:gridCol>
                <a:gridCol w="1027975">
                  <a:extLst>
                    <a:ext uri="{9D8B030D-6E8A-4147-A177-3AD203B41FA5}">
                      <a16:colId xmlns:a16="http://schemas.microsoft.com/office/drawing/2014/main" val="827135825"/>
                    </a:ext>
                  </a:extLst>
                </a:gridCol>
                <a:gridCol w="1027975">
                  <a:extLst>
                    <a:ext uri="{9D8B030D-6E8A-4147-A177-3AD203B41FA5}">
                      <a16:colId xmlns:a16="http://schemas.microsoft.com/office/drawing/2014/main" val="1819954286"/>
                    </a:ext>
                  </a:extLst>
                </a:gridCol>
                <a:gridCol w="1027975">
                  <a:extLst>
                    <a:ext uri="{9D8B030D-6E8A-4147-A177-3AD203B41FA5}">
                      <a16:colId xmlns:a16="http://schemas.microsoft.com/office/drawing/2014/main" val="1426063979"/>
                    </a:ext>
                  </a:extLst>
                </a:gridCol>
                <a:gridCol w="1027975">
                  <a:extLst>
                    <a:ext uri="{9D8B030D-6E8A-4147-A177-3AD203B41FA5}">
                      <a16:colId xmlns:a16="http://schemas.microsoft.com/office/drawing/2014/main" val="1965985084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Эндокардиальная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, всего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54170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01066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 1 млн. населения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32,5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79773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 том числе: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832735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аблация истмуса правого предсердия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71849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изоляция устьев легочных вен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82964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аблация желудочковой экстрасистолии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189869"/>
                  </a:ext>
                </a:extLst>
              </a:tr>
              <a:tr h="27599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атриовентрикулярной узловой тахикардии (АВУРТ)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543862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дополнительного соединения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047067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предсердной тахикардии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462593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" y="10468"/>
            <a:ext cx="12000656" cy="64294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Аритмология</a:t>
            </a:r>
            <a:r>
              <a:rPr kumimoji="0" lang="ru-RU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в регионах: Брестская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166625264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63352" y="5864402"/>
            <a:ext cx="11665296" cy="993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 прекратились ежедневные обращения граждан в администрацию РНПЦ К, МЗ РБ, УД Президента РБ и др. ….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E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-96688" y="0"/>
            <a:ext cx="12288688" cy="1269924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Очередь пациентов, прошедших отборочную комиссию</a:t>
            </a:r>
            <a:r>
              <a:rPr kumimoji="0" lang="en-US" sz="28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РНПЦ Кардиология и ожидающих выполнения аблации аритмий в РНПЦК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10200456" cy="47254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47656" y="1844824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600" b="1" dirty="0">
                <a:ln w="6350">
                  <a:noFill/>
                </a:ln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06.04.2026; не включает ожидающих аблации по месту жительства)</a:t>
            </a:r>
          </a:p>
        </p:txBody>
      </p:sp>
    </p:spTree>
    <p:extLst>
      <p:ext uri="{BB962C8B-B14F-4D97-AF65-F5344CB8AC3E}">
        <p14:creationId xmlns:p14="http://schemas.microsoft.com/office/powerpoint/2010/main" val="2681079282"/>
      </p:ext>
    </p:extLst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-144016" y="-17201"/>
            <a:ext cx="12504712" cy="1069937"/>
          </a:xfrm>
        </p:spPr>
        <p:txBody>
          <a:bodyPr/>
          <a:lstStyle/>
          <a:p>
            <a:r>
              <a:rPr lang="ru-RU" sz="2600" b="1" dirty="0">
                <a:solidFill>
                  <a:srgbClr val="7B1234"/>
                </a:solidFill>
                <a:latin typeface="Arial" panose="020B0604020202020204" pitchFamily="34" charset="0"/>
              </a:rPr>
              <a:t>Брестская область: прогресс 2 МРКЦ – Барановичи и Пинск (2023–25 гг.)</a:t>
            </a:r>
            <a:br>
              <a:rPr lang="ru-RU" sz="2600" b="1" dirty="0">
                <a:solidFill>
                  <a:srgbClr val="7B1234"/>
                </a:solidFill>
                <a:latin typeface="Arial" panose="020B0604020202020204" pitchFamily="34" charset="0"/>
              </a:rPr>
            </a:br>
            <a:r>
              <a:rPr lang="ru-RU" sz="2400" b="1" dirty="0">
                <a:solidFill>
                  <a:srgbClr val="002E5C"/>
                </a:solidFill>
                <a:latin typeface="Arial" panose="020B0604020202020204" pitchFamily="34" charset="0"/>
              </a:rPr>
              <a:t>Рост доли МРКЦ по числу </a:t>
            </a:r>
            <a:r>
              <a:rPr lang="ru-RU" sz="2400" b="1" dirty="0" err="1">
                <a:solidFill>
                  <a:srgbClr val="002E5C"/>
                </a:solidFill>
                <a:latin typeface="Arial" panose="020B0604020202020204" pitchFamily="34" charset="0"/>
              </a:rPr>
              <a:t>импл</a:t>
            </a:r>
            <a:r>
              <a:rPr lang="ru-RU" sz="2400" b="1" dirty="0">
                <a:solidFill>
                  <a:srgbClr val="002E5C"/>
                </a:solidFill>
                <a:latin typeface="Arial" panose="020B0604020202020204" pitchFamily="34" charset="0"/>
              </a:rPr>
              <a:t>. ЭКС от всей области: 20,6% → 27,3% → 41,3%!!! </a:t>
            </a:r>
            <a:br>
              <a:rPr lang="ru-RU" sz="2400" b="1" dirty="0">
                <a:solidFill>
                  <a:srgbClr val="002E5C"/>
                </a:solidFill>
                <a:latin typeface="Arial" panose="020B0604020202020204" pitchFamily="34" charset="0"/>
              </a:rPr>
            </a:br>
            <a:r>
              <a:rPr lang="ru-RU" sz="2400" b="1" dirty="0">
                <a:solidFill>
                  <a:srgbClr val="002E5C"/>
                </a:solidFill>
                <a:latin typeface="Arial" panose="020B0604020202020204" pitchFamily="34" charset="0"/>
              </a:rPr>
              <a:t>Наибольший прирост среди всех областей.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07568" y="7173416"/>
            <a:ext cx="9144000" cy="620688"/>
          </a:xfrm>
        </p:spPr>
        <p:txBody>
          <a:bodyPr/>
          <a:lstStyle/>
          <a:p>
            <a:pPr marL="19050" indent="0">
              <a:buNone/>
            </a:pPr>
            <a:r>
              <a:rPr lang="ru-RU" sz="2400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(продолжение – см. на следующем слайде)</a:t>
            </a:r>
            <a:endParaRPr lang="en-US" sz="2400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052736"/>
            <a:ext cx="1195332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99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404664"/>
            <a:ext cx="12192000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445453" lvl="1" indent="-285750" defTabSz="914210" eaLnBrk="0" hangingPunct="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Сохраняется дефицит кадров для выполнения сложных </a:t>
            </a:r>
            <a:r>
              <a:rPr lang="ru-RU" sz="28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lang="ru-RU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врачи БОКБ регулярно посещают образовательные семинары и мастер-классы в РНПЦК по </a:t>
            </a:r>
            <a:r>
              <a:rPr lang="ru-RU" sz="28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аблациям</a:t>
            </a:r>
            <a:r>
              <a:rPr lang="ru-RU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аритмий. </a:t>
            </a:r>
          </a:p>
          <a:p>
            <a:pPr marL="445453" lvl="1" indent="-285750" defTabSz="914210" eaLnBrk="0" hangingPunct="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225702"/>
              </p:ext>
            </p:extLst>
          </p:nvPr>
        </p:nvGraphicFramePr>
        <p:xfrm>
          <a:off x="119336" y="1761887"/>
          <a:ext cx="11521280" cy="24979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9380">
                  <a:extLst>
                    <a:ext uri="{9D8B030D-6E8A-4147-A177-3AD203B41FA5}">
                      <a16:colId xmlns:a16="http://schemas.microsoft.com/office/drawing/2014/main" val="1620776819"/>
                    </a:ext>
                  </a:extLst>
                </a:gridCol>
                <a:gridCol w="1027975">
                  <a:extLst>
                    <a:ext uri="{9D8B030D-6E8A-4147-A177-3AD203B41FA5}">
                      <a16:colId xmlns:a16="http://schemas.microsoft.com/office/drawing/2014/main" val="827135825"/>
                    </a:ext>
                  </a:extLst>
                </a:gridCol>
                <a:gridCol w="1027975">
                  <a:extLst>
                    <a:ext uri="{9D8B030D-6E8A-4147-A177-3AD203B41FA5}">
                      <a16:colId xmlns:a16="http://schemas.microsoft.com/office/drawing/2014/main" val="1819954286"/>
                    </a:ext>
                  </a:extLst>
                </a:gridCol>
                <a:gridCol w="1027975">
                  <a:extLst>
                    <a:ext uri="{9D8B030D-6E8A-4147-A177-3AD203B41FA5}">
                      <a16:colId xmlns:a16="http://schemas.microsoft.com/office/drawing/2014/main" val="1426063979"/>
                    </a:ext>
                  </a:extLst>
                </a:gridCol>
                <a:gridCol w="1027975">
                  <a:extLst>
                    <a:ext uri="{9D8B030D-6E8A-4147-A177-3AD203B41FA5}">
                      <a16:colId xmlns:a16="http://schemas.microsoft.com/office/drawing/2014/main" val="1965985084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Эндокардиальная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54170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01066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 1 млн. населения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79773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 том числе: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832735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аблация истмуса правого предсердия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71849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изоляция устьев легочных вен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82964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аблация желудочковой экстрасистолии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189869"/>
                  </a:ext>
                </a:extLst>
              </a:tr>
              <a:tr h="27599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атриовентрикулярной узловой тахикардии (АВУРТ)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543862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дополнительного соединения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047067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предсердной тахикардии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462593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" y="10468"/>
            <a:ext cx="12000656" cy="64294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Аритмология</a:t>
            </a:r>
            <a:r>
              <a:rPr kumimoji="0" lang="ru-RU" sz="28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в регионах: Брестская область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533C555-C4AA-41E4-89C9-9B14566FA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958685"/>
              </p:ext>
            </p:extLst>
          </p:nvPr>
        </p:nvGraphicFramePr>
        <p:xfrm>
          <a:off x="2063552" y="4259876"/>
          <a:ext cx="8424936" cy="2893888"/>
        </p:xfrm>
        <a:graphic>
          <a:graphicData uri="http://schemas.openxmlformats.org/drawingml/2006/table">
            <a:tbl>
              <a:tblPr/>
              <a:tblGrid>
                <a:gridCol w="5467510">
                  <a:extLst>
                    <a:ext uri="{9D8B030D-6E8A-4147-A177-3AD203B41FA5}">
                      <a16:colId xmlns:a16="http://schemas.microsoft.com/office/drawing/2014/main" val="2145485271"/>
                    </a:ext>
                  </a:extLst>
                </a:gridCol>
                <a:gridCol w="1371012">
                  <a:extLst>
                    <a:ext uri="{9D8B030D-6E8A-4147-A177-3AD203B41FA5}">
                      <a16:colId xmlns:a16="http://schemas.microsoft.com/office/drawing/2014/main" val="686346740"/>
                    </a:ext>
                  </a:extLst>
                </a:gridCol>
                <a:gridCol w="1586414">
                  <a:extLst>
                    <a:ext uri="{9D8B030D-6E8A-4147-A177-3AD203B41FA5}">
                      <a16:colId xmlns:a16="http://schemas.microsoft.com/office/drawing/2014/main" val="2557971941"/>
                    </a:ext>
                  </a:extLst>
                </a:gridCol>
              </a:tblGrid>
              <a:tr h="27870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1-й квартал 2026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Всех типов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ФП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345609"/>
                  </a:ext>
                </a:extLst>
              </a:tr>
              <a:tr h="321338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80000"/>
                        </a:lnSpc>
                      </a:pPr>
                      <a:r>
                        <a:rPr lang="ru-RU" sz="2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«Брестская ОКБ»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8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8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717474"/>
                  </a:ext>
                </a:extLst>
              </a:tr>
              <a:tr h="299639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«Витебская ОКБ»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029113"/>
                  </a:ext>
                </a:extLst>
              </a:tr>
              <a:tr h="299639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«Гомельский ОККЦ»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577041"/>
                  </a:ext>
                </a:extLst>
              </a:tr>
              <a:tr h="299639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«Гродненский ОККЦ»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138747"/>
                  </a:ext>
                </a:extLst>
              </a:tr>
              <a:tr h="299639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«Минская ОКБ»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504574"/>
                  </a:ext>
                </a:extLst>
              </a:tr>
              <a:tr h="299639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 «Могилевская ОКБ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678910"/>
                  </a:ext>
                </a:extLst>
              </a:tr>
              <a:tr h="299639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РНПЦ «Кардиология»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0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864074"/>
                  </a:ext>
                </a:extLst>
              </a:tr>
              <a:tr h="299639">
                <a:tc>
                  <a:txBody>
                    <a:bodyPr/>
                    <a:lstStyle/>
                    <a:p>
                      <a:pPr marL="177800" indent="0" algn="l" fontAlgn="ctr">
                        <a:lnSpc>
                          <a:spcPct val="80000"/>
                        </a:lnSpc>
                      </a:pPr>
                      <a:r>
                        <a:rPr lang="ru-RU" sz="24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1" i="0" u="none" strike="noStrike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4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600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524911"/>
      </p:ext>
    </p:extLst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99456" y="0"/>
            <a:ext cx="9073008" cy="404664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kumimoji="0" lang="ru-RU" sz="2800" b="1" i="0" u="none" strike="noStrike" kern="1200" cap="none" spc="0" normalizeH="0" baseline="0" noProof="0" dirty="0" err="1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ритмология</a:t>
            </a:r>
            <a:r>
              <a:rPr kumimoji="0" lang="ru-RU" sz="28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регионах: Витебская область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548680"/>
            <a:ext cx="1219200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Еще один пример серии грамотных управленческих решений руководства области и главного врача «Витебского ОКК Центра» и ее команды:</a:t>
            </a:r>
            <a:b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как на базе терапевтической клиники с исходно 1 РЭВХ-операционной создать устойчиво работающий Центр, наладить работу с УЗ «ВОКБ» для достижения максимальных результатов по области.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имплантаций /замен ЭИУ = 496,2 /млн. (рост </a:t>
            </a:r>
            <a:r>
              <a:rPr lang="en-US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2,3 раза за 5 лет).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400" b="1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амый</a:t>
            </a:r>
            <a: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высокий в РБ уровень имплантации </a:t>
            </a:r>
            <a:r>
              <a:rPr lang="ru-RU" sz="2400" b="1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ресинхронизирующих</a:t>
            </a:r>
            <a: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устройств (CRT) – 27,05 CRT / 1 млн. </a:t>
            </a:r>
            <a:r>
              <a:rPr lang="ru-RU" sz="24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(29 шт. в 2025 году).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Внедрена имплантация </a:t>
            </a:r>
            <a: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физиологическая ЭКС стимуляция </a:t>
            </a:r>
            <a:r>
              <a:rPr lang="ru-RU" sz="24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(имплантация желудочкового электрода в </a:t>
            </a:r>
            <a:r>
              <a:rPr lang="ru-RU" sz="2400" b="1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левой ножки пучка Гиса</a:t>
            </a:r>
            <a:r>
              <a:rPr lang="ru-RU" sz="24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регулярной основе осуществляется имплантация и замена 1- и 2-камерных ЭКС в межрайонных центрах (Орша и Новополоцк) + </a:t>
            </a:r>
            <a:r>
              <a:rPr lang="ru-RU" sz="2400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ru-RU" sz="24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kern="0" dirty="0" err="1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программации</a:t>
            </a:r>
            <a:r>
              <a:rPr lang="ru-RU" sz="2400" kern="0" dirty="0">
                <a:solidFill>
                  <a:srgbClr val="002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ЭКС.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ru-RU" sz="2400" kern="0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ru-RU" sz="2400" kern="0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ru-RU" sz="2400" kern="0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ru-RU" sz="2400" kern="0" dirty="0">
              <a:solidFill>
                <a:srgbClr val="002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503311"/>
              </p:ext>
            </p:extLst>
          </p:nvPr>
        </p:nvGraphicFramePr>
        <p:xfrm>
          <a:off x="21027" y="4461136"/>
          <a:ext cx="12101266" cy="2352240"/>
        </p:xfrm>
        <a:graphic>
          <a:graphicData uri="http://schemas.openxmlformats.org/drawingml/2006/table">
            <a:tbl>
              <a:tblPr firstRow="1" bandRow="1"/>
              <a:tblGrid>
                <a:gridCol w="5668618">
                  <a:extLst>
                    <a:ext uri="{9D8B030D-6E8A-4147-A177-3AD203B41FA5}">
                      <a16:colId xmlns:a16="http://schemas.microsoft.com/office/drawing/2014/main" val="1652536114"/>
                    </a:ext>
                  </a:extLst>
                </a:gridCol>
                <a:gridCol w="3650280">
                  <a:extLst>
                    <a:ext uri="{9D8B030D-6E8A-4147-A177-3AD203B41FA5}">
                      <a16:colId xmlns:a16="http://schemas.microsoft.com/office/drawing/2014/main" val="1506641199"/>
                    </a:ext>
                  </a:extLst>
                </a:gridCol>
                <a:gridCol w="2782368">
                  <a:extLst>
                    <a:ext uri="{9D8B030D-6E8A-4147-A177-3AD203B41FA5}">
                      <a16:colId xmlns:a16="http://schemas.microsoft.com/office/drawing/2014/main" val="1253516617"/>
                    </a:ext>
                  </a:extLst>
                </a:gridCol>
              </a:tblGrid>
              <a:tr h="262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МРКЦ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</a:t>
                      </a:r>
                      <a:r>
                        <a:rPr lang="ru-RU" sz="2000" dirty="0" err="1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Новополоцкая</a:t>
                      </a:r>
                      <a:r>
                        <a:rPr lang="ru-RU" sz="2000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ЦРБ»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УЗ «Оршанская ЦРБ»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52978"/>
                  </a:ext>
                </a:extLst>
              </a:tr>
              <a:tr h="250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5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Имплантации ЭКС в 2024 г.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174178"/>
                  </a:ext>
                </a:extLst>
              </a:tr>
              <a:tr h="3469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Импланта-</a:t>
                      </a:r>
                      <a:r>
                        <a:rPr lang="ru-RU" sz="2400" b="1" dirty="0" err="1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ЭКС в 2025 г.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229656"/>
                  </a:ext>
                </a:extLst>
              </a:tr>
              <a:tr h="274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5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Динамика, %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173,1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94,7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56111"/>
                  </a:ext>
                </a:extLst>
              </a:tr>
              <a:tr h="305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5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20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ЭКС на 1 млн. </a:t>
                      </a:r>
                      <a:r>
                        <a:rPr lang="ru-RU" sz="15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закрепленного населения</a:t>
                      </a:r>
                      <a:r>
                        <a:rPr lang="en-US" sz="1500" b="1" baseline="0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500" b="1" baseline="0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1500" b="1" baseline="0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2025 </a:t>
                      </a:r>
                      <a:r>
                        <a:rPr lang="ru-RU" sz="1500" b="1" baseline="0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en-US" sz="1500" b="1" baseline="0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500" b="1" dirty="0">
                        <a:solidFill>
                          <a:srgbClr val="002E5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255,2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211,4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52137"/>
                  </a:ext>
                </a:extLst>
              </a:tr>
              <a:tr h="3059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2400" b="1" baseline="0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baseline="0" dirty="0" err="1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импл-ций</a:t>
                      </a:r>
                      <a:r>
                        <a:rPr lang="ru-RU" sz="2400" b="1" baseline="0" dirty="0">
                          <a:solidFill>
                            <a:srgbClr val="002E5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ЭКС в 1 кв. 2026г.</a:t>
                      </a:r>
                      <a:endParaRPr lang="ru-RU" sz="2400" b="1" dirty="0">
                        <a:solidFill>
                          <a:srgbClr val="002E5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30 шт. (25%</a:t>
                      </a:r>
                      <a:r>
                        <a:rPr lang="ru-RU" sz="2400" b="1" baseline="0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от всей области)</a:t>
                      </a:r>
                      <a:endParaRPr lang="ru-RU" sz="2400" b="1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1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661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681299"/>
      </p:ext>
    </p:extLst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99456" y="0"/>
            <a:ext cx="9073008" cy="404664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kumimoji="0" lang="ru-RU" sz="2800" b="1" i="0" u="none" strike="noStrike" kern="1200" cap="none" spc="0" normalizeH="0" baseline="0" noProof="0" dirty="0" err="1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ритмология</a:t>
            </a:r>
            <a:r>
              <a:rPr kumimoji="0" lang="ru-RU" sz="28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регионах: Витебская область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548680"/>
            <a:ext cx="12192000" cy="280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Наибольшее среди областей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24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205,2 /1 млн. (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среднеобл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-  87,7 </a:t>
            </a:r>
            <a:r>
              <a:rPr 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892175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 «ВОККЦ»  в 2025-2026 гг. </a:t>
            </a:r>
            <a:r>
              <a:rPr 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выходят на весь спектр </a:t>
            </a:r>
            <a:r>
              <a:rPr lang="ru-RU" sz="24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аблаций</a:t>
            </a:r>
            <a:r>
              <a:rPr 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92175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аблации ФП – на регулярной основе =  41 операция за 2025 г.</a:t>
            </a:r>
          </a:p>
          <a:p>
            <a:pPr marL="892175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внедрена 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аблация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3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навигационной системы 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Ensite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лечения сложных предсердных и желудочковых нарушений ритма сердца.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грамотного и уважительного взаимодействия руководства 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Вит.ОККЦ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заведующего 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рентгеноперационной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врачей 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кардииологов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РЭВХ и </a:t>
            </a:r>
            <a:r>
              <a:rPr lang="ru-RU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аритмологов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Радикальная разница в организации работы с УЗ «ВОКБ».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96328"/>
              </p:ext>
            </p:extLst>
          </p:nvPr>
        </p:nvGraphicFramePr>
        <p:xfrm>
          <a:off x="191344" y="3429000"/>
          <a:ext cx="11809311" cy="34406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6864">
                  <a:extLst>
                    <a:ext uri="{9D8B030D-6E8A-4147-A177-3AD203B41FA5}">
                      <a16:colId xmlns:a16="http://schemas.microsoft.com/office/drawing/2014/main" val="3195637199"/>
                    </a:ext>
                  </a:extLst>
                </a:gridCol>
                <a:gridCol w="1245677">
                  <a:extLst>
                    <a:ext uri="{9D8B030D-6E8A-4147-A177-3AD203B41FA5}">
                      <a16:colId xmlns:a16="http://schemas.microsoft.com/office/drawing/2014/main" val="2199072763"/>
                    </a:ext>
                  </a:extLst>
                </a:gridCol>
                <a:gridCol w="1393385">
                  <a:extLst>
                    <a:ext uri="{9D8B030D-6E8A-4147-A177-3AD203B41FA5}">
                      <a16:colId xmlns:a16="http://schemas.microsoft.com/office/drawing/2014/main" val="416733053"/>
                    </a:ext>
                  </a:extLst>
                </a:gridCol>
                <a:gridCol w="1393385">
                  <a:extLst>
                    <a:ext uri="{9D8B030D-6E8A-4147-A177-3AD203B41FA5}">
                      <a16:colId xmlns:a16="http://schemas.microsoft.com/office/drawing/2014/main" val="207180668"/>
                    </a:ext>
                  </a:extLst>
                </a:gridCol>
              </a:tblGrid>
              <a:tr h="288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effectLst/>
                        </a:rPr>
                        <a:t>эндокардиальная</a:t>
                      </a:r>
                      <a:r>
                        <a:rPr lang="ru-RU" sz="2800" dirty="0">
                          <a:effectLst/>
                        </a:rPr>
                        <a:t> </a:t>
                      </a:r>
                      <a:r>
                        <a:rPr lang="ru-RU" sz="2800" dirty="0" err="1">
                          <a:effectLst/>
                        </a:rPr>
                        <a:t>аблация</a:t>
                      </a:r>
                      <a:r>
                        <a:rPr lang="ru-RU" sz="2800" dirty="0">
                          <a:effectLst/>
                        </a:rPr>
                        <a:t>, всего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г.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889653316"/>
                  </a:ext>
                </a:extLst>
              </a:tr>
              <a:tr h="28803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531922352"/>
                  </a:ext>
                </a:extLst>
              </a:tr>
              <a:tr h="3219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/ на 1 млн. населения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190,5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147,9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205,2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3875962695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 АВ узла / модификация АВ узла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2544383404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 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истмуса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правого предсердия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449398918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изоляция устьев легочных вен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419474057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желудочковой экстрасистолии (ЖЭ)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093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77318975"/>
                  </a:ext>
                </a:extLst>
              </a:tr>
              <a:tr h="3447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 атриовентрикулярной узловой тахикардии (АВУРТ)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3226272226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 дополнительного соединения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2767641438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аблация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предсердной тахикардии / ПЭС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244497747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3625080" y="8037512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среднеобластной</a:t>
            </a:r>
            <a:r>
              <a:rPr lang="ru-RU" dirty="0"/>
              <a:t> -  87,7 операций / млн. Для сравнения в 2024 г. – 147,9 операций на 1 млн. населения. (160 операций аблации; из них </a:t>
            </a:r>
            <a:r>
              <a:rPr lang="ru-RU" dirty="0" err="1"/>
              <a:t>криоаблация</a:t>
            </a:r>
            <a:r>
              <a:rPr lang="ru-RU" dirty="0"/>
              <a:t> ФП – 31 операция).</a:t>
            </a:r>
          </a:p>
          <a:p>
            <a:r>
              <a:rPr lang="ru-RU" dirty="0"/>
              <a:t>2.	Внедрена на регулярной основе </a:t>
            </a:r>
            <a:r>
              <a:rPr lang="ru-RU" dirty="0" err="1"/>
              <a:t>криоаблация</a:t>
            </a:r>
            <a:r>
              <a:rPr lang="ru-RU" dirty="0"/>
              <a:t> при ФП.</a:t>
            </a:r>
          </a:p>
          <a:p>
            <a:r>
              <a:rPr lang="ru-RU" dirty="0"/>
              <a:t>3.	Внедрена использование </a:t>
            </a:r>
            <a:r>
              <a:rPr lang="ru-RU" dirty="0" err="1"/>
              <a:t>нефлюроскопической</a:t>
            </a:r>
            <a:r>
              <a:rPr lang="ru-RU" dirty="0"/>
              <a:t> навигационной системы </a:t>
            </a:r>
            <a:r>
              <a:rPr lang="ru-RU" dirty="0" err="1"/>
              <a:t>Ensite</a:t>
            </a:r>
            <a:r>
              <a:rPr lang="ru-RU" dirty="0"/>
              <a:t> для лечения сложных предсердных и желудочковых нарушений ритма сердца.</a:t>
            </a:r>
          </a:p>
          <a:p>
            <a:r>
              <a:rPr lang="ru-RU" dirty="0"/>
              <a:t>4.	Внедрена имплантация физиологическая стимуляция (имплантация желудочкового электрода в область левой ножки пучка Гиса).</a:t>
            </a:r>
          </a:p>
          <a:p>
            <a:r>
              <a:rPr lang="ru-RU" dirty="0"/>
              <a:t>5.	На регулярной основе выполняются имплантации </a:t>
            </a:r>
            <a:r>
              <a:rPr lang="ru-RU" dirty="0" err="1"/>
              <a:t>ресинхронизиующих</a:t>
            </a:r>
            <a:r>
              <a:rPr lang="ru-RU" dirty="0"/>
              <a:t> устройств – самый высокий в РБ уровень имплантации </a:t>
            </a:r>
            <a:r>
              <a:rPr lang="ru-RU" dirty="0" err="1"/>
              <a:t>ресинхронизирующих</a:t>
            </a:r>
            <a:r>
              <a:rPr lang="ru-RU" dirty="0"/>
              <a:t> устройств (CRT) – 27,05 CRT / 1 млн. населения (29 шт. в 2025 году).</a:t>
            </a:r>
          </a:p>
          <a:p>
            <a:r>
              <a:rPr lang="ru-RU" dirty="0"/>
              <a:t>6.	На регулярной основе осуществляется имплантация и замена 1- и 2-камерных ЭКС в межрайонных центрах (Орша и Новополоцк).</a:t>
            </a:r>
          </a:p>
        </p:txBody>
      </p:sp>
    </p:spTree>
    <p:extLst>
      <p:ext uri="{BB962C8B-B14F-4D97-AF65-F5344CB8AC3E}">
        <p14:creationId xmlns:p14="http://schemas.microsoft.com/office/powerpoint/2010/main" val="1957262588"/>
      </p:ext>
    </p:extLst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23592" y="9964"/>
            <a:ext cx="7858180" cy="64294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400" dirty="0" err="1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Аритмология</a:t>
            </a:r>
            <a:r>
              <a:rPr lang="ru-RU" sz="2400" dirty="0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регионах: Гомельская область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rgbClr val="7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548680"/>
            <a:ext cx="12192000" cy="245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273050" marR="0" lvl="1" indent="-273050" algn="just" defTabSz="91421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После длительного простоя по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аблациям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(в силу комплекса причин)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 неполные 6 мес. 2025 г. выполнено 59 аблаций,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т.ч. начаты операции аблации при фибрилляции предсердий (5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криоаблаций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ФП)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явный прорыв 2025 г. по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аблациям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3050" marR="0" lvl="1" indent="-273050" algn="just" defTabSz="91421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Ранее приостановка операций аблации (до 0) была обусловлена демонтажом 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аритмологической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операционной, уходом в длительный отпуск врача-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аритмолога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РЭВХ.</a:t>
            </a:r>
          </a:p>
          <a:p>
            <a:pPr marL="273050" marR="0" lvl="1" indent="-273050" algn="l" defTabSz="91421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Сохранены имплантации ИКД 12,1 / млн. (выше средне-областного = 7,17 / млн.), СРТ, имплантация физиологических ЭКС (в систему Гиса / ЛНПГ), событийных мониторов. </a:t>
            </a:r>
          </a:p>
          <a:p>
            <a:pPr marL="273050" lvl="1" indent="-273050" defTabSz="914210" eaLnBrk="0" hangingPunct="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2026 г. начал имплантации ЭКС </a:t>
            </a:r>
            <a:r>
              <a:rPr lang="ru-RU" sz="2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Мозырский</a:t>
            </a:r>
            <a:r>
              <a:rPr 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МРКЦ, во 2-3 кв. ожидается Жлобин.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152248"/>
              </p:ext>
            </p:extLst>
          </p:nvPr>
        </p:nvGraphicFramePr>
        <p:xfrm>
          <a:off x="72006" y="3011967"/>
          <a:ext cx="12072666" cy="3839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04921">
                  <a:extLst>
                    <a:ext uri="{9D8B030D-6E8A-4147-A177-3AD203B41FA5}">
                      <a16:colId xmlns:a16="http://schemas.microsoft.com/office/drawing/2014/main" val="3527183761"/>
                    </a:ext>
                  </a:extLst>
                </a:gridCol>
                <a:gridCol w="1155915">
                  <a:extLst>
                    <a:ext uri="{9D8B030D-6E8A-4147-A177-3AD203B41FA5}">
                      <a16:colId xmlns:a16="http://schemas.microsoft.com/office/drawing/2014/main" val="3329109426"/>
                    </a:ext>
                  </a:extLst>
                </a:gridCol>
                <a:gridCol w="1155915">
                  <a:extLst>
                    <a:ext uri="{9D8B030D-6E8A-4147-A177-3AD203B41FA5}">
                      <a16:colId xmlns:a16="http://schemas.microsoft.com/office/drawing/2014/main" val="2417029598"/>
                    </a:ext>
                  </a:extLst>
                </a:gridCol>
                <a:gridCol w="1155915">
                  <a:extLst>
                    <a:ext uri="{9D8B030D-6E8A-4147-A177-3AD203B41FA5}">
                      <a16:colId xmlns:a16="http://schemas.microsoft.com/office/drawing/2014/main" val="2199891569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>
                          <a:effectLst/>
                        </a:rPr>
                        <a:t>эндокардиальные</a:t>
                      </a:r>
                      <a:r>
                        <a:rPr lang="ru-RU" sz="2000" dirty="0">
                          <a:effectLst/>
                        </a:rPr>
                        <a:t> аблации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г.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222534453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38090438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 1 млн. населения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7,4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44,4</a:t>
                      </a:r>
                      <a:endParaRPr lang="ru-RU" sz="20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327800159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 том числе: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41703091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АВ узла / модификация АВ узла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3701940647"/>
                  </a:ext>
                </a:extLst>
              </a:tr>
              <a:tr h="323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истмуса</a:t>
                      </a:r>
                      <a:r>
                        <a:rPr lang="ru-RU" sz="2000" dirty="0">
                          <a:effectLst/>
                        </a:rPr>
                        <a:t> правого предсердия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126425146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изоляция устьев легочных вен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368705014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желудочковой экстрасистолии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1503113043"/>
                  </a:ext>
                </a:extLst>
              </a:tr>
              <a:tr h="4072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атриовентрикулярной узловой реципрокной тахикардии (АВУРТ)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20593713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аблация дополнительного соединения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406135603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аблация желудочковой тахикардии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3874473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аблация предсердной тахикардии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2240329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436445"/>
      </p:ext>
    </p:extLst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27449" y="32955"/>
            <a:ext cx="10513167" cy="752839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400" dirty="0" err="1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Аритмология</a:t>
            </a:r>
            <a:r>
              <a:rPr lang="ru-RU" sz="2400" dirty="0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регионах:</a:t>
            </a:r>
            <a:r>
              <a:rPr kumimoji="0" lang="ru-RU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Гродненская область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419914"/>
            <a:ext cx="12192000" cy="3485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445453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Есть коечное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аритмологическое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отделение; открыто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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30 лет назад. </a:t>
            </a:r>
          </a:p>
          <a:p>
            <a:pPr marL="445453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Имплантация электронных устройств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(ЭКС и др.)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–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одна из самых высоких по РБ 515,8 / 1 млн. в 2025 г.; (486,6 / 1 млн.  в 2024 г.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;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394,6 / 1 млн. – в 2023 г.).  </a:t>
            </a:r>
          </a:p>
          <a:p>
            <a:pPr marL="445453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200" b="1" kern="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Первичная имплантация ЭКС – 424,4 / млн. = самая высокая из областей</a:t>
            </a:r>
            <a:br>
              <a:rPr lang="ru-RU" sz="2200" b="1" kern="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</a:br>
            <a:r>
              <a:rPr lang="ru-RU" sz="2200" b="1" kern="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(</a:t>
            </a:r>
            <a:r>
              <a:rPr lang="en-US" sz="2200" b="1" kern="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&gt;&gt;&gt; </a:t>
            </a:r>
            <a:r>
              <a:rPr lang="ru-RU" sz="2200" b="1" kern="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среднеобластного;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 Минску = 431,7 / млн.)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pPr marL="445453" lvl="1" indent="-285750" algn="just" defTabSz="914210" ea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Т.е. выявляемость пациентов на первичную имплантацию ЭКС по районам – выдающаяся, только все они до сих пор направлялись в УЗ «Гродненский ОККЦ», </a:t>
            </a:r>
          </a:p>
          <a:p>
            <a:pPr marL="445453" lvl="1" indent="-285750" algn="just" defTabSz="914210" ea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200" kern="0" dirty="0">
                <a:solidFill>
                  <a:srgbClr val="000000"/>
                </a:solidFill>
                <a:latin typeface="Calibri"/>
                <a:cs typeface="Arial" panose="020B0604020202020204" pitchFamily="34" charset="0"/>
                <a:sym typeface="Symbol" panose="05050102010706020507" pitchFamily="18" charset="2"/>
              </a:rPr>
              <a:t>В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УЗ «Островецкая ЦРКБ» почти не направлялись пациенты  →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15-16 пациентов / год !!!!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b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(89,4 / млн., а ожидаемый </a:t>
            </a:r>
            <a:r>
              <a:rPr lang="ru-RU" sz="2200" b="1" kern="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на 180 тыс.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из</a:t>
            </a:r>
            <a:r>
              <a:rPr kumimoji="0" lang="ru-RU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расчета </a:t>
            </a:r>
            <a:r>
              <a:rPr lang="ru-RU" sz="2200" b="1" kern="0" dirty="0">
                <a:solidFill>
                  <a:srgbClr val="000000"/>
                </a:solidFill>
                <a:cs typeface="Arial" panose="020B0604020202020204" pitchFamily="34" charset="0"/>
              </a:rPr>
              <a:t>515,8 / 1 млн </a:t>
            </a:r>
            <a:r>
              <a:rPr lang="ru-RU" sz="2200" b="1" kern="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= 80-90 имплантаций + замен)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45453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Нет имплантаций ИКД (!!!!), с трудом находятся пациенты на имплантацию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CRT ( 3 /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год).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45453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200" b="1" kern="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Возобновлены аблации (40 /год). Но заказан минимум расходного материала для аблации.</a:t>
            </a:r>
          </a:p>
          <a:p>
            <a:pPr marL="445453" marR="0" lvl="1" indent="-285750" algn="just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200" b="1" kern="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Начаты имплантации ЭКС в  2 МРКЦ: Лида (уже), Волковыск (готовится).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3B3754A-6FEC-4022-B556-E8E13D774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545315"/>
              </p:ext>
            </p:extLst>
          </p:nvPr>
        </p:nvGraphicFramePr>
        <p:xfrm>
          <a:off x="0" y="3905000"/>
          <a:ext cx="12191998" cy="2980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89978">
                  <a:extLst>
                    <a:ext uri="{9D8B030D-6E8A-4147-A177-3AD203B41FA5}">
                      <a16:colId xmlns:a16="http://schemas.microsoft.com/office/drawing/2014/main" val="3527183761"/>
                    </a:ext>
                  </a:extLst>
                </a:gridCol>
                <a:gridCol w="1167340">
                  <a:extLst>
                    <a:ext uri="{9D8B030D-6E8A-4147-A177-3AD203B41FA5}">
                      <a16:colId xmlns:a16="http://schemas.microsoft.com/office/drawing/2014/main" val="3329109426"/>
                    </a:ext>
                  </a:extLst>
                </a:gridCol>
                <a:gridCol w="1167340">
                  <a:extLst>
                    <a:ext uri="{9D8B030D-6E8A-4147-A177-3AD203B41FA5}">
                      <a16:colId xmlns:a16="http://schemas.microsoft.com/office/drawing/2014/main" val="2417029598"/>
                    </a:ext>
                  </a:extLst>
                </a:gridCol>
                <a:gridCol w="1167340">
                  <a:extLst>
                    <a:ext uri="{9D8B030D-6E8A-4147-A177-3AD203B41FA5}">
                      <a16:colId xmlns:a16="http://schemas.microsoft.com/office/drawing/2014/main" val="2199891569"/>
                    </a:ext>
                  </a:extLst>
                </a:gridCol>
              </a:tblGrid>
              <a:tr h="257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>
                          <a:effectLst/>
                        </a:rPr>
                        <a:t>эндокардиальная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аблация</a:t>
                      </a:r>
                      <a:r>
                        <a:rPr lang="ru-RU" sz="2400" dirty="0">
                          <a:effectLst/>
                        </a:rPr>
                        <a:t>,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г.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2225344530"/>
                  </a:ext>
                </a:extLst>
              </a:tr>
              <a:tr h="26380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</a:rPr>
                        <a:t>всего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2400" b="1" i="0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3809043806"/>
                  </a:ext>
                </a:extLst>
              </a:tr>
              <a:tr h="257638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 1 млн. населения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9,1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40,6</a:t>
                      </a: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3278001593"/>
                  </a:ext>
                </a:extLst>
              </a:tr>
              <a:tr h="25763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 том числе: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 b="1" i="0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417030912"/>
                  </a:ext>
                </a:extLst>
              </a:tr>
              <a:tr h="25763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АВ узла / модификация АВ узла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0 </a:t>
                      </a:r>
                      <a:endParaRPr lang="ru-RU" sz="2400" b="1" i="0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3701940647"/>
                  </a:ext>
                </a:extLst>
              </a:tr>
              <a:tr h="25763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истмуса</a:t>
                      </a:r>
                      <a:r>
                        <a:rPr lang="ru-RU" sz="2000" dirty="0">
                          <a:effectLst/>
                        </a:rPr>
                        <a:t> правого предсердия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1264251469"/>
                  </a:ext>
                </a:extLst>
              </a:tr>
              <a:tr h="25763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изоляция устьев легочных вен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7780" marR="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050146"/>
                  </a:ext>
                </a:extLst>
              </a:tr>
              <a:tr h="34691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атриовентрикулярной узловой реципрокной тахикардии (АВУРТ)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7780" marR="0" marT="0" marB="0" anchor="ctr"/>
                </a:tc>
                <a:extLst>
                  <a:ext uri="{0D108BD9-81ED-4DB2-BD59-A6C34878D82A}">
                    <a16:rowId xmlns:a16="http://schemas.microsoft.com/office/drawing/2014/main" val="2059371309"/>
                  </a:ext>
                </a:extLst>
              </a:tr>
              <a:tr h="25763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дополнительного соединения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600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7780" marR="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356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54043"/>
      </p:ext>
    </p:extLst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07368" y="127214"/>
            <a:ext cx="11089232" cy="421466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400" dirty="0" err="1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Аритмология</a:t>
            </a:r>
            <a:r>
              <a:rPr lang="ru-RU" sz="2400" dirty="0">
                <a:solidFill>
                  <a:srgbClr val="7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регионах: Могилевская </a:t>
            </a:r>
            <a:r>
              <a:rPr kumimoji="0" lang="ru-RU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область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564318"/>
            <a:ext cx="11953328" cy="2648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445453" marR="0" lvl="1" indent="-285750" algn="l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После разделения двух подразделений РЭВХ (ангио /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аритмология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Мог.ОКБ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аритмологическая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служба за 2 года вышла на средне-республиканский уровень первичной имплантации (363,4 / 1 млн. населения) и средне-областной уровень всех имплантаций =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441,6  / 1 млн. (в 2023 г. = 405,2)</a:t>
            </a:r>
          </a:p>
          <a:p>
            <a:pPr marL="445453" marR="0" lvl="1" indent="-285750" algn="l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Продолжается рост числа аблаций (х 2 по отношению </a:t>
            </a:r>
            <a:r>
              <a:rPr 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2024 г.) и </a:t>
            </a:r>
            <a:r>
              <a:rPr 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особеннно</a:t>
            </a:r>
            <a:r>
              <a:rPr 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аблации при ФП – 64 </a:t>
            </a:r>
            <a:r>
              <a:rPr lang="ru-RU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опеарции</a:t>
            </a:r>
            <a:r>
              <a:rPr 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аблации при ФП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45453" marR="0" lvl="1" indent="-285750" algn="l" defTabSz="914210" rtl="0" eaLnBrk="0" fontAlgn="auto" latinLnBrk="0" hangingPunct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Имплантации устройств выполняются в операционной  С-дугой (где нет возможности выполнять ЭЭФИ и, соответственно,  имплантацию ЭКС в пучок Гиса и область ЛНПГ).</a:t>
            </a:r>
          </a:p>
          <a:p>
            <a:pPr marL="445453" lvl="1" indent="-285750" defTabSz="914210" eaLnBrk="0" hangingPunct="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Дальнейший рост аблаций частично сдерживается тем, что специализированная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аритмологическая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операционная /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ангиограф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где установлена ЭФИ-система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органиационно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размещена на другом конце клиники, принадлежит РЭВХ и значительную часть времени занята коронарографией и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стентированием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829" marR="0" lvl="0" indent="-342829" algn="l" defTabSz="91421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548335"/>
              </p:ext>
            </p:extLst>
          </p:nvPr>
        </p:nvGraphicFramePr>
        <p:xfrm>
          <a:off x="335360" y="3588654"/>
          <a:ext cx="11089231" cy="3269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5336">
                  <a:extLst>
                    <a:ext uri="{9D8B030D-6E8A-4147-A177-3AD203B41FA5}">
                      <a16:colId xmlns:a16="http://schemas.microsoft.com/office/drawing/2014/main" val="3527183761"/>
                    </a:ext>
                  </a:extLst>
                </a:gridCol>
                <a:gridCol w="1037965">
                  <a:extLst>
                    <a:ext uri="{9D8B030D-6E8A-4147-A177-3AD203B41FA5}">
                      <a16:colId xmlns:a16="http://schemas.microsoft.com/office/drawing/2014/main" val="3329109426"/>
                    </a:ext>
                  </a:extLst>
                </a:gridCol>
                <a:gridCol w="1037965">
                  <a:extLst>
                    <a:ext uri="{9D8B030D-6E8A-4147-A177-3AD203B41FA5}">
                      <a16:colId xmlns:a16="http://schemas.microsoft.com/office/drawing/2014/main" val="1749204324"/>
                    </a:ext>
                  </a:extLst>
                </a:gridCol>
                <a:gridCol w="1037965">
                  <a:extLst>
                    <a:ext uri="{9D8B030D-6E8A-4147-A177-3AD203B41FA5}">
                      <a16:colId xmlns:a16="http://schemas.microsoft.com/office/drawing/2014/main" val="1706098520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>
                          <a:effectLst/>
                        </a:rPr>
                        <a:t>эндокардиальная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, всего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90211996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b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9664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на 1 млн. населения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133,8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438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 том числе: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41703091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АВ узла / модификация АВ узла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0 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370194064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истмуса</a:t>
                      </a:r>
                      <a:r>
                        <a:rPr lang="ru-RU" sz="1800" dirty="0">
                          <a:effectLst/>
                        </a:rPr>
                        <a:t> правого предсердия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126425146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аблация изоляция устьев легочных вен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b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05014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ЖТ / желудочковой экстрасистолии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1503113043"/>
                  </a:ext>
                </a:extLst>
              </a:tr>
              <a:tr h="334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атриовентрикулярной узловой тахикардии (АВУРТ)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20593713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аблация</a:t>
                      </a:r>
                      <a:r>
                        <a:rPr lang="ru-RU" sz="1800" dirty="0">
                          <a:effectLst/>
                        </a:rPr>
                        <a:t> дополнительного соединения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40613560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CA6E8E-914B-4E22-B874-CCFB8E8F55DB}"/>
              </a:ext>
            </a:extLst>
          </p:cNvPr>
          <p:cNvSpPr txBox="1"/>
          <p:nvPr/>
        </p:nvSpPr>
        <p:spPr>
          <a:xfrm>
            <a:off x="-1752872" y="3914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363,4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938314"/>
      </p:ext>
    </p:extLst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/>
        </p:nvSpPr>
        <p:spPr>
          <a:xfrm>
            <a:off x="191344" y="19674"/>
            <a:ext cx="12000656" cy="81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0000"/>
              </a:buClr>
              <a:buSzPts val="2400"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Аблации при нарушениях ритма у детей (2025 г): РНПЦ ДХ – пример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ещ</a:t>
            </a:r>
            <a:r>
              <a:rPr lang="ru-RU" sz="2400" b="1" kern="0" dirty="0">
                <a:solidFill>
                  <a:srgbClr val="700000"/>
                </a:solidFill>
                <a:latin typeface="Arial"/>
                <a:ea typeface="Calibri"/>
                <a:cs typeface="Calibri"/>
                <a:sym typeface="Calibri"/>
              </a:rPr>
              <a:t>ё 1 устойчивого успешного </a:t>
            </a:r>
            <a:r>
              <a:rPr lang="ru-RU" sz="2400" b="1" kern="0" dirty="0" err="1">
                <a:solidFill>
                  <a:srgbClr val="700000"/>
                </a:solidFill>
                <a:latin typeface="Arial"/>
                <a:ea typeface="Calibri"/>
                <a:cs typeface="Calibri"/>
                <a:sym typeface="Calibri"/>
              </a:rPr>
              <a:t>аритмологического</a:t>
            </a:r>
            <a:r>
              <a:rPr lang="ru-RU" sz="2400" b="1" kern="0" dirty="0">
                <a:solidFill>
                  <a:srgbClr val="700000"/>
                </a:solidFill>
                <a:latin typeface="Arial"/>
                <a:ea typeface="Calibri"/>
                <a:cs typeface="Calibri"/>
                <a:sym typeface="Calibri"/>
              </a:rPr>
              <a:t> центра</a:t>
            </a:r>
            <a:b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«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Аритмологический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 центр года 2024»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E5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191344" y="1137817"/>
            <a:ext cx="11665296" cy="2651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616902" marR="0" lvl="1" indent="-4572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Продолжается дальнейший рост количества и расширение спектра аблаций у детей (205 РЧА / 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криоаблаций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– новый максимум).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E5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16902" marR="0" lvl="1" indent="-4572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Все РЧА при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тахиаритмиях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у детей с использованием навигационного оборудования. </a:t>
            </a:r>
          </a:p>
          <a:p>
            <a:pPr marL="616902" marR="0" lvl="1" indent="-4572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Увеличение эффективности. Отсутствие значимых осложнений.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E5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16902" marR="0" lvl="1" indent="-4572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спользование высокоплотного картирования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для желудочковых, предсердных (в т.ч.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полифокусных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) эктопий,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постинцизионных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ТП).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E5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16902" marR="0" lvl="1" indent="-4572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E5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Имплантировано 34 устройств (из них 2 ИКД)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E5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630746"/>
              </p:ext>
            </p:extLst>
          </p:nvPr>
        </p:nvGraphicFramePr>
        <p:xfrm>
          <a:off x="1441160" y="3933056"/>
          <a:ext cx="9165664" cy="2746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03281">
                  <a:extLst>
                    <a:ext uri="{9D8B030D-6E8A-4147-A177-3AD203B41FA5}">
                      <a16:colId xmlns:a16="http://schemas.microsoft.com/office/drawing/2014/main" val="449680601"/>
                    </a:ext>
                  </a:extLst>
                </a:gridCol>
                <a:gridCol w="987461">
                  <a:extLst>
                    <a:ext uri="{9D8B030D-6E8A-4147-A177-3AD203B41FA5}">
                      <a16:colId xmlns:a16="http://schemas.microsoft.com/office/drawing/2014/main" val="1541580888"/>
                    </a:ext>
                  </a:extLst>
                </a:gridCol>
                <a:gridCol w="987461">
                  <a:extLst>
                    <a:ext uri="{9D8B030D-6E8A-4147-A177-3AD203B41FA5}">
                      <a16:colId xmlns:a16="http://schemas.microsoft.com/office/drawing/2014/main" val="3496536125"/>
                    </a:ext>
                  </a:extLst>
                </a:gridCol>
                <a:gridCol w="987461">
                  <a:extLst>
                    <a:ext uri="{9D8B030D-6E8A-4147-A177-3AD203B41FA5}">
                      <a16:colId xmlns:a16="http://schemas.microsoft.com/office/drawing/2014/main" val="4174428623"/>
                    </a:ext>
                  </a:extLst>
                </a:gridCol>
              </a:tblGrid>
              <a:tr h="288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dirty="0" err="1">
                          <a:effectLst/>
                        </a:rPr>
                        <a:t>эндокардиальная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2000" b="1" dirty="0">
                          <a:latin typeface="+mn-lt"/>
                        </a:rPr>
                        <a:t>2023 г.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2000" b="1" dirty="0">
                          <a:latin typeface="+mn-lt"/>
                        </a:rPr>
                        <a:t>2024 г.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2000" b="1" dirty="0">
                          <a:latin typeface="+mn-lt"/>
                        </a:rPr>
                        <a:t>2025 г.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3529150"/>
                  </a:ext>
                </a:extLst>
              </a:tr>
              <a:tr h="239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аблация</a:t>
                      </a:r>
                      <a:r>
                        <a:rPr lang="ru-RU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истмуса</a:t>
                      </a:r>
                      <a:r>
                        <a:rPr lang="ru-RU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правого предсердия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>
                          <a:latin typeface="+mn-lt"/>
                        </a:rPr>
                        <a:t>6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2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934936444"/>
                  </a:ext>
                </a:extLst>
              </a:tr>
              <a:tr h="239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ru-RU" sz="2000" dirty="0" err="1">
                          <a:effectLst/>
                        </a:rPr>
                        <a:t>аблация</a:t>
                      </a:r>
                      <a:r>
                        <a:rPr lang="ru-RU" sz="2000" dirty="0">
                          <a:effectLst/>
                        </a:rPr>
                        <a:t> изоляция устьев легочных вен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2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105082824"/>
                  </a:ext>
                </a:extLst>
              </a:tr>
              <a:tr h="239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аблация</a:t>
                      </a:r>
                      <a:r>
                        <a:rPr lang="ru-RU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желудочковой экстрасистолии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>
                          <a:latin typeface="+mn-lt"/>
                        </a:rPr>
                        <a:t>10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16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b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40743"/>
                  </a:ext>
                </a:extLst>
              </a:tr>
              <a:tr h="1994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аблация</a:t>
                      </a:r>
                      <a:r>
                        <a:rPr lang="ru-RU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(АВУРТ)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>
                          <a:latin typeface="+mn-lt"/>
                        </a:rPr>
                        <a:t>31</a:t>
                      </a:r>
                      <a:endParaRPr sz="2000" b="1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46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56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401117617"/>
                  </a:ext>
                </a:extLst>
              </a:tr>
              <a:tr h="239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аблация</a:t>
                      </a:r>
                      <a:r>
                        <a:rPr lang="ru-RU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дополнительного соединения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>
                          <a:latin typeface="+mn-lt"/>
                        </a:rPr>
                        <a:t>93</a:t>
                      </a:r>
                      <a:endParaRPr sz="2000" dirty="0">
                        <a:latin typeface="+mn-lt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>
                          <a:latin typeface="+mn-lt"/>
                        </a:rPr>
                        <a:t>117</a:t>
                      </a:r>
                      <a:endParaRPr sz="2000" b="1" dirty="0">
                        <a:latin typeface="+mn-lt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105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13825144"/>
                  </a:ext>
                </a:extLst>
              </a:tr>
              <a:tr h="239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аблация</a:t>
                      </a:r>
                      <a:r>
                        <a:rPr lang="ru-RU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желудочковой тахикардии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>
                          <a:latin typeface="+mn-lt"/>
                        </a:rPr>
                        <a:t>7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2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b"/>
                </a:tc>
                <a:extLst>
                  <a:ext uri="{0D108BD9-81ED-4DB2-BD59-A6C34878D82A}">
                    <a16:rowId xmlns:a16="http://schemas.microsoft.com/office/drawing/2014/main" val="4217463362"/>
                  </a:ext>
                </a:extLst>
              </a:tr>
              <a:tr h="239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2000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аблация</a:t>
                      </a:r>
                      <a:r>
                        <a:rPr lang="ru-RU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предсердной тахикардии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>
                          <a:latin typeface="+mn-lt"/>
                        </a:rPr>
                        <a:t>11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16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0" marB="0" anchor="b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110808"/>
                  </a:ext>
                </a:extLst>
              </a:tr>
              <a:tr h="239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ВСЕГО: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158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186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205</a:t>
                      </a:r>
                      <a:endParaRPr sz="2000" b="1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611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903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1981200" y="857251"/>
            <a:ext cx="457200" cy="28575"/>
          </a:xfrm>
          <a:prstGeom prst="roundRect">
            <a:avLst>
              <a:gd name="adj" fmla="val 640000"/>
            </a:avLst>
          </a:prstGeom>
          <a:solidFill>
            <a:srgbClr val="7B1030"/>
          </a:solidFill>
          <a:ln/>
        </p:spPr>
        <p:txBody>
          <a:bodyPr wrap="none" lIns="0" tIns="0" rIns="0" bIns="0" rtlCol="0"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2"/>
          <p:cNvSpPr/>
          <p:nvPr/>
        </p:nvSpPr>
        <p:spPr>
          <a:xfrm>
            <a:off x="1703512" y="6233253"/>
            <a:ext cx="8229600" cy="600670"/>
          </a:xfrm>
          <a:prstGeom prst="rect">
            <a:avLst/>
          </a:prstGeom>
          <a:solidFill>
            <a:srgbClr val="FDF8F9"/>
          </a:solidFill>
          <a:ln/>
        </p:spPr>
        <p:txBody>
          <a:bodyPr wrap="non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0"/>
          <p:cNvGraphicFramePr>
            <a:graphicFrameLocks noGrp="1"/>
          </p:cNvGraphicFramePr>
          <p:nvPr/>
        </p:nvGraphicFramePr>
        <p:xfrm>
          <a:off x="63020" y="993041"/>
          <a:ext cx="12072664" cy="4725192"/>
        </p:xfrm>
        <a:graphic>
          <a:graphicData uri="http://schemas.openxmlformats.org/drawingml/2006/table">
            <a:tbl>
              <a:tblPr/>
              <a:tblGrid>
                <a:gridCol w="2304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1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43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311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Автор / источник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Контекст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Ключевое высказывание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Суть принципа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88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Л. Н. Толстой</a:t>
                      </a:r>
                      <a:r>
                        <a:rPr lang="en-US" sz="2200" dirty="0">
                          <a:solidFill>
                            <a:srgbClr val="5A6A9A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«Анна Каренина»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Семейное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счастье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/ успех</a:t>
                      </a:r>
                      <a:r>
                        <a:rPr lang="ru-RU" sz="2200" baseline="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союза / проекта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i="1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«Все счастливые семьи похожи друг на друга, каждая несчастливая семья несчастлива по-своему»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Счастье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/ успех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требует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совпадения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всех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условий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; неудача в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одном</a:t>
                      </a:r>
                      <a:r>
                        <a:rPr lang="ru-RU" sz="2200" baseline="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–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крах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союза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/ семьи</a:t>
                      </a:r>
                      <a:r>
                        <a:rPr lang="ru-RU" sz="2200" baseline="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/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проекта.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4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2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Отчет «</a:t>
                      </a:r>
                      <a:r>
                        <a:rPr lang="en-US" sz="22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Аритмологи</a:t>
                      </a:r>
                      <a:r>
                        <a:rPr lang="ru-RU" sz="22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-</a:t>
                      </a:r>
                      <a:r>
                        <a:rPr lang="en-US" sz="22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ческая</a:t>
                      </a:r>
                      <a:r>
                        <a:rPr lang="ru-RU" sz="22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служба</a:t>
                      </a:r>
                      <a:r>
                        <a:rPr lang="en-US" sz="22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РБ</a:t>
                      </a:r>
                      <a:r>
                        <a:rPr lang="ru-RU" sz="22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», </a:t>
                      </a:r>
                      <a:r>
                        <a:rPr lang="en-US" sz="22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2025 </a:t>
                      </a:r>
                      <a:r>
                        <a:rPr lang="en-US" sz="22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год</a:t>
                      </a:r>
                      <a:endParaRPr lang="en-US" sz="2200" b="1" dirty="0">
                        <a:solidFill>
                          <a:srgbClr val="002E5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Аритмологические центры Беларуси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i="1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«Все успешные аритмологические центры похожи друг на друга, каждый неуспешный центр неуспешен по-своему»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Высокий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объём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абл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ций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и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имплантаций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требует</a:t>
                      </a:r>
                      <a:r>
                        <a:rPr lang="ru-RU" sz="2200" baseline="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выполнени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я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всех</a:t>
                      </a:r>
                      <a:r>
                        <a:rPr lang="ru-RU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6 </a:t>
                      </a:r>
                      <a:r>
                        <a:rPr lang="en-US" sz="22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ключевых</a:t>
                      </a:r>
                      <a:r>
                        <a:rPr lang="en-US" sz="22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условий одновременно</a:t>
                      </a:r>
                      <a:endParaRPr lang="en-US" sz="2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 4"/>
          <p:cNvSpPr/>
          <p:nvPr/>
        </p:nvSpPr>
        <p:spPr>
          <a:xfrm>
            <a:off x="138881" y="137913"/>
            <a:ext cx="8394192" cy="35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«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Принцип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Анны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Карениной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231904" y="681579"/>
            <a:ext cx="8394192" cy="18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Одна и та же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логика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в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разных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контекстах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B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633164" y="5825449"/>
            <a:ext cx="9052446" cy="75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Общая логика: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путей к успеху немного, и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успешные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похожи.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Путей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к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неудаче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столько, сколько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точек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уязвимости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К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аждый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неуспе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уникален в своём провале.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440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3561" y="83443"/>
            <a:ext cx="8526714" cy="507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</a:t>
            </a:r>
            <a:r>
              <a:rPr kumimoji="0" sz="270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Принцип</a:t>
            </a:r>
            <a:r>
              <a:rPr kumimoji="0" sz="270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70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Анны</a:t>
            </a:r>
            <a:r>
              <a:rPr kumimoji="0" sz="270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70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Карениной</a:t>
            </a:r>
            <a:r>
              <a:rPr kumimoji="0" sz="270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 в </a:t>
            </a:r>
            <a:r>
              <a:rPr kumimoji="0" sz="270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аритмологии</a:t>
            </a:r>
            <a:r>
              <a:rPr kumimoji="0" lang="ru-RU" sz="270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РБ</a:t>
            </a:r>
            <a:endParaRPr kumimoji="0" sz="2701" b="1" i="0" u="none" strike="noStrike" kern="1200" cap="none" spc="0" normalizeH="0" baseline="0" noProof="0" dirty="0">
              <a:ln>
                <a:noFill/>
              </a:ln>
              <a:solidFill>
                <a:srgbClr val="7B00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5313" y="591403"/>
            <a:ext cx="8495845" cy="34298"/>
          </a:xfrm>
          <a:prstGeom prst="rect">
            <a:avLst/>
          </a:prstGeom>
          <a:solidFill>
            <a:srgbClr val="7B00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2008" y="591403"/>
            <a:ext cx="12504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Путь к успеху один – 6 пунктов.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Путей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к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неудаче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столько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сколько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точек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уязвимости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456541"/>
              </p:ext>
            </p:extLst>
          </p:nvPr>
        </p:nvGraphicFramePr>
        <p:xfrm>
          <a:off x="47328" y="1099363"/>
          <a:ext cx="12072664" cy="4456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6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6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33"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✅  УСПЕШНЫЕ ЦЕНТРЫ </a:t>
                      </a:r>
                      <a:r>
                        <a:rPr lang="ru-RU"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–</a:t>
                      </a:r>
                      <a:r>
                        <a:rPr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sz="18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похожи</a:t>
                      </a:r>
                      <a:r>
                        <a:rPr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sz="18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между</a:t>
                      </a:r>
                      <a:r>
                        <a:rPr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sz="18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собой</a:t>
                      </a:r>
                      <a:endParaRPr sz="1800" b="1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54014" marR="0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⚠️  МЕНЕЕ УСПЕШНЫЕ </a:t>
                      </a:r>
                      <a:r>
                        <a:rPr lang="ru-RU"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–</a:t>
                      </a:r>
                      <a:r>
                        <a:rPr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 у </a:t>
                      </a:r>
                      <a:r>
                        <a:rPr sz="18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каждого</a:t>
                      </a:r>
                      <a:r>
                        <a:rPr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sz="18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своя</a:t>
                      </a:r>
                      <a:r>
                        <a:rPr sz="1800" b="1" i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sz="18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причина</a:t>
                      </a:r>
                      <a:endParaRPr sz="1800" b="1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54014" marR="0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510">
                <a:tc>
                  <a:txBody>
                    <a:bodyPr/>
                    <a:lstStyle/>
                    <a:p>
                      <a:pPr algn="l"/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Все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ведущие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центры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РБ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объединяет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одновременное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наличие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нескольких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условий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: </a:t>
                      </a:r>
                      <a:endParaRPr lang="ru-RU" sz="18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современное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оснащение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endParaRPr lang="ru-RU"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подготовленные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аритмологи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endParaRPr lang="ru-RU"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административная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поддержка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endParaRPr lang="ru-RU"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бесперебойное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снабжение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расходниками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endParaRPr lang="ru-RU"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маршрутизация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пациентов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 </a:t>
                      </a:r>
                      <a:endParaRPr lang="ru-RU"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развитая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межрайонная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сеть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54014" marR="0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Слабые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центры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терпят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неудачу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по-разному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: </a:t>
                      </a:r>
                      <a:endParaRPr lang="ru-RU" sz="18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у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одних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есть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оборудование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но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нет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кадров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; </a:t>
                      </a:r>
                      <a:endParaRPr lang="ru-RU"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у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других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специалисты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но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нет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финансирования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расходников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; </a:t>
                      </a:r>
                      <a:endParaRPr lang="ru-RU"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у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третьих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всё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перечисленное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но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нет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административного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взаимопонимания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с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руководством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учреждения</a:t>
                      </a:r>
                      <a:r>
                        <a:rPr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  <a:endParaRPr lang="ru-RU"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или заведующим </a:t>
                      </a:r>
                      <a:r>
                        <a:rPr lang="ru-RU" sz="20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рентгеноперационной</a:t>
                      </a:r>
                      <a:r>
                        <a:rPr lang="ru-RU" sz="20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  <a:endParaRPr sz="20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54014" marR="0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7534">
                <a:tc>
                  <a:txBody>
                    <a:bodyPr/>
                    <a:lstStyle/>
                    <a:p>
                      <a:pPr algn="l"/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Примеры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: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Витебская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(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аблации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205,2/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CRT 27,05/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),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Гродненская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(ЭКС 424,4/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),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Минская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(ИКД 12,36/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аблации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119,5/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54014" marR="0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Примеры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:</a:t>
                      </a:r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Витебская ОКБ, 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Могилёвская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(ИКД 0,00/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CRT 2,06/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при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среднем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РБ 17,45 и 18,88),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Гомельская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(ЭКС 275,6/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ниже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среднего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</a:t>
                      </a:r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31%)</a:t>
                      </a:r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Гродненская – минимум </a:t>
                      </a:r>
                      <a:r>
                        <a:rPr lang="ru-RU" sz="18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аблаций</a:t>
                      </a:r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без поддержки РНПЦК</a:t>
                      </a:r>
                      <a:endParaRPr sz="18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54014" marR="0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9336" y="5545976"/>
            <a:ext cx="12072664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💡 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Ключевой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вывод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2025: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Региональные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различия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определяются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уже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наличием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оборудования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оснащены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все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а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способностью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команды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администрации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совместно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превратить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его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в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службу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полного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цикла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ЭКС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аблаций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</a:t>
            </a:r>
            <a:r>
              <a:rPr kumimoji="0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CRT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/ ИКД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4B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7526" y="6946975"/>
            <a:ext cx="4535131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Источники</a:t>
            </a:r>
            <a:r>
              <a:rPr kumimoji="0" sz="825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ведомственная</a:t>
            </a:r>
            <a:r>
              <a:rPr kumimoji="0" sz="825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статистика</a:t>
            </a:r>
            <a:r>
              <a:rPr kumimoji="0" sz="825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ВТО, </a:t>
            </a:r>
            <a:r>
              <a:rPr kumimoji="0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данные</a:t>
            </a:r>
            <a:r>
              <a:rPr kumimoji="0" sz="825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РНПЦ «</a:t>
            </a:r>
            <a:r>
              <a:rPr kumimoji="0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Кардиология</a:t>
            </a:r>
            <a:r>
              <a:rPr kumimoji="0" sz="825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», 2025 г. </a:t>
            </a:r>
          </a:p>
        </p:txBody>
      </p:sp>
    </p:spTree>
    <p:extLst>
      <p:ext uri="{BB962C8B-B14F-4D97-AF65-F5344CB8AC3E}">
        <p14:creationId xmlns:p14="http://schemas.microsoft.com/office/powerpoint/2010/main" val="178535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16544" y="2310002"/>
            <a:ext cx="4389673" cy="2659838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2025 – 595,6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2024 – 572,3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2023 – 502,5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2022 – 429,3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2021 – 387,7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2020 – 341,1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2019 – 311,6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2018 – 349,8 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2017 – 304.7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</a:t>
            </a:r>
            <a:r>
              <a:rPr lang="en-US" sz="1600" b="1" dirty="0">
                <a:cs typeface="Arial" panose="020B0604020202020204" pitchFamily="34" charset="0"/>
              </a:rPr>
              <a:t>6</a:t>
            </a:r>
            <a:r>
              <a:rPr lang="ru-RU" sz="1600" b="1" dirty="0">
                <a:cs typeface="Arial" panose="020B0604020202020204" pitchFamily="34" charset="0"/>
              </a:rPr>
              <a:t> - 341,4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38446"/>
            <a:ext cx="11974606" cy="15092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3300" b="1" dirty="0">
                <a:solidFill>
                  <a:srgbClr val="700000"/>
                </a:solidFill>
              </a:rPr>
              <a:t>Доля отдельных видов операций для лечения нарушений ритма сердца и проводимости от всех </a:t>
            </a:r>
            <a:r>
              <a:rPr lang="ru-RU" altLang="ru-RU" sz="3300" b="1" dirty="0" err="1">
                <a:solidFill>
                  <a:srgbClr val="700000"/>
                </a:solidFill>
              </a:rPr>
              <a:t>аритмологических</a:t>
            </a:r>
            <a:r>
              <a:rPr lang="ru-RU" altLang="ru-RU" sz="3300" b="1" dirty="0">
                <a:solidFill>
                  <a:srgbClr val="700000"/>
                </a:solidFill>
              </a:rPr>
              <a:t> операций по РБ в 2025 г. (</a:t>
            </a:r>
            <a:r>
              <a:rPr lang="en-US" altLang="ru-RU" sz="3300" b="1" dirty="0">
                <a:solidFill>
                  <a:srgbClr val="700000"/>
                </a:solidFill>
              </a:rPr>
              <a:t>n = 7862)</a:t>
            </a:r>
            <a:endParaRPr lang="en-GB" alt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2224" y="6123988"/>
            <a:ext cx="330106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C00000"/>
                </a:solidFill>
              </a:rPr>
              <a:t>БЕЛАРУСЬ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0F9512"/>
                </a:solidFill>
              </a:rPr>
              <a:t>Средней уровень</a:t>
            </a:r>
            <a:endParaRPr lang="en-GB" altLang="ru-RU" sz="2800" b="1" dirty="0">
              <a:solidFill>
                <a:srgbClr val="0F951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50139" y="7017822"/>
            <a:ext cx="16916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B96"/>
                </a:solidFill>
              </a:rPr>
              <a:t>Доля ЭКС </a:t>
            </a:r>
            <a:r>
              <a:rPr lang="ru-RU" sz="2000" dirty="0">
                <a:solidFill>
                  <a:srgbClr val="004B96"/>
                </a:solidFill>
              </a:rPr>
              <a:t>в структуре операций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000" dirty="0">
                <a:solidFill>
                  <a:srgbClr val="004B96"/>
                </a:solidFill>
              </a:rPr>
              <a:t>при аритмиях в 2024 г.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800" b="1" dirty="0">
                <a:solidFill>
                  <a:srgbClr val="004B96"/>
                </a:solidFill>
              </a:rPr>
              <a:t>= </a:t>
            </a:r>
            <a:r>
              <a:rPr lang="en-US" sz="2800" b="1" dirty="0">
                <a:solidFill>
                  <a:srgbClr val="004B96"/>
                </a:solidFill>
              </a:rPr>
              <a:t>56</a:t>
            </a:r>
            <a:r>
              <a:rPr lang="ru-RU" sz="2800" b="1" dirty="0">
                <a:solidFill>
                  <a:srgbClr val="004B96"/>
                </a:solidFill>
              </a:rPr>
              <a:t>,</a:t>
            </a:r>
            <a:r>
              <a:rPr lang="en-US" sz="2800" b="1" dirty="0">
                <a:solidFill>
                  <a:srgbClr val="004B96"/>
                </a:solidFill>
              </a:rPr>
              <a:t>7</a:t>
            </a:r>
            <a:r>
              <a:rPr lang="ru-RU" sz="2800" b="1" dirty="0">
                <a:solidFill>
                  <a:srgbClr val="004B96"/>
                </a:solidFill>
              </a:rPr>
              <a:t>%</a:t>
            </a:r>
            <a:endParaRPr lang="en-US" sz="2800" b="1" dirty="0">
              <a:solidFill>
                <a:srgbClr val="004B9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1" y="6954949"/>
            <a:ext cx="9291511" cy="553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ESC-EHRA atlas on heart rhythm disorders</a:t>
            </a:r>
            <a:r>
              <a:rPr lang="ru-RU" dirty="0"/>
              <a:t> </a:t>
            </a:r>
            <a:r>
              <a:rPr lang="en-US" sz="1200" dirty="0"/>
              <a:t>2025 </a:t>
            </a:r>
            <a:r>
              <a:rPr lang="en-US" sz="1200" dirty="0" err="1"/>
              <a:t>Europace</a:t>
            </a:r>
            <a:r>
              <a:rPr lang="en-US" sz="1200" dirty="0"/>
              <a:t>. 2025 Jul 23;27(7):euaf124. </a:t>
            </a:r>
            <a:r>
              <a:rPr lang="en-US" sz="1200" dirty="0" err="1"/>
              <a:t>doi</a:t>
            </a:r>
            <a:r>
              <a:rPr lang="en-US" sz="1200" dirty="0"/>
              <a:t>: 10.1093/</a:t>
            </a:r>
            <a:r>
              <a:rPr lang="en-US" sz="1200" dirty="0" err="1"/>
              <a:t>europace</a:t>
            </a:r>
            <a:r>
              <a:rPr lang="en-US" sz="1200" dirty="0"/>
              <a:t>/euaf124</a:t>
            </a:r>
            <a:r>
              <a:rPr lang="ru-RU" sz="1200" dirty="0"/>
              <a:t> (</a:t>
            </a:r>
            <a:r>
              <a:rPr lang="en-US" sz="1200" dirty="0"/>
              <a:t>Arrhythmia care in ESC member countries: the</a:t>
            </a:r>
            <a:r>
              <a:rPr lang="ru-RU" sz="1200" dirty="0"/>
              <a:t>)</a:t>
            </a:r>
            <a:endParaRPr lang="en-US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4616" y="4844257"/>
            <a:ext cx="2422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Аблации при ФП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68,1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164616" y="885306"/>
            <a:ext cx="1997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 аблации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аритмий в РБ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= 264,6 / млн.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2948620" y="5805264"/>
            <a:ext cx="1224136" cy="0"/>
          </a:xfrm>
          <a:prstGeom prst="line">
            <a:avLst/>
          </a:prstGeom>
          <a:ln w="38100">
            <a:solidFill>
              <a:srgbClr val="36E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276" y="766949"/>
            <a:ext cx="3694274" cy="2685376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17479964"/>
              </p:ext>
            </p:extLst>
          </p:nvPr>
        </p:nvGraphicFramePr>
        <p:xfrm>
          <a:off x="-2472952" y="1514914"/>
          <a:ext cx="15913768" cy="5724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063794"/>
      </p:ext>
    </p:extLst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88" y="713258"/>
            <a:ext cx="9144000" cy="381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097568" y="1110555"/>
            <a:ext cx="966639" cy="209996"/>
          </a:xfrm>
          <a:prstGeom prst="roundRect">
            <a:avLst>
              <a:gd name="adj" fmla="val 870874"/>
            </a:avLst>
          </a:prstGeom>
          <a:solidFill>
            <a:srgbClr val="7B1030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9097568" y="2000845"/>
            <a:ext cx="966639" cy="209996"/>
          </a:xfrm>
          <a:prstGeom prst="roundRect">
            <a:avLst>
              <a:gd name="adj" fmla="val 870874"/>
            </a:avLst>
          </a:prstGeom>
          <a:solidFill>
            <a:srgbClr val="7B1030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9097568" y="2982218"/>
            <a:ext cx="966639" cy="209996"/>
          </a:xfrm>
          <a:prstGeom prst="roundRect">
            <a:avLst>
              <a:gd name="adj" fmla="val 870874"/>
            </a:avLst>
          </a:prstGeom>
          <a:solidFill>
            <a:srgbClr val="7B1030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9097568" y="3963591"/>
            <a:ext cx="966639" cy="209996"/>
          </a:xfrm>
          <a:prstGeom prst="roundRect">
            <a:avLst>
              <a:gd name="adj" fmla="val 870874"/>
            </a:avLst>
          </a:prstGeom>
          <a:solidFill>
            <a:srgbClr val="12235E">
              <a:alpha val="9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6"/>
          <p:cNvSpPr/>
          <p:nvPr/>
        </p:nvSpPr>
        <p:spPr>
          <a:xfrm>
            <a:off x="9097568" y="4743896"/>
            <a:ext cx="966639" cy="209996"/>
          </a:xfrm>
          <a:prstGeom prst="roundRect">
            <a:avLst>
              <a:gd name="adj" fmla="val 870874"/>
            </a:avLst>
          </a:prstGeom>
          <a:solidFill>
            <a:srgbClr val="12235E">
              <a:alpha val="9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097568" y="5725269"/>
            <a:ext cx="966639" cy="209996"/>
          </a:xfrm>
          <a:prstGeom prst="roundRect">
            <a:avLst>
              <a:gd name="adj" fmla="val 870874"/>
            </a:avLst>
          </a:prstGeom>
          <a:solidFill>
            <a:srgbClr val="12235E">
              <a:alpha val="9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обязательно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981200" y="7596188"/>
            <a:ext cx="8229600" cy="557808"/>
          </a:xfrm>
          <a:prstGeom prst="rect">
            <a:avLst/>
          </a:prstGeom>
          <a:solidFill>
            <a:srgbClr val="F0F2F8"/>
          </a:solidFill>
          <a:ln/>
        </p:spPr>
        <p:txBody>
          <a:bodyPr wrap="non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572603"/>
              </p:ext>
            </p:extLst>
          </p:nvPr>
        </p:nvGraphicFramePr>
        <p:xfrm>
          <a:off x="47328" y="656856"/>
          <a:ext cx="12072664" cy="6156520"/>
        </p:xfrm>
        <a:graphic>
          <a:graphicData uri="http://schemas.openxmlformats.org/drawingml/2006/table">
            <a:tbl>
              <a:tblPr/>
              <a:tblGrid>
                <a:gridCol w="21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89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7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№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Фактор успеха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Суть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Участники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Статус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85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1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Взаимопонимание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с </a:t>
                      </a:r>
                      <a:r>
                        <a:rPr lang="ru-RU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адми-нистрацией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Единое видение развития службы, понимание медицинской и социальной значимости операций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Главный врач, начмеды, зав. </a:t>
                      </a:r>
                      <a:r>
                        <a:rPr lang="en-US" sz="16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рент</a:t>
                      </a: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-</a:t>
                      </a:r>
                      <a:r>
                        <a:rPr lang="en-US" sz="16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геноперационной</a:t>
                      </a: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, аритмологи</a:t>
                      </a:r>
                      <a:endParaRPr lang="en-US" sz="1600" b="1" dirty="0">
                        <a:solidFill>
                          <a:srgbClr val="002E5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обязательно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55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2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Расходные материалы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Бесперебойное обеспечение ЭКС,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катетерами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и др. 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– централизованно или из местного бюджета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Администрация, снабжение, финансовый отдел</a:t>
                      </a:r>
                      <a:endParaRPr lang="en-US" sz="1600" b="1" dirty="0">
                        <a:solidFill>
                          <a:srgbClr val="002E5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обязательно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62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3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Инфраструк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-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тура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Функционирующая рентгеноперационная с выделенным временем для аритмологических вмешательств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Зав. </a:t>
                      </a:r>
                      <a:r>
                        <a:rPr lang="en-US" sz="16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рентгенопера</a:t>
                      </a: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-</a:t>
                      </a:r>
                      <a:r>
                        <a:rPr lang="en-US" sz="16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ционной</a:t>
                      </a: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, администрация</a:t>
                      </a:r>
                      <a:endParaRPr lang="en-US" sz="1600" b="1" dirty="0">
                        <a:solidFill>
                          <a:srgbClr val="002E5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обязательно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62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4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Специализи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-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рованные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ставки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/ койки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Выделение штатных ставок для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аритмологов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на 3-м уровне оказания помощи 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– не «по совместительству»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Главный врач, </a:t>
                      </a:r>
                      <a:r>
                        <a:rPr lang="ru-RU" sz="16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начмед</a:t>
                      </a:r>
                      <a:r>
                        <a:rPr lang="ru-RU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отдел</a:t>
                      </a: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кадров</a:t>
                      </a:r>
                      <a:endParaRPr lang="en-US" sz="1600" b="1" dirty="0">
                        <a:solidFill>
                          <a:srgbClr val="002E5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обязательно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362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5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Удержание кадров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Сохранение подготовленных специалистов, преемственность компетенций, исключение «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утечки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»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кадров и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опыта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Администрация, главный врач</a:t>
                      </a:r>
                      <a:endParaRPr lang="en-US" sz="1600" b="1" dirty="0">
                        <a:solidFill>
                          <a:srgbClr val="002E5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обязательно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362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6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Осознание значимости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Понимание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администрацией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центра создаваемой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аритмологической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службой ценности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для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пациентов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,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учреждения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, региона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b="1" dirty="0">
                          <a:solidFill>
                            <a:srgbClr val="002E5C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Руководство учреждения</a:t>
                      </a:r>
                      <a:endParaRPr lang="en-US" sz="1600" b="1" dirty="0">
                        <a:solidFill>
                          <a:srgbClr val="002E5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обязательно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 11"/>
          <p:cNvSpPr/>
          <p:nvPr/>
        </p:nvSpPr>
        <p:spPr>
          <a:xfrm>
            <a:off x="5383790" y="-281276"/>
            <a:ext cx="8394192" cy="18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4" b="0" i="0" u="none" strike="noStrike" kern="1200" cap="none" spc="0" normalizeH="0" baseline="0" noProof="0" dirty="0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Шесть обязательных </a:t>
            </a:r>
            <a:r>
              <a:rPr kumimoji="0" lang="en-US" sz="984" b="0" i="0" u="none" strike="noStrike" kern="1200" cap="none" spc="0" normalizeH="0" baseline="0" noProof="0" dirty="0" err="1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условий</a:t>
            </a:r>
            <a:r>
              <a:rPr kumimoji="0" lang="en-US" sz="984" b="0" i="0" u="none" strike="noStrike" kern="1200" cap="none" spc="0" normalizeH="0" baseline="0" noProof="0" dirty="0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– необходимо выполнение каждого из них</a:t>
            </a:r>
            <a:endParaRPr kumimoji="0" lang="en-US" sz="98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2162177" y="7687568"/>
            <a:ext cx="7896225" cy="375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4" b="1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 при выполнении всех условий:</a:t>
            </a:r>
            <a:r>
              <a:rPr kumimoji="0" lang="en-US" sz="984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высокий объём абляций и имплантаций, устойчивое развитие аритмологической службы</a:t>
            </a:r>
            <a:endParaRPr kumimoji="0" lang="en-US" sz="98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4"/>
          <p:cNvSpPr/>
          <p:nvPr/>
        </p:nvSpPr>
        <p:spPr>
          <a:xfrm>
            <a:off x="47328" y="1"/>
            <a:ext cx="11881320" cy="669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>
              <a:lnSpc>
                <a:spcPts val="2775"/>
              </a:lnSpc>
              <a:defRPr/>
            </a:pPr>
            <a:r>
              <a:rPr lang="ru-RU" sz="3200" b="1" dirty="0">
                <a:solidFill>
                  <a:srgbClr val="7B103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Успешные региональные центры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выполняют все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6 условий «формулы успеха» одновременно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88" y="488007"/>
            <a:ext cx="9144000" cy="381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981200" y="-440829"/>
            <a:ext cx="457200" cy="28575"/>
          </a:xfrm>
          <a:prstGeom prst="roundRect">
            <a:avLst>
              <a:gd name="adj" fmla="val 640000"/>
            </a:avLst>
          </a:prstGeom>
          <a:solidFill>
            <a:srgbClr val="7B1030"/>
          </a:solidFill>
          <a:ln/>
        </p:spPr>
        <p:txBody>
          <a:bodyPr wrap="none" lIns="0" tIns="0" rIns="0" bIns="0" rtlCol="0"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2"/>
          <p:cNvSpPr/>
          <p:nvPr/>
        </p:nvSpPr>
        <p:spPr>
          <a:xfrm>
            <a:off x="4416477" y="1560165"/>
            <a:ext cx="570161" cy="209996"/>
          </a:xfrm>
          <a:prstGeom prst="roundRect">
            <a:avLst>
              <a:gd name="adj" fmla="val 870874"/>
            </a:avLst>
          </a:prstGeom>
          <a:solidFill>
            <a:srgbClr val="16783C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166534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✓ есть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4445794" y="2139404"/>
            <a:ext cx="511522" cy="209996"/>
          </a:xfrm>
          <a:prstGeom prst="roundRect">
            <a:avLst>
              <a:gd name="adj" fmla="val 870874"/>
            </a:avLst>
          </a:prstGeom>
          <a:solidFill>
            <a:srgbClr val="7B1030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✗ нет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4445794" y="2919710"/>
            <a:ext cx="511522" cy="209996"/>
          </a:xfrm>
          <a:prstGeom prst="roundRect">
            <a:avLst>
              <a:gd name="adj" fmla="val 870874"/>
            </a:avLst>
          </a:prstGeom>
          <a:solidFill>
            <a:srgbClr val="7B1030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✗ нет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4445794" y="4102150"/>
            <a:ext cx="511522" cy="209996"/>
          </a:xfrm>
          <a:prstGeom prst="roundRect">
            <a:avLst>
              <a:gd name="adj" fmla="val 870874"/>
            </a:avLst>
          </a:prstGeom>
          <a:solidFill>
            <a:srgbClr val="7B1030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✗ нет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445794" y="4882455"/>
            <a:ext cx="511522" cy="209996"/>
          </a:xfrm>
          <a:prstGeom prst="roundRect">
            <a:avLst>
              <a:gd name="adj" fmla="val 870874"/>
            </a:avLst>
          </a:prstGeom>
          <a:solidFill>
            <a:srgbClr val="7B1030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✗ нет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445794" y="5662761"/>
            <a:ext cx="511522" cy="209996"/>
          </a:xfrm>
          <a:prstGeom prst="roundRect">
            <a:avLst>
              <a:gd name="adj" fmla="val 870874"/>
            </a:avLst>
          </a:prstGeom>
          <a:solidFill>
            <a:srgbClr val="7B1030">
              <a:alpha val="10000"/>
            </a:srgbClr>
          </a:solidFill>
          <a:ln/>
        </p:spPr>
        <p:txBody>
          <a:bodyPr wrap="none" lIns="83820" tIns="83820" rIns="83820" bIns="83820" rtlCol="0" anchor="t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4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✗ нет</a:t>
            </a:r>
            <a:endParaRPr kumimoji="0" lang="en-US" sz="8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967696"/>
              </p:ext>
            </p:extLst>
          </p:nvPr>
        </p:nvGraphicFramePr>
        <p:xfrm>
          <a:off x="47328" y="572950"/>
          <a:ext cx="12072664" cy="5655120"/>
        </p:xfrm>
        <a:graphic>
          <a:graphicData uri="http://schemas.openxmlformats.org/drawingml/2006/table">
            <a:tbl>
              <a:tblPr/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9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399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Условие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Выполнено?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Последствие при отсутствии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Итог для центра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1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20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Взаимопонимание с администрацией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166534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✓ есть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i="1" dirty="0">
                          <a:solidFill>
                            <a:srgbClr val="5A6A9A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–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Базовое условие работы службы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74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Взаимопонимание с администрацией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✗ нет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Блокирование любых инициатив, отказ в финансировании, недооценка значимости операций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Центр не развивается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74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Расходные материалы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✗ нет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Плановые операции откладываются или не выполняются; пациенты направляются в другие учреждения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Падение объёма операций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74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Рентгеноперацион</a:t>
                      </a:r>
                      <a:r>
                        <a:rPr lang="ru-RU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-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ная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✗ нет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Операционная занята другими службами; аритмологи работают по остаточному принципу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Ограниченный доступ к операциям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74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Специализированные ставки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✗ нет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Аритмолог перегружен смежными обязанностями, нет возможности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сосредоточиться</a:t>
                      </a: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на</a:t>
                      </a:r>
                      <a:r>
                        <a:rPr lang="ru-RU" sz="2000" baseline="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 лечении аритмий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Выгорание и уход специалиста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20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Удержание кадров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✗ нет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12235E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Уход обученного врача = утрата накопленного опыта, «откат» службы к начальному уровню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solidFill>
                            <a:srgbClr val="7B1030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Коллапс службы</a:t>
                      </a:r>
                      <a:endParaRPr 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 11"/>
          <p:cNvSpPr/>
          <p:nvPr/>
        </p:nvSpPr>
        <p:spPr>
          <a:xfrm>
            <a:off x="7104112" y="-288281"/>
            <a:ext cx="8394192" cy="18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4" b="0" i="0" u="none" strike="noStrike" kern="1200" cap="none" spc="0" normalizeH="0" baseline="0" noProof="0" dirty="0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Последствия отсутствия каждого из обязательных условий</a:t>
            </a:r>
            <a:endParaRPr kumimoji="0" lang="en-US" sz="98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10341" y="6272741"/>
            <a:ext cx="12192000" cy="415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Ключевой вывод: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неудача даже в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одном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из условий способна погубить эффективную работу центра, даже если все остальные компоненты присутствуют.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4"/>
          <p:cNvSpPr/>
          <p:nvPr/>
        </p:nvSpPr>
        <p:spPr>
          <a:xfrm>
            <a:off x="0" y="118764"/>
            <a:ext cx="12000656" cy="347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7B103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Логика провала – одно слабое звено разрывает всю цепочку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068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-17201"/>
            <a:ext cx="12192000" cy="853913"/>
          </a:xfrm>
        </p:spPr>
        <p:txBody>
          <a:bodyPr/>
          <a:lstStyle/>
          <a:p>
            <a:r>
              <a:rPr lang="ru-RU" sz="3600" b="1" dirty="0">
                <a:solidFill>
                  <a:srgbClr val="6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роста по </a:t>
            </a:r>
            <a:r>
              <a:rPr lang="ru-RU" sz="3600" b="1" dirty="0" err="1">
                <a:solidFill>
                  <a:srgbClr val="6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аритмологии</a:t>
            </a:r>
            <a:r>
              <a:rPr lang="ru-RU" sz="3600" b="1" dirty="0">
                <a:solidFill>
                  <a:srgbClr val="6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2026-30 гг. </a:t>
            </a:r>
            <a:endParaRPr lang="ru-RU" altLang="ru-RU" sz="3600" b="1" dirty="0">
              <a:solidFill>
                <a:srgbClr val="68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16544" y="5229200"/>
            <a:ext cx="2087216" cy="4149080"/>
          </a:xfrm>
        </p:spPr>
        <p:txBody>
          <a:bodyPr/>
          <a:lstStyle/>
          <a:p>
            <a:pPr marL="266700" indent="-247650">
              <a:buFont typeface="+mj-lt"/>
              <a:buAutoNum type="arabicPeriod"/>
            </a:pPr>
            <a:r>
              <a:rPr lang="ru-RU" sz="2400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655824"/>
              </p:ext>
            </p:extLst>
          </p:nvPr>
        </p:nvGraphicFramePr>
        <p:xfrm>
          <a:off x="131676" y="836712"/>
          <a:ext cx="11928648" cy="5754820"/>
        </p:xfrm>
        <a:graphic>
          <a:graphicData uri="http://schemas.openxmlformats.org/drawingml/2006/table">
            <a:tbl>
              <a:tblPr firstRow="1" firstCol="1" bandRow="1"/>
              <a:tblGrid>
                <a:gridCol w="3976216">
                  <a:extLst>
                    <a:ext uri="{9D8B030D-6E8A-4147-A177-3AD203B41FA5}">
                      <a16:colId xmlns:a16="http://schemas.microsoft.com/office/drawing/2014/main" val="2774155427"/>
                    </a:ext>
                  </a:extLst>
                </a:gridCol>
                <a:gridCol w="2708188">
                  <a:extLst>
                    <a:ext uri="{9D8B030D-6E8A-4147-A177-3AD203B41FA5}">
                      <a16:colId xmlns:a16="http://schemas.microsoft.com/office/drawing/2014/main" val="2199582928"/>
                    </a:ext>
                  </a:extLst>
                </a:gridCol>
                <a:gridCol w="5244244">
                  <a:extLst>
                    <a:ext uri="{9D8B030D-6E8A-4147-A177-3AD203B41FA5}">
                      <a16:colId xmlns:a16="http://schemas.microsoft.com/office/drawing/2014/main" val="78426044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Целевой уровень на  2030 г.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596298"/>
                  </a:ext>
                </a:extLst>
              </a:tr>
              <a:tr h="1386432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Количество имплантаций / замен ЭКС </a:t>
                      </a:r>
                      <a:b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(всех типов) </a:t>
                      </a:r>
                    </a:p>
                  </a:txBody>
                  <a:tcPr marL="76200" marR="76200" marT="76200" marB="76200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600" b="1" u="none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513,2 </a:t>
                      </a:r>
                      <a:r>
                        <a:rPr lang="ru-RU" sz="3600" b="1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млн</a:t>
                      </a:r>
                      <a:endParaRPr lang="en-US" sz="3600" b="1" u="none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600" b="1" u="none" dirty="0">
                          <a:solidFill>
                            <a:srgbClr val="002E5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520-550 </a:t>
                      </a:r>
                      <a:r>
                        <a:rPr lang="ru-RU" sz="3600" b="1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млн</a:t>
                      </a:r>
                      <a:endParaRPr lang="en-US" sz="3600" b="1" u="none" dirty="0">
                        <a:solidFill>
                          <a:srgbClr val="002E5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16752"/>
                  </a:ext>
                </a:extLst>
              </a:tr>
              <a:tr h="93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Аблации</a:t>
                      </a: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(все типы)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600" b="1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 / млн</a:t>
                      </a:r>
                      <a:endParaRPr lang="ru-RU" sz="3600" b="1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600" b="1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/ млн</a:t>
                      </a:r>
                      <a:endParaRPr lang="ru-RU" sz="3600" b="1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41825"/>
                  </a:ext>
                </a:extLst>
              </a:tr>
              <a:tr h="9609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Аблации</a:t>
                      </a: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 ФП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600" b="1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68,1 / млн</a:t>
                      </a:r>
                      <a:endParaRPr lang="ru-RU" sz="3600" b="1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600" b="1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120–150 / млн</a:t>
                      </a:r>
                      <a:endParaRPr lang="ru-RU" sz="3600" b="1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97766"/>
                  </a:ext>
                </a:extLst>
              </a:tr>
              <a:tr h="1129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ИКД/СРТ-Д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600" b="1" dirty="0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 / млн</a:t>
                      </a:r>
                      <a:endParaRPr lang="ru-RU" sz="3600" b="1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600" b="1">
                          <a:solidFill>
                            <a:srgbClr val="002E5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30–50 / млн</a:t>
                      </a:r>
                      <a:endParaRPr lang="ru-RU" sz="3600" b="1" dirty="0">
                        <a:solidFill>
                          <a:srgbClr val="002E5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86995" marB="8699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24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407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064" y="32448"/>
            <a:ext cx="2639616" cy="63488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053" t="11056" r="3053"/>
          <a:stretch/>
        </p:blipFill>
        <p:spPr>
          <a:xfrm>
            <a:off x="2423592" y="26101"/>
            <a:ext cx="7488833" cy="613645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35360" y="5504932"/>
            <a:ext cx="9977145" cy="102041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Аритмология</a:t>
            </a:r>
            <a:r>
              <a:rPr lang="ru-RU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2025 → 2026 г.</a:t>
            </a:r>
            <a:br>
              <a:rPr lang="ru-RU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4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СПАСИБО ЗА ВНИМАНИЕ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2173782"/>
            <a:ext cx="2304255" cy="3357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1" y="26102"/>
            <a:ext cx="2415091" cy="214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12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/>
        </p:nvSpPr>
        <p:spPr>
          <a:xfrm>
            <a:off x="551384" y="19674"/>
            <a:ext cx="11640616" cy="81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0000"/>
              </a:buClr>
              <a:buSzPts val="2400"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Предложения по резолюции – Раздел «Лечение нарушений ритм сердца»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119336" y="517398"/>
            <a:ext cx="11665296" cy="6395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450215" algn="just"/>
            <a:r>
              <a:rPr lang="ru-RU" sz="22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 Увеличить количество операций аблации при нарушениях ритма сердца в областных региональных центрах с доведением количества выполняемых аблаций при нарушениях ритма сердца не менее 80 аблаций на 1 млн. населения к концу 2026 г., 100 аблаций / 1 млн. – к концу 2027 г., 120 аблаций / 1 млн. – 2028 г. </a:t>
            </a:r>
          </a:p>
          <a:p>
            <a:pPr indent="450215" algn="just">
              <a:spcBef>
                <a:spcPts val="600"/>
              </a:spcBef>
            </a:pPr>
            <a:r>
              <a:rPr lang="ru-RU" sz="22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14. Рекомендовать главным врачам областных больниц / областных кардиологических центров и главным врачам областных кардиологических центров (3-й уровень оказания помощи) </a:t>
            </a:r>
            <a:r>
              <a:rPr lang="ru-RU" sz="225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выделение отдельной </a:t>
            </a:r>
            <a:r>
              <a:rPr lang="ru-RU" sz="225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рентгеноперационной</a:t>
            </a:r>
            <a:r>
              <a:rPr lang="ru-RU" sz="225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специализирующейся на лечении нарушений ритма сердца, при условии выполнения не менее 250 операций в год  </a:t>
            </a:r>
            <a:r>
              <a:rPr lang="ru-RU" sz="22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нарушениях ритма сердца, а также </a:t>
            </a:r>
            <a:r>
              <a:rPr lang="ru-RU" sz="225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коечного </a:t>
            </a:r>
            <a:r>
              <a:rPr lang="ru-RU" sz="225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аритмологического</a:t>
            </a:r>
            <a:r>
              <a:rPr lang="ru-RU" sz="225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отделения (от 30 коек, по потребности) при условии выполнения не менее 300-350 операций в год  </a:t>
            </a:r>
            <a:r>
              <a:rPr lang="ru-RU" sz="22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нарушениях ритма сердца. </a:t>
            </a:r>
          </a:p>
          <a:p>
            <a:pPr indent="540385" algn="just">
              <a:spcBef>
                <a:spcPts val="600"/>
              </a:spcBef>
            </a:pPr>
            <a:r>
              <a:rPr lang="ru-RU" sz="22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20. </a:t>
            </a:r>
            <a:r>
              <a:rPr lang="ru-RU" sz="22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Создать концепции по развитию </a:t>
            </a:r>
            <a:r>
              <a:rPr lang="ru-RU" sz="22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аритмологической</a:t>
            </a:r>
            <a:r>
              <a:rPr lang="ru-RU" sz="22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службы областей и г. Минска и «дорожные карты» </a:t>
            </a:r>
            <a:r>
              <a:rPr lang="ru-RU" sz="22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определением показаний к операции, приказа по работе отборочной комиссии, направлению потоков пациентов для  операций имплантации электронных устройств и аблации для центров 3-го уровня и имплантации ЭКС для межрайонных кардиологических центров 2-го уровня. Срок исполнения – 2-й квартал. 2026 г. </a:t>
            </a:r>
            <a:endParaRPr lang="ru-RU" sz="22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/>
            <a:endParaRPr lang="ru-RU" sz="22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63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24000" y="-17201"/>
            <a:ext cx="9144000" cy="853913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1. Сводная по имплантации ЭКС </a:t>
            </a:r>
            <a:b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3 областям с активными МРКЦ (2023-2025 гг.)</a:t>
            </a:r>
            <a:endParaRPr lang="ru-RU" altLang="ru-RU" sz="2800" b="1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24000" y="6237312"/>
            <a:ext cx="9144000" cy="620688"/>
          </a:xfrm>
        </p:spPr>
        <p:txBody>
          <a:bodyPr/>
          <a:lstStyle/>
          <a:p>
            <a:pPr marL="19050" indent="0">
              <a:buNone/>
            </a:pPr>
            <a:r>
              <a:rPr lang="ru-RU" sz="2400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(продолжение – см. на следующем слайде)</a:t>
            </a:r>
            <a:endParaRPr lang="en-US" sz="2400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47528" y="1013168"/>
          <a:ext cx="9036496" cy="520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408">
                  <a:extLst>
                    <a:ext uri="{9D8B030D-6E8A-4147-A177-3AD203B41FA5}">
                      <a16:colId xmlns:a16="http://schemas.microsoft.com/office/drawing/2014/main" val="6472450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27237828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4072865"/>
                    </a:ext>
                  </a:extLst>
                </a:gridCol>
                <a:gridCol w="989856">
                  <a:extLst>
                    <a:ext uri="{9D8B030D-6E8A-4147-A177-3AD203B41FA5}">
                      <a16:colId xmlns:a16="http://schemas.microsoft.com/office/drawing/2014/main" val="1943252118"/>
                    </a:ext>
                  </a:extLst>
                </a:gridCol>
              </a:tblGrid>
              <a:tr h="20863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Брестская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668141"/>
                  </a:ext>
                </a:extLst>
              </a:tr>
              <a:tr h="296472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535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601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899596"/>
                  </a:ext>
                </a:extLst>
              </a:tr>
              <a:tr h="26876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 млн. населения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298,01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408,84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462,34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49795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имплантаций (всех) в МРЦ (операций)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5071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20,6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604822"/>
                  </a:ext>
                </a:extLst>
              </a:tr>
              <a:tr h="21259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Витебская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71672"/>
                  </a:ext>
                </a:extLst>
              </a:tr>
              <a:tr h="209160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312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351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476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21649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 млн. населения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285,73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324,43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444,00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22702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имплантаций (в 2 МРЦ)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33443"/>
                  </a:ext>
                </a:extLst>
              </a:tr>
              <a:tr h="140584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09484"/>
                  </a:ext>
                </a:extLst>
              </a:tr>
              <a:tr h="2091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Минская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925335"/>
                  </a:ext>
                </a:extLst>
              </a:tr>
              <a:tr h="277736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634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746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661,00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43333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 млн. населения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433,65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510,86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453,87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5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имплантаций (во всех 3 МРЦ)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505436"/>
                  </a:ext>
                </a:extLst>
              </a:tr>
              <a:tr h="212592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EA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951404"/>
                  </a:ext>
                </a:extLst>
              </a:tr>
              <a:tr h="2091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Гродненская обл.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41182"/>
                  </a:ext>
                </a:extLst>
              </a:tr>
              <a:tr h="277736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384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460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6642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 млн. населения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384,54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463,45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487,37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371731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имплантаций в МРЦ (</a:t>
                      </a:r>
                      <a:r>
                        <a:rPr lang="ru-RU" sz="1800" dirty="0" err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Островецкая</a:t>
                      </a: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ЦРКБ)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8470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</a:t>
                      </a:r>
                      <a:r>
                        <a:rPr lang="en-US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10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899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451992" y="0"/>
            <a:ext cx="9324528" cy="836712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1 (продолжение). «Неактивные области» по имплантации ЭКС в МРКЦ (2023-2025 гг.)</a:t>
            </a:r>
            <a:endParaRPr lang="ru-RU" altLang="ru-RU" sz="2800" b="1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24000" y="1700808"/>
            <a:ext cx="9144000" cy="5157192"/>
          </a:xfrm>
        </p:spPr>
        <p:txBody>
          <a:bodyPr/>
          <a:lstStyle/>
          <a:p>
            <a:pPr marL="266700" indent="-247650">
              <a:buFont typeface="+mj-lt"/>
              <a:buAutoNum type="arabicPeriod"/>
            </a:pPr>
            <a:r>
              <a:rPr lang="ru-RU" sz="2400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77752" y="1070832"/>
          <a:ext cx="9036496" cy="567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408">
                  <a:extLst>
                    <a:ext uri="{9D8B030D-6E8A-4147-A177-3AD203B41FA5}">
                      <a16:colId xmlns:a16="http://schemas.microsoft.com/office/drawing/2014/main" val="6472450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27237828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4072865"/>
                    </a:ext>
                  </a:extLst>
                </a:gridCol>
                <a:gridCol w="989856">
                  <a:extLst>
                    <a:ext uri="{9D8B030D-6E8A-4147-A177-3AD203B41FA5}">
                      <a16:colId xmlns:a16="http://schemas.microsoft.com/office/drawing/2014/main" val="1943252118"/>
                    </a:ext>
                  </a:extLst>
                </a:gridCol>
              </a:tblGrid>
              <a:tr h="2091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Гродненская</a:t>
                      </a:r>
                      <a:endParaRPr lang="ru-RU" sz="2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41182"/>
                  </a:ext>
                </a:extLst>
              </a:tr>
              <a:tr h="277736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384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6642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 млн. населения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384,54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463,45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487,37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371731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Количество имплантаций в МРЦ (</a:t>
                      </a:r>
                      <a:r>
                        <a:rPr lang="ru-RU" sz="2200" dirty="0" err="1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Островецкая</a:t>
                      </a: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ЦРКБ)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8470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МРЦ (в % от области)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</a:t>
                      </a:r>
                      <a:r>
                        <a:rPr lang="en-US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10377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Гомельская</a:t>
                      </a:r>
                      <a:endParaRPr lang="ru-RU" sz="2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050495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409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519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496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960664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 млн. населения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303,53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387,71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373,50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20465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Количество имплантаций в МРЦ </a:t>
                      </a:r>
                      <a:b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(не было МКЦ до 2026 г.)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870252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МРЦ (в % от области)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289986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Могилевская</a:t>
                      </a:r>
                      <a:endParaRPr lang="ru-RU" sz="28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750154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413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402947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 млн. населения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377,89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420,92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422,09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87519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Количество имплантаций в МРЦ </a:t>
                      </a:r>
                      <a:b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(не было МКЦ до 2026 г.)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610991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МРЦ (в % от области)</a:t>
                      </a:r>
                      <a:endParaRPr lang="ru-RU" sz="22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272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85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856581"/>
            <a:ext cx="9144000" cy="392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Факторы</a:t>
            </a:r>
            <a:r>
              <a:rPr kumimoji="0" sz="195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95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успеха</a:t>
            </a:r>
            <a:r>
              <a:rPr kumimoji="0" sz="195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sz="195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что</a:t>
            </a:r>
            <a:r>
              <a:rPr kumimoji="0" sz="195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95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объединяет</a:t>
            </a:r>
            <a:r>
              <a:rPr kumimoji="0" sz="195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95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ведущие</a:t>
            </a:r>
            <a:r>
              <a:rPr kumimoji="0" sz="195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95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аритмологические</a:t>
            </a:r>
            <a:r>
              <a:rPr kumimoji="0" sz="1951" b="1" i="0" u="none" strike="noStrike" kern="1200" cap="none" spc="0" normalizeH="0" baseline="0" noProof="0" dirty="0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951" b="1" i="0" u="none" strike="noStrike" kern="1200" cap="none" spc="0" normalizeH="0" baseline="0" noProof="0" dirty="0" err="1">
                <a:ln>
                  <a:noFill/>
                </a:ln>
                <a:solidFill>
                  <a:srgbClr val="7B0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центры</a:t>
            </a:r>
            <a:endParaRPr kumimoji="0" sz="1951" b="1" i="0" u="none" strike="noStrike" kern="1200" cap="none" spc="0" normalizeH="0" baseline="0" noProof="0" dirty="0">
              <a:ln>
                <a:noFill/>
              </a:ln>
              <a:solidFill>
                <a:srgbClr val="7B00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2691" y="1215844"/>
            <a:ext cx="8526714" cy="14291"/>
          </a:xfrm>
          <a:prstGeom prst="rect">
            <a:avLst/>
          </a:prstGeom>
          <a:solidFill>
            <a:srgbClr val="7B00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3807" y="1249286"/>
            <a:ext cx="8904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Наличие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каждого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из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перечисленных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условий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является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необходимым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отсутствие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одного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нейтрализует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A1A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остальные</a:t>
            </a:r>
            <a:endParaRPr kumimoji="0" sz="1200" b="0" i="1" u="none" strike="noStrike" kern="1200" cap="none" spc="0" normalizeH="0" baseline="0" noProof="0" dirty="0">
              <a:ln>
                <a:noFill/>
              </a:ln>
              <a:solidFill>
                <a:srgbClr val="1A1A5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1531384"/>
          <a:ext cx="12191999" cy="4394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9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3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093">
                <a:tc>
                  <a:txBody>
                    <a:bodyPr/>
                    <a:lstStyle/>
                    <a:p>
                      <a:pPr algn="ctr"/>
                      <a:r>
                        <a:rPr sz="1100" b="1" i="0" dirty="0">
                          <a:solidFill>
                            <a:srgbClr val="FFFFFF"/>
                          </a:solidFill>
                          <a:latin typeface="Arial"/>
                        </a:rPr>
                        <a:t>№</a:t>
                      </a:r>
                    </a:p>
                  </a:txBody>
                  <a:tcPr marL="68598" marR="68598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Фактор</a:t>
                      </a:r>
                      <a:r>
                        <a:rPr sz="1100" b="1" i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успеха</a:t>
                      </a:r>
                      <a:endParaRPr sz="1100" b="1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68598" marR="68598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Содержание</a:t>
                      </a:r>
                    </a:p>
                  </a:txBody>
                  <a:tcPr marL="68598" marR="68598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Примеры лидеров РБ (2025 г.)</a:t>
                      </a:r>
                    </a:p>
                  </a:txBody>
                  <a:tcPr marL="68598" marR="68598" marT="34299" marB="342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547">
                <a:tc>
                  <a:txBody>
                    <a:bodyPr/>
                    <a:lstStyle/>
                    <a:p>
                      <a:pPr algn="ctr"/>
                      <a:r>
                        <a:rPr sz="1300" b="1" i="0" dirty="0">
                          <a:solidFill>
                            <a:srgbClr val="1F3864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Административное</a:t>
                      </a:r>
                      <a:r>
                        <a:rPr sz="1300" b="1" i="0" dirty="0">
                          <a:solidFill>
                            <a:srgbClr val="1F3864"/>
                          </a:solidFill>
                          <a:latin typeface="Arial"/>
                        </a:rPr>
                        <a:t>
</a:t>
                      </a: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взаимопонимание</a:t>
                      </a:r>
                      <a:endParaRPr sz="1300" b="1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Главный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врач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начмеды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зав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рентгеноперационной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разделяют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понимание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медицинской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социальной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значимости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аритмологических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вмешательств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необходимости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выделения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ставок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сохранения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специалистов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Витебский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ОККЦ,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Минская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ОКБ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УЗ</a:t>
                      </a:r>
                      <a:r>
                        <a:rPr lang="ru-RU" sz="1200" b="0" i="0" baseline="0" dirty="0">
                          <a:solidFill>
                            <a:srgbClr val="1F3864"/>
                          </a:solidFill>
                          <a:latin typeface="Arial"/>
                        </a:rPr>
                        <a:t> «2-я ЕКБ» г. Минска, Брестская ОКБ</a:t>
                      </a:r>
                      <a:endParaRPr sz="12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547">
                <a:tc>
                  <a:txBody>
                    <a:bodyPr/>
                    <a:lstStyle/>
                    <a:p>
                      <a:pPr algn="ctr"/>
                      <a:r>
                        <a:rPr sz="1300" b="1" i="0">
                          <a:solidFill>
                            <a:srgbClr val="1F3864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Обеспечение</a:t>
                      </a:r>
                      <a:r>
                        <a:rPr sz="1300" b="1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расходными</a:t>
                      </a:r>
                      <a:r>
                        <a:rPr sz="1300" b="1" i="0" dirty="0">
                          <a:solidFill>
                            <a:srgbClr val="1F3864"/>
                          </a:solidFill>
                          <a:latin typeface="Arial"/>
                        </a:rPr>
                        <a:t>
</a:t>
                      </a: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материалами</a:t>
                      </a:r>
                      <a:endParaRPr sz="1300" b="1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Бесперебойная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закупка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электродов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генераторов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ЭКС/ИКД/CRT,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аблационных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катетеров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централизованно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или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за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счёт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местного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бюджета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Перебои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в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поставках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прямо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снижают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операционный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объём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Витебский ОККЦ, Минская ОКБ, УЗ</a:t>
                      </a:r>
                      <a:r>
                        <a:rPr lang="ru-RU" sz="1200" b="0" i="0" baseline="0" dirty="0">
                          <a:solidFill>
                            <a:srgbClr val="1F3864"/>
                          </a:solidFill>
                          <a:latin typeface="Arial"/>
                        </a:rPr>
                        <a:t> «2-я ЕКБ» г. </a:t>
                      </a:r>
                      <a:endParaRPr sz="12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705">
                <a:tc>
                  <a:txBody>
                    <a:bodyPr/>
                    <a:lstStyle/>
                    <a:p>
                      <a:pPr algn="ctr"/>
                      <a:r>
                        <a:rPr sz="1300" b="1" i="0">
                          <a:solidFill>
                            <a:srgbClr val="1F3864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Кадровое</a:t>
                      </a:r>
                      <a:r>
                        <a:rPr sz="1300" b="1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обеспечение</a:t>
                      </a:r>
                      <a:r>
                        <a:rPr sz="1300" b="1" i="0" dirty="0">
                          <a:solidFill>
                            <a:srgbClr val="1F3864"/>
                          </a:solidFill>
                          <a:latin typeface="Arial"/>
                        </a:rPr>
                        <a:t>
и </a:t>
                      </a: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удержание</a:t>
                      </a:r>
                      <a:r>
                        <a:rPr sz="1300" b="1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3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специалистов</a:t>
                      </a:r>
                      <a:endParaRPr sz="1300" b="1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Выделение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специализированных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ставок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аритмолога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сохранение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непрерывное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обучение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специалистов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Особенно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критично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для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длительная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кривая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освоения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навыка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требует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стабильного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потока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операций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Витебский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ОККЦ (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205,2/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),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Минская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ОКБ (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119,5/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)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УЗ</a:t>
                      </a:r>
                      <a:r>
                        <a:rPr lang="ru-RU" sz="1200" b="0" i="0" baseline="0" dirty="0">
                          <a:solidFill>
                            <a:srgbClr val="1F3864"/>
                          </a:solidFill>
                          <a:latin typeface="Arial"/>
                        </a:rPr>
                        <a:t> «2-я ЕКБ» г. Минска</a:t>
                      </a:r>
                      <a:endParaRPr sz="12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547">
                <a:tc>
                  <a:txBody>
                    <a:bodyPr/>
                    <a:lstStyle/>
                    <a:p>
                      <a:pPr algn="ctr"/>
                      <a:r>
                        <a:rPr sz="1300" b="1" i="0">
                          <a:solidFill>
                            <a:srgbClr val="1F3864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300" b="1" i="0">
                          <a:solidFill>
                            <a:srgbClr val="1F3864"/>
                          </a:solidFill>
                          <a:latin typeface="Arial"/>
                        </a:rPr>
                        <a:t>Маршрутизация пациентов
и межрайонная сеть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Организованные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потоки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направления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пациентов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работа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межрайонных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обеспечивают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стабильный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высокий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объём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вмешательств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даже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реконструкции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основной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операционной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(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Орша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37,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Новополоцк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48 ЭКС),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Брест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(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Барановичи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Пинск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сохранён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высокий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объём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ЭКС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реконструкции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)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УЗ</a:t>
                      </a:r>
                      <a:r>
                        <a:rPr lang="ru-RU" sz="1200" b="0" i="0" baseline="0" dirty="0">
                          <a:solidFill>
                            <a:srgbClr val="1F3864"/>
                          </a:solidFill>
                          <a:latin typeface="Arial"/>
                        </a:rPr>
                        <a:t> «2-я ЕКБ» г. Минска</a:t>
                      </a:r>
                      <a:endParaRPr sz="12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547">
                <a:tc>
                  <a:txBody>
                    <a:bodyPr/>
                    <a:lstStyle/>
                    <a:p>
                      <a:pPr algn="ctr"/>
                      <a:r>
                        <a:rPr sz="1300" b="1" i="0">
                          <a:solidFill>
                            <a:srgbClr val="1F3864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300" b="1" i="0">
                          <a:solidFill>
                            <a:srgbClr val="1F3864"/>
                          </a:solidFill>
                          <a:latin typeface="Arial"/>
                        </a:rPr>
                        <a:t>Освоение новых технологий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Криоаблация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ФП, 3D-навигация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без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флюроскопии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(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Ensite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Carto 3),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физиологическая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стимуляция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(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Гис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/ЛНПГ), CRT 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возможны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лишь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одновременном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наличии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оснащения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кадров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достаточного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объёма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операций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Витебский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ОККЦ (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Ensite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криоаблация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Гис-стимуляция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),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Минская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ОКБ (Carto 3,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криоаблация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)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РНПЦ Детской хирургии,</a:t>
                      </a:r>
                      <a:r>
                        <a:rPr lang="ru-RU" sz="1200" b="0" i="0" baseline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УЗ</a:t>
                      </a:r>
                      <a:r>
                        <a:rPr lang="ru-RU" sz="1200" b="0" i="0" baseline="0" dirty="0">
                          <a:solidFill>
                            <a:srgbClr val="1F3864"/>
                          </a:solidFill>
                          <a:latin typeface="Arial"/>
                        </a:rPr>
                        <a:t> «2-я ЕКБ» г. Минска</a:t>
                      </a:r>
                      <a:endParaRPr sz="12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547">
                <a:tc>
                  <a:txBody>
                    <a:bodyPr/>
                    <a:lstStyle/>
                    <a:p>
                      <a:pPr algn="ctr"/>
                      <a:r>
                        <a:rPr sz="1300" b="1" i="0">
                          <a:solidFill>
                            <a:srgbClr val="1F3864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300" b="1" i="0">
                          <a:solidFill>
                            <a:srgbClr val="1F3864"/>
                          </a:solidFill>
                          <a:latin typeface="Arial"/>
                        </a:rPr>
                        <a:t>Современная инфраструктура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Переоснащение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рентгеноперационных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завершено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всех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областных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центрах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(GE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Inova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Prucka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CardioLab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SmartAblate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).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Инфраструктура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необходимое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недостаточное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условие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без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прочих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факторов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Все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областные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центры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(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Брест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Гомель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Гродно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Минская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ОКБ,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Могилёв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1-я 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и 2-я 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ГКБ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Минска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4475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5560" y="1340768"/>
            <a:ext cx="7008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E5C"/>
                </a:solidFill>
              </a:rPr>
              <a:t>РКМЦ (2025 г.): РЧА УЛВ 21, РЧА ТП 44, РЧА АВУРТ 36, РЧА </a:t>
            </a:r>
            <a:r>
              <a:rPr lang="en-US" sz="3600" b="1" dirty="0">
                <a:solidFill>
                  <a:srgbClr val="002E5C"/>
                </a:solidFill>
              </a:rPr>
              <a:t>WPW 17, </a:t>
            </a:r>
            <a:r>
              <a:rPr lang="ru-RU" sz="3600" b="1" dirty="0">
                <a:solidFill>
                  <a:srgbClr val="002E5C"/>
                </a:solidFill>
              </a:rPr>
              <a:t>РЧА ЖЭС, ЖТ 12, РЧА АЭС,ПТ 2, РЧА АВ узла 4. Отдельно ЭФИ 5, крио УЛВ 5.</a:t>
            </a:r>
            <a:endParaRPr lang="en-US" sz="3600" b="1" dirty="0">
              <a:solidFill>
                <a:srgbClr val="002E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83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072236" y="3935753"/>
            <a:ext cx="6115644" cy="139460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err="1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Аритмология</a:t>
            </a:r>
            <a:r>
              <a:rPr kumimoji="0" lang="ru-RU" sz="41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РБ, 2025</a:t>
            </a:r>
            <a:br>
              <a:rPr kumimoji="0" lang="ru-RU" sz="41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4400" b="1" i="0" u="none" strike="noStrike" kern="1200" cap="none" spc="0" normalizeH="0" baseline="0" noProof="0" dirty="0">
                <a:ln w="6350"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результаты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84812" y="5512932"/>
            <a:ext cx="810718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«Все успешные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аритмологические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центры Беларуси похожи друг на друга. Каждый менее успешный центр неуспешен и несчастлив по своему (и ищет причины неуспеха, как правило, вовне)».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мотивам «</a:t>
            </a:r>
            <a:r>
              <a:rPr kumimoji="0" lang="ru-RU" sz="1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Принципа Анны Карениной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/ Л. Толстого.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</a:t>
            </a:r>
            <a:r>
              <a:rPr kumimoji="0" lang="de-D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u.wikipedia.org/</a:t>
            </a:r>
            <a:r>
              <a:rPr kumimoji="0" lang="de-DE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</a:t>
            </a:r>
            <a:r>
              <a:rPr kumimoji="0" lang="de-D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Принцип_Анны_Карениной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7"/>
          <p:cNvSpPr/>
          <p:nvPr/>
        </p:nvSpPr>
        <p:spPr>
          <a:xfrm>
            <a:off x="5533168" y="82795"/>
            <a:ext cx="6516216" cy="1015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«Все счастливые семьи похожи друг на друга,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каждая несчастливая семья несчастлива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по-своему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endParaRPr kumimoji="0" lang="ru-RU" sz="2000" b="0" i="1" u="none" strike="noStrike" kern="0" cap="none" spc="0" normalizeH="0" baseline="0" noProof="0" dirty="0">
              <a:ln>
                <a:noFill/>
              </a:ln>
              <a:solidFill>
                <a:srgbClr val="12235E"/>
              </a:solidFill>
              <a:effectLst/>
              <a:uLnTx/>
              <a:uFillTx/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marR="0" lvl="0" indent="0" algn="r" defTabSz="914400" rtl="0" eaLnBrk="1" fontAlgn="auto" latinLnBrk="0" hangingPunct="1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Л. Н.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Толстой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, «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Анна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Каренина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9"/>
          <p:cNvSpPr/>
          <p:nvPr/>
        </p:nvSpPr>
        <p:spPr>
          <a:xfrm>
            <a:off x="6735812" y="1013512"/>
            <a:ext cx="5134496" cy="30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1" u="none" strike="noStrike" kern="0" cap="none" spc="0" normalizeH="0" baseline="0" noProof="0" dirty="0">
                <a:ln>
                  <a:noFill/>
                </a:ln>
                <a:solidFill>
                  <a:srgbClr val="5A6A9A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Аналогия, применимая к аритмологическим центрам Беларуси</a:t>
            </a:r>
            <a:endParaRPr kumimoji="0" lang="en-US" sz="1164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9068" y="1233693"/>
            <a:ext cx="1523447" cy="2443608"/>
          </a:xfrm>
          <a:prstGeom prst="rect">
            <a:avLst/>
          </a:prstGeom>
        </p:spPr>
      </p:pic>
      <p:sp>
        <p:nvSpPr>
          <p:cNvPr id="7" name="Text 7"/>
          <p:cNvSpPr/>
          <p:nvPr/>
        </p:nvSpPr>
        <p:spPr>
          <a:xfrm>
            <a:off x="5231904" y="1302577"/>
            <a:ext cx="6817480" cy="2558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«Все смешалось в доме Облонских… Все члены семьи и домочадцы чувствовали, что нет смысла в их сожительстве и что на каждом постоялом дворе </a:t>
            </a: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случайно сошедшиеся люди более связаны между собой, чем они, члены семьи и домочадцы </a:t>
            </a: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Облонских. Жена не выходила из своих комнат, мужа третий день не было дома. </a:t>
            </a:r>
            <a:b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Дети бегали по всему дому, как потерянные; англичанка поссорилась с экономкой и написала записку приятельнице, прося приискать ей новое место; </a:t>
            </a:r>
            <a:b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повар ушел вчера со двора, во время самого обеда; черная кухарка и кучер просили расчета»</a:t>
            </a: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srgbClr val="12235E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84812" cy="2780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34" y="2780928"/>
            <a:ext cx="3093304" cy="408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81648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12192000" cy="823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Рентгенэндоваскулярные методы лечения нарушений ритма: все операции имплантации +замены ЭКС и др. электронных устройств</a:t>
            </a:r>
            <a:endParaRPr lang="en-US" sz="2800" b="1" dirty="0">
              <a:solidFill>
                <a:srgbClr val="004B9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195009"/>
              </p:ext>
            </p:extLst>
          </p:nvPr>
        </p:nvGraphicFramePr>
        <p:xfrm>
          <a:off x="119336" y="823993"/>
          <a:ext cx="12072664" cy="554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336360" y="900009"/>
            <a:ext cx="151216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600" dirty="0"/>
              <a:t>«+» 2470  шт.</a:t>
            </a:r>
            <a:br>
              <a:rPr lang="ru-RU" sz="1600" dirty="0"/>
            </a:br>
            <a:r>
              <a:rPr lang="ru-RU" sz="1600" dirty="0"/>
              <a:t>к «дну» 2019 г.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 flipH="1">
            <a:off x="5735960" y="3340450"/>
            <a:ext cx="4824536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/>
          <p:nvPr/>
        </p:nvCxnSpPr>
        <p:spPr>
          <a:xfrm flipV="1">
            <a:off x="9488149" y="1592797"/>
            <a:ext cx="2152467" cy="1309703"/>
          </a:xfrm>
          <a:prstGeom prst="straightConnector1">
            <a:avLst/>
          </a:prstGeom>
          <a:ln w="38100">
            <a:solidFill>
              <a:srgbClr val="36E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61552" y="6012194"/>
            <a:ext cx="8379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 2025 г. отмечается постепенный выход на плато по числу </a:t>
            </a:r>
            <a:br>
              <a:rPr lang="ru-RU" sz="2400" b="1" dirty="0"/>
            </a:br>
            <a:r>
              <a:rPr lang="ru-RU" sz="2400" b="1" dirty="0"/>
              <a:t>имплантаций / замен  ЭКС (и др. электронных устройств).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 flipH="1">
            <a:off x="2084868" y="1484784"/>
            <a:ext cx="847562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F951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54994347"/>
      </p:ext>
    </p:extLst>
  </p:cSld>
  <p:clrMapOvr>
    <a:masterClrMapping/>
  </p:clrMapOvr>
  <p:transition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24000" y="-17201"/>
            <a:ext cx="9144000" cy="853913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1. Сводная по имплантации ЭКС </a:t>
            </a:r>
            <a:b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6 областям и их МРКЦ (2023-2025 гг.)</a:t>
            </a:r>
            <a:endParaRPr lang="ru-RU" altLang="ru-RU" sz="2800" b="1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07568" y="7173416"/>
            <a:ext cx="9144000" cy="620688"/>
          </a:xfrm>
        </p:spPr>
        <p:txBody>
          <a:bodyPr/>
          <a:lstStyle/>
          <a:p>
            <a:pPr marL="19050" indent="0">
              <a:buNone/>
            </a:pPr>
            <a:r>
              <a:rPr lang="ru-RU" sz="2400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(продолжение – см. на следующем слайде)</a:t>
            </a:r>
            <a:endParaRPr lang="en-US" sz="2400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77752" y="980728"/>
          <a:ext cx="9036496" cy="573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8408">
                  <a:extLst>
                    <a:ext uri="{9D8B030D-6E8A-4147-A177-3AD203B41FA5}">
                      <a16:colId xmlns:a16="http://schemas.microsoft.com/office/drawing/2014/main" val="6472450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27237828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4072865"/>
                    </a:ext>
                  </a:extLst>
                </a:gridCol>
                <a:gridCol w="989856">
                  <a:extLst>
                    <a:ext uri="{9D8B030D-6E8A-4147-A177-3AD203B41FA5}">
                      <a16:colId xmlns:a16="http://schemas.microsoft.com/office/drawing/2014/main" val="1943252118"/>
                    </a:ext>
                  </a:extLst>
                </a:gridCol>
              </a:tblGrid>
              <a:tr h="2086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Брестская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668141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marL="355600" indent="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535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601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20441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marL="35560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имплантаций (всех) в МРЦ (операций)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608767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marL="355600"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20,6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427234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Витебская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520678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312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351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476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978055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имплантаций (в 2 МРЦ)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56703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850889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Минская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68683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634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746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661,00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04286"/>
                  </a:ext>
                </a:extLst>
              </a:tr>
              <a:tr h="208632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имплантаций (во всех 3 МРЦ)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720803"/>
                  </a:ext>
                </a:extLst>
              </a:tr>
              <a:tr h="296472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89959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Гродненская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5071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384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604822"/>
                  </a:ext>
                </a:extLst>
              </a:tr>
              <a:tr h="20916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имплантаций в МРЦ (</a:t>
                      </a:r>
                      <a:r>
                        <a:rPr lang="ru-RU" sz="1400" dirty="0" err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Островецкая</a:t>
                      </a: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ЦРКБ)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21649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</a:t>
                      </a:r>
                      <a:r>
                        <a:rPr lang="en-US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227027"/>
                  </a:ext>
                </a:extLst>
              </a:tr>
              <a:tr h="1405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Гомельская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09484"/>
                  </a:ext>
                </a:extLst>
              </a:tr>
              <a:tr h="20916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409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519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496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92533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имплантаций в МРЦ (не было МКЦ до 2026 г.)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5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505436"/>
                  </a:ext>
                </a:extLst>
              </a:tr>
              <a:tr h="2091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вся Могилевская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41182"/>
                  </a:ext>
                </a:extLst>
              </a:tr>
              <a:tr h="277736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Только ЭКС и СРТР (Имплантации и замены)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413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4B9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6642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имплантаций в МРЦ (не было МКЦ до 2026 г.)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8470"/>
                  </a:ext>
                </a:extLst>
              </a:tr>
              <a:tr h="344208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МРЦ (в % от области)</a:t>
                      </a:r>
                      <a:endParaRPr lang="ru-RU" sz="1400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B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004B9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10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0904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24000" y="-17201"/>
            <a:ext cx="9144000" cy="853913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1. Сводная по имплантации ЭКС </a:t>
            </a:r>
            <a:b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6 областям и их МРКЦ (2023-2025 гг.)</a:t>
            </a:r>
            <a:endParaRPr lang="ru-RU" altLang="ru-RU" sz="2800" b="1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07568" y="7173416"/>
            <a:ext cx="9144000" cy="620688"/>
          </a:xfrm>
        </p:spPr>
        <p:txBody>
          <a:bodyPr/>
          <a:lstStyle/>
          <a:p>
            <a:pPr marL="19050" indent="0">
              <a:buNone/>
            </a:pPr>
            <a:r>
              <a:rPr lang="ru-RU" sz="2400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(продолжение – см. на следующем слайде)</a:t>
            </a:r>
            <a:endParaRPr lang="en-US" sz="2400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596" y="-27384"/>
            <a:ext cx="9144000" cy="3284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283396"/>
            <a:ext cx="9144000" cy="358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64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24000" y="-17201"/>
            <a:ext cx="9144000" cy="637889"/>
          </a:xfrm>
        </p:spPr>
        <p:txBody>
          <a:bodyPr/>
          <a:lstStyle/>
          <a:p>
            <a:pPr algn="l"/>
            <a:r>
              <a:rPr lang="ru-RU" sz="2200" b="1" dirty="0">
                <a:solidFill>
                  <a:srgbClr val="7B1234"/>
                </a:solidFill>
                <a:latin typeface="Arial" panose="020B0604020202020204" pitchFamily="34" charset="0"/>
              </a:rPr>
              <a:t>Витебская и Минская области: детали по МРКЦ (2023–2025)</a:t>
            </a:r>
            <a:br>
              <a:rPr lang="ru-RU" sz="2200" b="1" dirty="0">
                <a:solidFill>
                  <a:srgbClr val="7B1234"/>
                </a:solidFill>
                <a:latin typeface="Arial" panose="020B0604020202020204" pitchFamily="34" charset="0"/>
              </a:rPr>
            </a:b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Витебская: доля 12,2% → 11,4% → 20,2% | Минская: 13,1% → 13,2% → 23,4%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07568" y="7173416"/>
            <a:ext cx="9144000" cy="620688"/>
          </a:xfrm>
        </p:spPr>
        <p:txBody>
          <a:bodyPr/>
          <a:lstStyle/>
          <a:p>
            <a:pPr marL="19050" indent="0">
              <a:buNone/>
            </a:pPr>
            <a:r>
              <a:rPr lang="ru-RU" sz="2400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(продолжение – см. на следующем слайде)</a:t>
            </a:r>
            <a:endParaRPr lang="en-US" sz="2400" dirty="0">
              <a:solidFill>
                <a:srgbClr val="004B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0689"/>
            <a:ext cx="9144000" cy="3168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89041"/>
            <a:ext cx="9144000" cy="302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40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2" y="856580"/>
            <a:ext cx="9144095" cy="5144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91"/>
            <a:endParaRPr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5512" y="1015508"/>
            <a:ext cx="8721075" cy="41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91"/>
            <a:r>
              <a:rPr sz="2101" b="1" dirty="0" err="1">
                <a:solidFill>
                  <a:srgbClr val="7B0026"/>
                </a:solidFill>
                <a:latin typeface="Arial"/>
              </a:rPr>
              <a:t>Региональные</a:t>
            </a:r>
            <a:r>
              <a:rPr sz="2101" b="1" dirty="0">
                <a:solidFill>
                  <a:srgbClr val="7B0026"/>
                </a:solidFill>
                <a:latin typeface="Arial"/>
              </a:rPr>
              <a:t> </a:t>
            </a:r>
            <a:r>
              <a:rPr sz="2101" b="1" dirty="0" err="1">
                <a:solidFill>
                  <a:srgbClr val="7B0026"/>
                </a:solidFill>
                <a:latin typeface="Arial"/>
              </a:rPr>
              <a:t>различия</a:t>
            </a:r>
            <a:r>
              <a:rPr sz="2101" b="1" dirty="0">
                <a:solidFill>
                  <a:srgbClr val="7B0026"/>
                </a:solidFill>
                <a:latin typeface="Arial"/>
              </a:rPr>
              <a:t> </a:t>
            </a:r>
            <a:r>
              <a:rPr sz="2101" b="1" dirty="0" err="1">
                <a:solidFill>
                  <a:srgbClr val="7B0026"/>
                </a:solidFill>
                <a:latin typeface="Arial"/>
              </a:rPr>
              <a:t>аритмологической</a:t>
            </a:r>
            <a:r>
              <a:rPr sz="2101" b="1" dirty="0">
                <a:solidFill>
                  <a:srgbClr val="7B0026"/>
                </a:solidFill>
                <a:latin typeface="Arial"/>
              </a:rPr>
              <a:t> </a:t>
            </a:r>
            <a:r>
              <a:rPr sz="2101" b="1" dirty="0" err="1">
                <a:solidFill>
                  <a:srgbClr val="7B0026"/>
                </a:solidFill>
                <a:latin typeface="Arial"/>
              </a:rPr>
              <a:t>службы</a:t>
            </a:r>
            <a:r>
              <a:rPr sz="2101" b="1" dirty="0">
                <a:solidFill>
                  <a:srgbClr val="7B0026"/>
                </a:solidFill>
                <a:latin typeface="Arial"/>
              </a:rPr>
              <a:t> РБ </a:t>
            </a:r>
            <a:r>
              <a:rPr lang="ru-RU" sz="2101" b="1" dirty="0">
                <a:solidFill>
                  <a:srgbClr val="7B0026"/>
                </a:solidFill>
                <a:latin typeface="Arial"/>
              </a:rPr>
              <a:t>–</a:t>
            </a:r>
            <a:r>
              <a:rPr sz="2101" b="1" dirty="0">
                <a:solidFill>
                  <a:srgbClr val="7B0026"/>
                </a:solidFill>
                <a:latin typeface="Arial"/>
              </a:rPr>
              <a:t> 2025 г.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32691" y="1528840"/>
            <a:ext cx="8526714" cy="14291"/>
          </a:xfrm>
          <a:prstGeom prst="rect">
            <a:avLst/>
          </a:prstGeom>
          <a:solidFill>
            <a:srgbClr val="7B00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91"/>
            <a:endParaRPr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2691" y="1556278"/>
            <a:ext cx="8526714" cy="242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91"/>
            <a:r>
              <a:rPr sz="975" i="1">
                <a:solidFill>
                  <a:srgbClr val="1A1A5E"/>
                </a:solidFill>
                <a:latin typeface="Arial"/>
              </a:rPr>
              <a:t>Основные показатели на 1 млн. населения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830671"/>
          <a:ext cx="9012998" cy="3697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1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0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5886">
                <a:tc>
                  <a:txBody>
                    <a:bodyPr/>
                    <a:lstStyle/>
                    <a:p>
                      <a:pPr algn="ctr"/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Регион</a:t>
                      </a:r>
                      <a:r>
                        <a:rPr sz="1100" b="1" i="0" dirty="0">
                          <a:solidFill>
                            <a:srgbClr val="FFFFFF"/>
                          </a:solidFill>
                          <a:latin typeface="Arial"/>
                        </a:rPr>
                        <a:t> / </a:t>
                      </a:r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Центр</a:t>
                      </a:r>
                      <a:endParaRPr sz="1100" b="1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Население
(тыс. чел.)</a:t>
                      </a:r>
                    </a:p>
                  </a:txBody>
                  <a:tcPr marL="27007" marR="0" marT="27007" marB="27007"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ЭКС первичн.
/ 1 млн.</a:t>
                      </a:r>
                    </a:p>
                  </a:txBody>
                  <a:tcPr marL="27007" marR="0" marT="27007" marB="27007"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ИКД первичн.
/ 1 млн.</a:t>
                      </a:r>
                    </a:p>
                  </a:txBody>
                  <a:tcPr marL="27007" marR="0" marT="27007" marB="27007"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CRT
/ 1 млн.</a:t>
                      </a:r>
                    </a:p>
                  </a:txBody>
                  <a:tcPr marL="27007" marR="0" marT="27007" marB="27007"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Аблации
/ 1 млн.</a:t>
                      </a:r>
                    </a:p>
                  </a:txBody>
                  <a:tcPr marL="27007" marR="0" marT="27007" marB="27007"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Профиль</a:t>
                      </a:r>
                    </a:p>
                  </a:txBody>
                  <a:tcPr marL="27007" marR="0" marT="27007" marB="27007">
                    <a:solidFill>
                      <a:srgbClr val="7B00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333">
                <a:tc>
                  <a:txBody>
                    <a:bodyPr/>
                    <a:lstStyle/>
                    <a:p>
                      <a:pPr algn="l"/>
                      <a:r>
                        <a:rPr sz="1500" b="1" i="0" dirty="0">
                          <a:solidFill>
                            <a:srgbClr val="1F3864"/>
                          </a:solidFill>
                          <a:latin typeface="Arial"/>
                        </a:rPr>
                        <a:t>🏆 </a:t>
                      </a:r>
                      <a:r>
                        <a:rPr sz="15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Витебская</a:t>
                      </a:r>
                      <a:r>
                        <a:rPr sz="1500" b="1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5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500" b="1" i="0" dirty="0">
                          <a:solidFill>
                            <a:srgbClr val="1F3864"/>
                          </a:solidFill>
                          <a:latin typeface="Arial"/>
                        </a:rPr>
                        <a:t>. (ОККЦ + ВОКБ)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1 072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>
                          <a:solidFill>
                            <a:srgbClr val="1F3864"/>
                          </a:solidFill>
                          <a:latin typeface="Arial"/>
                        </a:rPr>
                        <a:t>348,9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>
                          <a:solidFill>
                            <a:srgbClr val="1F3864"/>
                          </a:solidFill>
                          <a:latin typeface="Arial"/>
                        </a:rPr>
                        <a:t>14,92 ★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>
                          <a:solidFill>
                            <a:srgbClr val="1F3864"/>
                          </a:solidFill>
                          <a:latin typeface="Arial"/>
                        </a:rPr>
                        <a:t>27,05 ★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1F3864"/>
                          </a:solidFill>
                          <a:latin typeface="Arial"/>
                        </a:rPr>
                        <a:t>205,2 ★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>
                          <a:solidFill>
                            <a:srgbClr val="1F3864"/>
                          </a:solidFill>
                          <a:latin typeface="Arial"/>
                        </a:rPr>
                        <a:t>ЛИДЕР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333">
                <a:tc>
                  <a:txBody>
                    <a:bodyPr/>
                    <a:lstStyle/>
                    <a:p>
                      <a:pPr algn="l"/>
                      <a:r>
                        <a:rPr sz="1500" b="1" i="0" dirty="0">
                          <a:solidFill>
                            <a:srgbClr val="1F3864"/>
                          </a:solidFill>
                          <a:latin typeface="Arial"/>
                        </a:rPr>
                        <a:t>🏆 </a:t>
                      </a:r>
                      <a:r>
                        <a:rPr sz="15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Гродненская</a:t>
                      </a:r>
                      <a:r>
                        <a:rPr sz="1500" b="1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5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500" b="1" i="0" dirty="0">
                          <a:solidFill>
                            <a:srgbClr val="1F3864"/>
                          </a:solidFill>
                          <a:latin typeface="Arial"/>
                        </a:rPr>
                        <a:t>. (ОККЦ)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985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1F3864"/>
                          </a:solidFill>
                          <a:latin typeface="Arial"/>
                        </a:rPr>
                        <a:t>424,4 ★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9B0000"/>
                          </a:solidFill>
                          <a:latin typeface="Arial"/>
                        </a:rPr>
                        <a:t>0,00 ⚠</a:t>
                      </a:r>
                    </a:p>
                  </a:txBody>
                  <a:tcPr marL="27007" marR="0" marT="27007" marB="27007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>
                          <a:solidFill>
                            <a:srgbClr val="1F3864"/>
                          </a:solidFill>
                          <a:latin typeface="Arial"/>
                        </a:rPr>
                        <a:t>3,05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endParaRPr sz="18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>
                          <a:solidFill>
                            <a:srgbClr val="1F3864"/>
                          </a:solidFill>
                          <a:latin typeface="Arial"/>
                        </a:rPr>
                        <a:t>ЭКС-лидер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86">
                <a:tc>
                  <a:txBody>
                    <a:bodyPr/>
                    <a:lstStyle/>
                    <a:p>
                      <a:pPr algn="l"/>
                      <a:r>
                        <a:rPr sz="1500" b="1" i="0">
                          <a:solidFill>
                            <a:srgbClr val="1F3864"/>
                          </a:solidFill>
                          <a:latin typeface="Arial"/>
                        </a:rPr>
                        <a:t>🏆 Минская обл. (ОКБ)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1 456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397,6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1F3864"/>
                          </a:solidFill>
                          <a:latin typeface="Arial"/>
                        </a:rPr>
                        <a:t>12,36 ★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>
                          <a:solidFill>
                            <a:srgbClr val="1F3864"/>
                          </a:solidFill>
                          <a:latin typeface="Arial"/>
                        </a:rPr>
                        <a:t>6,18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>
                          <a:solidFill>
                            <a:srgbClr val="1F3864"/>
                          </a:solidFill>
                          <a:latin typeface="Arial"/>
                        </a:rPr>
                        <a:t>119,5 ★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>
                          <a:solidFill>
                            <a:srgbClr val="1F3864"/>
                          </a:solidFill>
                          <a:latin typeface="Arial"/>
                        </a:rPr>
                        <a:t>ИКД-лидер</a:t>
                      </a:r>
                    </a:p>
                  </a:txBody>
                  <a:tcPr marL="27007" marR="0" marT="27007" marB="27007"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886">
                <a:tc>
                  <a:txBody>
                    <a:bodyPr/>
                    <a:lstStyle/>
                    <a:p>
                      <a:pPr algn="l"/>
                      <a:r>
                        <a:rPr sz="1500" b="0" i="0">
                          <a:solidFill>
                            <a:srgbClr val="1F3864"/>
                          </a:solidFill>
                          <a:latin typeface="Arial"/>
                        </a:rPr>
                        <a:t>Брестская обл. (ОКБ)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>
                          <a:solidFill>
                            <a:srgbClr val="1F3864"/>
                          </a:solidFill>
                          <a:latin typeface="Arial"/>
                        </a:rPr>
                        <a:t>1 300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360,8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9B0000"/>
                          </a:solidFill>
                          <a:latin typeface="Arial"/>
                        </a:rPr>
                        <a:t>0,77 ⚠</a:t>
                      </a:r>
                    </a:p>
                  </a:txBody>
                  <a:tcPr marL="27007" marR="0" marT="27007" marB="27007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>
                          <a:solidFill>
                            <a:srgbClr val="9B0000"/>
                          </a:solidFill>
                          <a:latin typeface="Arial"/>
                        </a:rPr>
                        <a:t>1,54 ⚠</a:t>
                      </a:r>
                    </a:p>
                  </a:txBody>
                  <a:tcPr marL="27007" marR="0" marT="27007" marB="27007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endParaRPr sz="18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0" i="0">
                          <a:solidFill>
                            <a:srgbClr val="1F3864"/>
                          </a:solidFill>
                          <a:latin typeface="Arial"/>
                        </a:rPr>
                        <a:t>Стабильная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886">
                <a:tc>
                  <a:txBody>
                    <a:bodyPr/>
                    <a:lstStyle/>
                    <a:p>
                      <a:pPr algn="l"/>
                      <a:r>
                        <a:rPr sz="1500" b="0" i="0">
                          <a:solidFill>
                            <a:srgbClr val="1F3864"/>
                          </a:solidFill>
                          <a:latin typeface="Arial"/>
                        </a:rPr>
                        <a:t>Гомельская обл. (ОККЦ)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>
                          <a:solidFill>
                            <a:srgbClr val="1F3864"/>
                          </a:solidFill>
                          <a:latin typeface="Arial"/>
                        </a:rPr>
                        <a:t>1 328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>
                          <a:solidFill>
                            <a:srgbClr val="9B0000"/>
                          </a:solidFill>
                          <a:latin typeface="Arial"/>
                        </a:rPr>
                        <a:t>275,6 ⚠</a:t>
                      </a:r>
                    </a:p>
                  </a:txBody>
                  <a:tcPr marL="27007" marR="0" marT="27007" marB="27007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12,05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4,52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endParaRPr sz="18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0" i="0">
                          <a:solidFill>
                            <a:srgbClr val="1F3864"/>
                          </a:solidFill>
                          <a:latin typeface="Arial"/>
                        </a:rPr>
                        <a:t>Средняя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886">
                <a:tc>
                  <a:txBody>
                    <a:bodyPr/>
                    <a:lstStyle/>
                    <a:p>
                      <a:pPr algn="l"/>
                      <a:r>
                        <a:rPr sz="15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Могилёвская</a:t>
                      </a:r>
                      <a:r>
                        <a:rPr sz="15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5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5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(ОКБ)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>
                          <a:solidFill>
                            <a:srgbClr val="1F3864"/>
                          </a:solidFill>
                          <a:latin typeface="Arial"/>
                        </a:rPr>
                        <a:t>971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363,4</a:t>
                      </a: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>
                          <a:solidFill>
                            <a:srgbClr val="9B0000"/>
                          </a:solidFill>
                          <a:latin typeface="Arial"/>
                        </a:rPr>
                        <a:t>0,00 ⚠</a:t>
                      </a:r>
                    </a:p>
                  </a:txBody>
                  <a:tcPr marL="27007" marR="0" marT="27007" marB="27007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9B0000"/>
                          </a:solidFill>
                          <a:latin typeface="Arial"/>
                        </a:rPr>
                        <a:t>2,06 ⚠</a:t>
                      </a:r>
                    </a:p>
                  </a:txBody>
                  <a:tcPr marL="27007" marR="0" marT="27007" marB="27007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endParaRPr sz="18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 dirty="0" err="1">
                          <a:solidFill>
                            <a:srgbClr val="9B0000"/>
                          </a:solidFill>
                          <a:latin typeface="Arial"/>
                        </a:rPr>
                        <a:t>Резервы</a:t>
                      </a:r>
                      <a:endParaRPr sz="1500" b="1" i="0" dirty="0">
                        <a:solidFill>
                          <a:srgbClr val="9B0000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886">
                <a:tc>
                  <a:txBody>
                    <a:bodyPr/>
                    <a:lstStyle/>
                    <a:p>
                      <a:pPr algn="l"/>
                      <a:r>
                        <a:rPr sz="1500" b="1" i="0" dirty="0">
                          <a:solidFill>
                            <a:schemeClr val="bg1"/>
                          </a:solidFill>
                          <a:latin typeface="Arial"/>
                        </a:rPr>
                        <a:t>⌀  </a:t>
                      </a:r>
                      <a:r>
                        <a:rPr sz="1500" b="1" i="0" dirty="0" err="1">
                          <a:solidFill>
                            <a:schemeClr val="bg1"/>
                          </a:solidFill>
                          <a:latin typeface="Arial"/>
                        </a:rPr>
                        <a:t>Средний</a:t>
                      </a:r>
                      <a:r>
                        <a:rPr sz="1500" b="1" i="0" dirty="0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sz="1500" b="1" i="0" dirty="0" err="1">
                          <a:solidFill>
                            <a:schemeClr val="bg1"/>
                          </a:solidFill>
                          <a:latin typeface="Arial"/>
                        </a:rPr>
                        <a:t>по</a:t>
                      </a:r>
                      <a:r>
                        <a:rPr sz="1500" b="1" i="0" dirty="0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sz="1500" b="1" i="0" dirty="0" err="1">
                          <a:solidFill>
                            <a:schemeClr val="bg1"/>
                          </a:solidFill>
                          <a:latin typeface="Arial"/>
                        </a:rPr>
                        <a:t>областям</a:t>
                      </a:r>
                      <a:endParaRPr sz="1500" b="1" i="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 dirty="0">
                          <a:solidFill>
                            <a:schemeClr val="bg1"/>
                          </a:solidFill>
                          <a:latin typeface="Arial"/>
                        </a:rPr>
                        <a:t>9 109</a:t>
                      </a:r>
                      <a:r>
                        <a:rPr lang="ru-RU" sz="1500" b="1" i="0" dirty="0">
                          <a:solidFill>
                            <a:schemeClr val="bg1"/>
                          </a:solidFill>
                          <a:latin typeface="Arial"/>
                        </a:rPr>
                        <a:t> (РБ)</a:t>
                      </a:r>
                      <a:endParaRPr sz="1500" b="1" i="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>
                          <a:solidFill>
                            <a:srgbClr val="FFFFFF"/>
                          </a:solidFill>
                          <a:latin typeface="Arial"/>
                        </a:rPr>
                        <a:t>359,8</a:t>
                      </a:r>
                    </a:p>
                  </a:txBody>
                  <a:tcPr marL="27007" marR="0" marT="27007" marB="27007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>
                          <a:solidFill>
                            <a:srgbClr val="FFFFFF"/>
                          </a:solidFill>
                          <a:latin typeface="Arial"/>
                        </a:rPr>
                        <a:t>7,2</a:t>
                      </a:r>
                    </a:p>
                  </a:txBody>
                  <a:tcPr marL="27007" marR="0" marT="27007" marB="27007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>
                          <a:solidFill>
                            <a:srgbClr val="FFFFFF"/>
                          </a:solidFill>
                          <a:latin typeface="Arial"/>
                        </a:rPr>
                        <a:t>7,4</a:t>
                      </a:r>
                    </a:p>
                  </a:txBody>
                  <a:tcPr marL="27007" marR="0" marT="27007" marB="27007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i="0" dirty="0">
                          <a:solidFill>
                            <a:srgbClr val="FFFFFF"/>
                          </a:solidFill>
                          <a:latin typeface="Arial"/>
                        </a:rPr>
                        <a:t>87,7</a:t>
                      </a:r>
                    </a:p>
                  </a:txBody>
                  <a:tcPr marL="27007" marR="0" marT="27007" marB="27007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rgbClr val="FFFFFF"/>
                          </a:solidFill>
                          <a:latin typeface="Arial"/>
                        </a:rPr>
                        <a:t>–</a:t>
                      </a:r>
                      <a:endParaRPr sz="1500" b="0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27007" marR="0" marT="27007" marB="27007">
                    <a:solidFill>
                      <a:srgbClr val="1F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2" y="5727030"/>
            <a:ext cx="9143999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91"/>
            <a:r>
              <a:rPr sz="825" i="1" dirty="0">
                <a:solidFill>
                  <a:srgbClr val="1A1A5E"/>
                </a:solidFill>
                <a:latin typeface="Arial"/>
              </a:rPr>
              <a:t>★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Лучший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показатель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среди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областных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центров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.  ⚠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Существенно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ниже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среднего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по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РБ. 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Источник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: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ведомственная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статистика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(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форма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ВТО), РНПЦ «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Кардиология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», 2025 г.</a:t>
            </a:r>
          </a:p>
        </p:txBody>
      </p:sp>
    </p:spTree>
    <p:extLst>
      <p:ext uri="{BB962C8B-B14F-4D97-AF65-F5344CB8AC3E}">
        <p14:creationId xmlns:p14="http://schemas.microsoft.com/office/powerpoint/2010/main" val="324424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6167" y="864013"/>
            <a:ext cx="8526714" cy="41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91"/>
            <a:r>
              <a:rPr sz="2101" b="1" dirty="0" err="1">
                <a:solidFill>
                  <a:srgbClr val="7B0026"/>
                </a:solidFill>
                <a:latin typeface="Arial"/>
              </a:rPr>
              <a:t>Выводы</a:t>
            </a:r>
            <a:r>
              <a:rPr sz="2101" b="1" dirty="0">
                <a:solidFill>
                  <a:srgbClr val="7B0026"/>
                </a:solidFill>
                <a:latin typeface="Arial"/>
              </a:rPr>
              <a:t> 2025 г. и </a:t>
            </a:r>
            <a:r>
              <a:rPr sz="2101" b="1" dirty="0" err="1">
                <a:solidFill>
                  <a:srgbClr val="7B0026"/>
                </a:solidFill>
                <a:latin typeface="Arial"/>
              </a:rPr>
              <a:t>приоритетные</a:t>
            </a:r>
            <a:r>
              <a:rPr sz="2101" b="1" dirty="0">
                <a:solidFill>
                  <a:srgbClr val="7B0026"/>
                </a:solidFill>
                <a:latin typeface="Arial"/>
              </a:rPr>
              <a:t> </a:t>
            </a:r>
            <a:r>
              <a:rPr sz="2101" b="1" dirty="0" err="1">
                <a:solidFill>
                  <a:srgbClr val="7B0026"/>
                </a:solidFill>
                <a:latin typeface="Arial"/>
              </a:rPr>
              <a:t>направления</a:t>
            </a:r>
            <a:r>
              <a:rPr sz="2101" b="1" dirty="0">
                <a:solidFill>
                  <a:srgbClr val="7B0026"/>
                </a:solidFill>
                <a:latin typeface="Arial"/>
              </a:rPr>
              <a:t> </a:t>
            </a:r>
            <a:r>
              <a:rPr sz="2101" b="1" dirty="0" err="1">
                <a:solidFill>
                  <a:srgbClr val="7B0026"/>
                </a:solidFill>
                <a:latin typeface="Arial"/>
              </a:rPr>
              <a:t>развития</a:t>
            </a:r>
            <a:endParaRPr sz="2101" b="1" dirty="0">
              <a:solidFill>
                <a:srgbClr val="7B0026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2691" y="1233796"/>
            <a:ext cx="8526714" cy="14291"/>
          </a:xfrm>
          <a:prstGeom prst="rect">
            <a:avLst/>
          </a:prstGeom>
          <a:solidFill>
            <a:srgbClr val="7B00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91"/>
            <a:endParaRPr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1553" y="1314399"/>
            <a:ext cx="4115872" cy="288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91"/>
            <a:r>
              <a:rPr sz="1275" b="1">
                <a:solidFill>
                  <a:srgbClr val="1F3864"/>
                </a:solidFill>
                <a:latin typeface="Arial"/>
              </a:rPr>
              <a:t>✅  Достигнуто в 2025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7009" y="1261881"/>
            <a:ext cx="4115872" cy="288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91"/>
            <a:r>
              <a:rPr sz="1275" b="1">
                <a:solidFill>
                  <a:srgbClr val="7B0026"/>
                </a:solidFill>
                <a:latin typeface="Arial"/>
              </a:rPr>
              <a:t>⚠️  Критические разрывы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0" y="1555229"/>
          <a:ext cx="4410938" cy="3115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464">
                <a:tc>
                  <a:txBody>
                    <a:bodyPr/>
                    <a:lstStyle/>
                    <a:p>
                      <a:pPr algn="ctr"/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Показатель</a:t>
                      </a:r>
                      <a:endParaRPr sz="1100" b="1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Результат 2025 г.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88"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Техническое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переоснащение</a:t>
                      </a:r>
                      <a:endParaRPr sz="14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Завершено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во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ВСЕХ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областных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центрах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: GE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Inova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Prucka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CardioLab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SmartAblate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594">
                <a:tc>
                  <a:txBody>
                    <a:bodyPr/>
                    <a:lstStyle/>
                    <a:p>
                      <a:pPr algn="l"/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CRT-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программа</a:t>
                      </a:r>
                      <a:endParaRPr sz="14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1" i="0" dirty="0">
                          <a:solidFill>
                            <a:srgbClr val="1F3864"/>
                          </a:solidFill>
                          <a:latin typeface="Arial"/>
                        </a:rPr>
                        <a:t>67 → 172 </a:t>
                      </a:r>
                      <a:r>
                        <a:rPr sz="14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устройства</a:t>
                      </a:r>
                      <a:r>
                        <a:rPr sz="1400" b="1" i="0" dirty="0">
                          <a:solidFill>
                            <a:srgbClr val="1F3864"/>
                          </a:solidFill>
                          <a:latin typeface="Arial"/>
                        </a:rPr>
                        <a:t> (+157%), в </a:t>
                      </a:r>
                      <a:r>
                        <a:rPr sz="14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т.ч</a:t>
                      </a:r>
                      <a:r>
                        <a:rPr sz="1400" b="1" i="0" dirty="0">
                          <a:solidFill>
                            <a:srgbClr val="1F3864"/>
                          </a:solidFill>
                          <a:latin typeface="Arial"/>
                        </a:rPr>
                        <a:t>. в </a:t>
                      </a:r>
                      <a:r>
                        <a:rPr sz="1400" b="1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регионах</a:t>
                      </a:r>
                      <a:r>
                        <a:rPr sz="1400" b="1" i="0" dirty="0">
                          <a:solidFill>
                            <a:srgbClr val="1F3864"/>
                          </a:solidFill>
                          <a:latin typeface="Arial"/>
                        </a:rPr>
                        <a:t>: 38 → 71 (+87%).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594"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Аблации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Витебская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о</a:t>
                      </a:r>
                      <a:r>
                        <a:rPr lang="ru-RU"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бл</a:t>
                      </a:r>
                      <a:endParaRPr sz="14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147,9 → 205,2 / 1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населения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(+38,8%).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Лучший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результат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в РБ.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594">
                <a:tc>
                  <a:txBody>
                    <a:bodyPr/>
                    <a:lstStyle/>
                    <a:p>
                      <a:pPr algn="l"/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ЭКС</a:t>
                      </a:r>
                      <a:r>
                        <a:rPr lang="ru-RU"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Грод</a:t>
                      </a:r>
                      <a:r>
                        <a:rPr lang="ru-RU"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-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ненская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424,4 / 1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</a:t>
                      </a:r>
                      <a:r>
                        <a:rPr lang="ru-RU"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наивысший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показатель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среди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областных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центров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388">
                <a:tc>
                  <a:txBody>
                    <a:bodyPr/>
                    <a:lstStyle/>
                    <a:p>
                      <a:pPr algn="l"/>
                      <a:r>
                        <a:rPr sz="1400" b="0" i="0">
                          <a:solidFill>
                            <a:srgbClr val="1F3864"/>
                          </a:solidFill>
                          <a:latin typeface="Arial"/>
                        </a:rPr>
                        <a:t>Новые технологии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Криоаблация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ФП, 3D-навигация,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физиологическая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стимуляция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Гис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/ЛНПГ </a:t>
                      </a:r>
                      <a:r>
                        <a:rPr lang="ru-RU"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внедрены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в 5+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центрах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67688" y="1555229"/>
          <a:ext cx="4600313" cy="2680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5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502">
                <a:tc>
                  <a:txBody>
                    <a:bodyPr/>
                    <a:lstStyle/>
                    <a:p>
                      <a:pPr algn="ctr"/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Регион</a:t>
                      </a:r>
                      <a:endParaRPr sz="1100" b="1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Критический разрыв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123"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Гродненская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>
                          <a:solidFill>
                            <a:srgbClr val="7F001A"/>
                          </a:solidFill>
                          <a:latin typeface="Arial"/>
                        </a:rPr>
                        <a:t>ИКД: 0,00 / 1 млн. (при среднем по РБ 17,45). Программа ИКД отсутствует.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123"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Могилёвская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ИКД: 0,00 / 1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млн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.; CRT: 2,06 / 1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млн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. (в 13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раз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ниже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Витебской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обл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.)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123"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Брестская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ИКД: 0,77 / 1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млн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.; CRT: 1,54 / 1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млн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.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Аблации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 </a:t>
                      </a:r>
                      <a:r>
                        <a:rPr lang="ru-RU"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–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единичные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7F001A"/>
                          </a:solidFill>
                          <a:latin typeface="Arial"/>
                        </a:rPr>
                        <a:t>случаи</a:t>
                      </a:r>
                      <a:r>
                        <a:rPr sz="1400" b="0" i="0" dirty="0">
                          <a:solidFill>
                            <a:srgbClr val="7F001A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123"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Гомельская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ЭКС: 275,6 / 1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</a:t>
                      </a:r>
                      <a:r>
                        <a:rPr lang="ru-RU"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ниже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среднего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РБ (401,6)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на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31%.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388">
                <a:tc>
                  <a:txBody>
                    <a:bodyPr/>
                    <a:lstStyle/>
                    <a:p>
                      <a:pPr algn="l"/>
                      <a:r>
                        <a:rPr sz="1400" b="0" i="0">
                          <a:solidFill>
                            <a:srgbClr val="1F3864"/>
                          </a:solidFill>
                          <a:latin typeface="Arial"/>
                        </a:rPr>
                        <a:t>Все регионы кроме Витебска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Аблации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: 0–52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операции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в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год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против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220 в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Витебской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обл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. (</a:t>
                      </a:r>
                      <a:r>
                        <a:rPr sz="14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разрыв</a:t>
                      </a:r>
                      <a:r>
                        <a:rPr sz="1400" b="0" i="0" dirty="0">
                          <a:solidFill>
                            <a:srgbClr val="1F3864"/>
                          </a:solidFill>
                          <a:latin typeface="Arial"/>
                        </a:rPr>
                        <a:t> &gt;13×).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32574" y="4420691"/>
            <a:ext cx="8526714" cy="288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91"/>
            <a:r>
              <a:rPr sz="1275" b="1" dirty="0">
                <a:solidFill>
                  <a:srgbClr val="1F3864"/>
                </a:solidFill>
                <a:latin typeface="Arial"/>
              </a:rPr>
              <a:t>📌  </a:t>
            </a:r>
            <a:r>
              <a:rPr sz="1275" b="1" dirty="0" err="1">
                <a:solidFill>
                  <a:srgbClr val="1F3864"/>
                </a:solidFill>
                <a:latin typeface="Arial"/>
              </a:rPr>
              <a:t>Приоритетные</a:t>
            </a:r>
            <a:r>
              <a:rPr sz="1275" b="1" dirty="0">
                <a:solidFill>
                  <a:srgbClr val="1F3864"/>
                </a:solidFill>
                <a:latin typeface="Arial"/>
              </a:rPr>
              <a:t> </a:t>
            </a:r>
            <a:r>
              <a:rPr sz="1275" b="1" dirty="0" err="1">
                <a:solidFill>
                  <a:srgbClr val="1F3864"/>
                </a:solidFill>
                <a:latin typeface="Arial"/>
              </a:rPr>
              <a:t>направления</a:t>
            </a:r>
            <a:r>
              <a:rPr sz="1275" b="1" dirty="0">
                <a:solidFill>
                  <a:srgbClr val="1F3864"/>
                </a:solidFill>
                <a:latin typeface="Arial"/>
              </a:rPr>
              <a:t> </a:t>
            </a:r>
            <a:r>
              <a:rPr sz="1275" b="1" dirty="0" err="1">
                <a:solidFill>
                  <a:srgbClr val="1F3864"/>
                </a:solidFill>
                <a:latin typeface="Arial"/>
              </a:rPr>
              <a:t>развития</a:t>
            </a:r>
            <a:r>
              <a:rPr sz="1275" b="1" dirty="0">
                <a:solidFill>
                  <a:srgbClr val="1F3864"/>
                </a:solidFill>
                <a:latin typeface="Arial"/>
              </a:rPr>
              <a:t>: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24050" y="4626483"/>
          <a:ext cx="9143999" cy="1377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502">
                <a:tc>
                  <a:txBody>
                    <a:bodyPr/>
                    <a:lstStyle/>
                    <a:p>
                      <a:pPr algn="ctr"/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Направление</a:t>
                      </a:r>
                      <a:endParaRPr sz="1100" b="1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Целевые</a:t>
                      </a:r>
                      <a:r>
                        <a:rPr sz="1100" b="1" i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sz="1100" b="1" i="0" dirty="0" err="1">
                          <a:solidFill>
                            <a:srgbClr val="FFFFFF"/>
                          </a:solidFill>
                          <a:latin typeface="Arial"/>
                        </a:rPr>
                        <a:t>регионы</a:t>
                      </a:r>
                      <a:endParaRPr sz="1100" b="1" i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i="0">
                          <a:solidFill>
                            <a:srgbClr val="FFFFFF"/>
                          </a:solidFill>
                          <a:latin typeface="Arial"/>
                        </a:rPr>
                        <a:t>Ожидаемый результат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0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62">
                <a:tc>
                  <a:txBody>
                    <a:bodyPr/>
                    <a:lstStyle/>
                    <a:p>
                      <a:pPr algn="l"/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1.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Запуск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/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расширение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программ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ИКД и CRT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Брест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Гродно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Могилёв</a:t>
                      </a:r>
                      <a:endParaRPr sz="12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Устранение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нулевых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показателей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ИКД;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приближение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CRT к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среднему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РБ (18,88/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млн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62">
                <a:tc>
                  <a:txBody>
                    <a:bodyPr/>
                    <a:lstStyle/>
                    <a:p>
                      <a:pPr algn="l"/>
                      <a:r>
                        <a:rPr sz="1200" b="0" i="0">
                          <a:solidFill>
                            <a:srgbClr val="1F3864"/>
                          </a:solidFill>
                          <a:latin typeface="Arial"/>
                        </a:rPr>
                        <a:t>2. Развитие аблационных программ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00" b="0" i="0">
                          <a:solidFill>
                            <a:srgbClr val="1F3864"/>
                          </a:solidFill>
                          <a:latin typeface="Arial"/>
                        </a:rPr>
                        <a:t>Брест, Гродно, Гомель, Могилёв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Тиражирование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опыта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Витебска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: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целевая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подготовка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аритмологов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ставки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,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закупка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катетеров</a:t>
                      </a:r>
                      <a:endParaRPr sz="1200" b="0" i="0" dirty="0">
                        <a:solidFill>
                          <a:srgbClr val="1F3864"/>
                        </a:solidFill>
                        <a:latin typeface="Arial"/>
                      </a:endParaRP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62">
                <a:tc>
                  <a:txBody>
                    <a:bodyPr/>
                    <a:lstStyle/>
                    <a:p>
                      <a:pPr algn="l"/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3.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Работа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с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администрацией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ЛПУ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00" b="0" i="0">
                          <a:solidFill>
                            <a:srgbClr val="1F3864"/>
                          </a:solidFill>
                          <a:latin typeface="Arial"/>
                        </a:rPr>
                        <a:t>Там, где оборудование есть, но результат не достигнут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Формирование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взаимопонимания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–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ключевой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фактор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по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«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Принципу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Анны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 </a:t>
                      </a:r>
                      <a:r>
                        <a:rPr sz="1200" b="0" i="0" dirty="0" err="1">
                          <a:solidFill>
                            <a:srgbClr val="1F3864"/>
                          </a:solidFill>
                          <a:latin typeface="Arial"/>
                        </a:rPr>
                        <a:t>Карениной</a:t>
                      </a:r>
                      <a:r>
                        <a:rPr sz="1200" b="0" i="0" dirty="0">
                          <a:solidFill>
                            <a:srgbClr val="1F3864"/>
                          </a:solidFill>
                          <a:latin typeface="Arial"/>
                        </a:rPr>
                        <a:t>»</a:t>
                      </a:r>
                    </a:p>
                  </a:txBody>
                  <a:tcPr marL="27007" marR="0" marT="27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56167" y="7069510"/>
            <a:ext cx="8526714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91"/>
            <a:r>
              <a:rPr sz="825" i="1" dirty="0">
                <a:solidFill>
                  <a:srgbClr val="1A1A5E"/>
                </a:solidFill>
                <a:latin typeface="Arial"/>
              </a:rPr>
              <a:t>РНПЦ «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Кардиология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» |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Отчёт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по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аритмологической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службе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РБ, 2025 г. |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Источники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: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ведомственная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</a:t>
            </a:r>
            <a:r>
              <a:rPr sz="825" i="1" dirty="0" err="1">
                <a:solidFill>
                  <a:srgbClr val="1A1A5E"/>
                </a:solidFill>
                <a:latin typeface="Arial"/>
              </a:rPr>
              <a:t>статистика</a:t>
            </a:r>
            <a:r>
              <a:rPr sz="825" i="1" dirty="0">
                <a:solidFill>
                  <a:srgbClr val="1A1A5E"/>
                </a:solidFill>
                <a:latin typeface="Arial"/>
              </a:rPr>
              <a:t> ВТО, EKS-po-RB-za-2025-g.docx, Dostizheniia-2025.docx</a:t>
            </a:r>
          </a:p>
        </p:txBody>
      </p:sp>
    </p:spTree>
    <p:extLst>
      <p:ext uri="{BB962C8B-B14F-4D97-AF65-F5344CB8AC3E}">
        <p14:creationId xmlns:p14="http://schemas.microsoft.com/office/powerpoint/2010/main" val="3405696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59322"/>
            <a:ext cx="11928648" cy="104005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Имплантация ЭКС (первичная + замены) имплантируемых электронных устройств в регионах Республики Беларусь в 2020-25 гг.</a:t>
            </a:r>
          </a:p>
          <a:p>
            <a:r>
              <a:rPr lang="ru-RU" altLang="ru-RU" sz="24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595,6</a:t>
            </a:r>
            <a:r>
              <a:rPr lang="en-US" altLang="ru-RU" sz="24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на 1 млн. населения (2025 г.)</a:t>
            </a:r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880878"/>
              </p:ext>
            </p:extLst>
          </p:nvPr>
        </p:nvGraphicFramePr>
        <p:xfrm>
          <a:off x="0" y="952936"/>
          <a:ext cx="12192000" cy="465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78324" y="106558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2022 г. – 421,4 ; 2023 г. – 502,5 / млн., 2024 г. – 572,3 / 1 млн.)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1899" y="5569276"/>
            <a:ext cx="9113770" cy="12618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ЭКС из централизованной закупки распределялись, </a:t>
            </a:r>
            <a:br>
              <a:rPr lang="ru-RU" sz="2000" b="1" dirty="0"/>
            </a:br>
            <a:r>
              <a:rPr lang="ru-RU" sz="2000" b="1" dirty="0"/>
              <a:t>пропорционально числу населения в регионе. </a:t>
            </a:r>
            <a:br>
              <a:rPr lang="ru-RU" sz="2000" b="1" dirty="0"/>
            </a:br>
            <a:r>
              <a:rPr lang="ru-RU" sz="2000" b="1" dirty="0"/>
              <a:t>Доля регионов  в 2025 г. = 84,4% (от общего по РБ; ≈ 2024 г . = 85,4%) </a:t>
            </a:r>
          </a:p>
          <a:p>
            <a:pPr algn="ctr"/>
            <a:r>
              <a:rPr lang="ru-RU" sz="1600" b="1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Большинство регионов выровнялось по частоте имплантации ЭКС (440-500 / 1 млн)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 flipH="1">
            <a:off x="0" y="2204864"/>
            <a:ext cx="1200065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F951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42503741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59322"/>
            <a:ext cx="12192000" cy="104005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Имплантация ЭКС (первичная + замены ЭКС и СРТ-Р) </a:t>
            </a:r>
            <a:b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altLang="ru-RU" sz="240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[</a:t>
            </a:r>
            <a:r>
              <a:rPr lang="ru-RU" altLang="ru-RU" sz="240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без ИКД, СРТД, событийных мониторов, электродов, экстракций</a:t>
            </a:r>
            <a:r>
              <a:rPr lang="en-US" altLang="ru-RU" sz="240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]</a:t>
            </a:r>
            <a:r>
              <a:rPr lang="ru-RU" altLang="ru-RU" sz="240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br>
              <a:rPr lang="ru-RU" altLang="ru-RU" sz="240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в регионах Республики Беларусь в 2024-25 гг.</a:t>
            </a:r>
          </a:p>
          <a:p>
            <a:r>
              <a:rPr lang="ru-RU" altLang="ru-RU" sz="24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513,2</a:t>
            </a:r>
            <a:r>
              <a:rPr lang="en-US" altLang="ru-RU" sz="24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>
                <a:solidFill>
                  <a:srgbClr val="002E5C"/>
                </a:solidFill>
                <a:effectLst/>
                <a:latin typeface="Arial" pitchFamily="34" charset="0"/>
                <a:cs typeface="Arial" pitchFamily="34" charset="0"/>
              </a:rPr>
              <a:t>на 1 млн. населения (2025 г.)</a:t>
            </a:r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661440"/>
              </p:ext>
            </p:extLst>
          </p:nvPr>
        </p:nvGraphicFramePr>
        <p:xfrm>
          <a:off x="0" y="1268760"/>
          <a:ext cx="12192000" cy="4857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9416" y="6126628"/>
            <a:ext cx="111612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Доля регионов  в 2025 г. = 84,4% (от общего по РБ; ≈ 2024 г . = 85,4%) </a:t>
            </a:r>
          </a:p>
          <a:p>
            <a:pPr algn="ctr"/>
            <a:r>
              <a:rPr lang="ru-RU" sz="1600" b="1" dirty="0">
                <a:solidFill>
                  <a:srgbClr val="004B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Большинство регионов выровнялось по имплантации / заменам ЭКС (420-480 / 1 млн. населения)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 flipH="1">
            <a:off x="119336" y="2420888"/>
            <a:ext cx="120726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F951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1953038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9336" y="116632"/>
            <a:ext cx="12072664" cy="88583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Количество имплантаций (+замен) </a:t>
            </a:r>
            <a:r>
              <a:rPr lang="ru-RU" altLang="ru-RU" sz="2800" u="sng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ИКД</a:t>
            </a:r>
            <a:r>
              <a:rPr lang="ru-RU" altLang="ru-RU" sz="2800" dirty="0">
                <a:solidFill>
                  <a:srgbClr val="700000"/>
                </a:solidFill>
                <a:effectLst/>
                <a:latin typeface="Arial" pitchFamily="34" charset="0"/>
                <a:cs typeface="Arial" pitchFamily="34" charset="0"/>
              </a:rPr>
              <a:t> в регионах РБ (2021-25 гг.)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344" y="6290156"/>
            <a:ext cx="118086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E5C"/>
                </a:solidFill>
              </a:rPr>
              <a:t>Доля регионов (+ Минск) в первичной имплантации ИКД в 2025 г. = 55,9%</a:t>
            </a: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813892"/>
              </p:ext>
            </p:extLst>
          </p:nvPr>
        </p:nvGraphicFramePr>
        <p:xfrm>
          <a:off x="-620" y="692695"/>
          <a:ext cx="12072664" cy="419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620" y="5032701"/>
            <a:ext cx="12192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700" b="1" dirty="0">
                <a:solidFill>
                  <a:srgbClr val="002E5C"/>
                </a:solidFill>
                <a:latin typeface="Arial" pitchFamily="34" charset="0"/>
                <a:cs typeface="Arial" pitchFamily="34" charset="0"/>
              </a:rPr>
              <a:t>20,5 ИКД / 1 млн. в 2025 г. ; из них первичных </a:t>
            </a:r>
            <a:r>
              <a:rPr lang="ru-RU" altLang="ru-RU" sz="2700" b="1" dirty="0" err="1">
                <a:solidFill>
                  <a:srgbClr val="002E5C"/>
                </a:solidFill>
                <a:latin typeface="Arial" pitchFamily="34" charset="0"/>
                <a:cs typeface="Arial" pitchFamily="34" charset="0"/>
              </a:rPr>
              <a:t>импл</a:t>
            </a:r>
            <a:r>
              <a:rPr lang="ru-RU" altLang="ru-RU" sz="2700" b="1" dirty="0">
                <a:solidFill>
                  <a:srgbClr val="002E5C"/>
                </a:solidFill>
                <a:latin typeface="Arial" pitchFamily="34" charset="0"/>
                <a:cs typeface="Arial" pitchFamily="34" charset="0"/>
              </a:rPr>
              <a:t>. ИКД = 17,5 / 1 млн.</a:t>
            </a:r>
          </a:p>
          <a:p>
            <a:pPr lvl="0" algn="ctr"/>
            <a:r>
              <a:rPr lang="ru-RU" altLang="ru-RU" sz="2400" dirty="0">
                <a:solidFill>
                  <a:srgbClr val="002E5C"/>
                </a:solidFill>
                <a:latin typeface="Arial" pitchFamily="34" charset="0"/>
                <a:cs typeface="Arial" pitchFamily="34" charset="0"/>
              </a:rPr>
              <a:t>(в 2024 г. – 26,2 / 1 </a:t>
            </a:r>
            <a:r>
              <a:rPr lang="ru-RU" altLang="ru-RU" sz="2400" dirty="0" err="1">
                <a:solidFill>
                  <a:srgbClr val="002E5C"/>
                </a:solidFill>
                <a:latin typeface="Arial" pitchFamily="34" charset="0"/>
                <a:cs typeface="Arial" pitchFamily="34" charset="0"/>
              </a:rPr>
              <a:t>млн.;в</a:t>
            </a:r>
            <a:r>
              <a:rPr lang="ru-RU" altLang="ru-RU" sz="2400" dirty="0">
                <a:solidFill>
                  <a:srgbClr val="002E5C"/>
                </a:solidFill>
                <a:latin typeface="Arial" pitchFamily="34" charset="0"/>
                <a:cs typeface="Arial" pitchFamily="34" charset="0"/>
              </a:rPr>
              <a:t> 2023 г. – 22,5 / 1 млн.,</a:t>
            </a:r>
            <a:br>
              <a:rPr lang="ru-RU" altLang="ru-RU" sz="2400" dirty="0">
                <a:solidFill>
                  <a:srgbClr val="002E5C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solidFill>
                  <a:srgbClr val="002E5C"/>
                </a:solidFill>
                <a:latin typeface="Arial" pitchFamily="34" charset="0"/>
                <a:cs typeface="Arial" pitchFamily="34" charset="0"/>
              </a:rPr>
              <a:t>2022 г. – 14,3  / 1 млн. (в основном в РНПЦ К), в 2021 г. – 8.2 / 1 млн. населения </a:t>
            </a:r>
            <a:r>
              <a:rPr lang="ru-RU" altLang="ru-RU" sz="2400" dirty="0">
                <a:solidFill>
                  <a:srgbClr val="7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7316462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344" y="260650"/>
            <a:ext cx="5545993" cy="6597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16544" y="2310002"/>
            <a:ext cx="4389673" cy="2659838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2400" b="1" dirty="0">
                <a:solidFill>
                  <a:srgbClr val="0F9512"/>
                </a:solidFill>
                <a:cs typeface="Arial" panose="020B0604020202020204" pitchFamily="34" charset="0"/>
              </a:rPr>
              <a:t>2025 – 595,6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2024 – 572,3 / 1 млн. населения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2023 – 502,5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b="1" dirty="0">
                <a:cs typeface="Arial" panose="020B0604020202020204" pitchFamily="34" charset="0"/>
              </a:rPr>
              <a:t>2022 – 429,3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2021 – 387,7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2020 – 341,1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2019 – 311,6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2018 – 349,8 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2017 – 304.7</a:t>
            </a:r>
          </a:p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1600" b="1" dirty="0">
                <a:cs typeface="Arial" panose="020B0604020202020204" pitchFamily="34" charset="0"/>
              </a:rPr>
              <a:t>201</a:t>
            </a:r>
            <a:r>
              <a:rPr lang="en-US" sz="1600" b="1" dirty="0">
                <a:cs typeface="Arial" panose="020B0604020202020204" pitchFamily="34" charset="0"/>
              </a:rPr>
              <a:t>6</a:t>
            </a:r>
            <a:r>
              <a:rPr lang="ru-RU" sz="1600" b="1" dirty="0">
                <a:cs typeface="Arial" panose="020B0604020202020204" pitchFamily="34" charset="0"/>
              </a:rPr>
              <a:t> - 341,4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12192000" cy="5216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3000" b="1" dirty="0">
                <a:solidFill>
                  <a:srgbClr val="700000"/>
                </a:solidFill>
              </a:rPr>
              <a:t>Имплантации ЭКС на  миллион населения  в Российской Федерации </a:t>
            </a:r>
            <a:endParaRPr lang="en-GB" altLang="ru-RU" sz="3000" b="1" dirty="0">
              <a:solidFill>
                <a:srgbClr val="7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2224" y="6123988"/>
            <a:ext cx="330106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C00000"/>
                </a:solidFill>
              </a:rPr>
              <a:t>БЕЛАРУСЬ</a:t>
            </a: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800" b="1" dirty="0">
                <a:solidFill>
                  <a:srgbClr val="0F9512"/>
                </a:solidFill>
              </a:rPr>
              <a:t>Средней уровень</a:t>
            </a:r>
            <a:endParaRPr lang="en-GB" altLang="ru-RU" sz="2800" b="1" dirty="0">
              <a:solidFill>
                <a:srgbClr val="0F951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748" y="4124106"/>
            <a:ext cx="4986085" cy="2235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1564"/>
          <a:stretch/>
        </p:blipFill>
        <p:spPr>
          <a:xfrm>
            <a:off x="5687356" y="600750"/>
            <a:ext cx="5017157" cy="34659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480377" y="1700809"/>
            <a:ext cx="95571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56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%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1478" y="9045624"/>
            <a:ext cx="8964488" cy="4358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altLang="ru-RU" sz="2400" b="1" dirty="0">
                <a:solidFill>
                  <a:srgbClr val="002060"/>
                </a:solidFill>
              </a:rPr>
              <a:t>Динамика ЭКС на  миллион населения  в Российской Федерации </a:t>
            </a:r>
            <a:endParaRPr lang="en-GB" alt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51984" y="1241119"/>
            <a:ext cx="16916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B96"/>
                </a:solidFill>
              </a:rPr>
              <a:t>Доля ЭКС </a:t>
            </a:r>
            <a:r>
              <a:rPr lang="ru-RU" sz="2000" dirty="0">
                <a:solidFill>
                  <a:srgbClr val="004B96"/>
                </a:solidFill>
              </a:rPr>
              <a:t>в структуре операций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000" dirty="0">
                <a:solidFill>
                  <a:srgbClr val="004B96"/>
                </a:solidFill>
              </a:rPr>
              <a:t>при аритмиях в 2024 г. </a:t>
            </a:r>
            <a:br>
              <a:rPr lang="ru-RU" sz="2000" dirty="0">
                <a:solidFill>
                  <a:srgbClr val="004B96"/>
                </a:solidFill>
              </a:rPr>
            </a:br>
            <a:r>
              <a:rPr lang="ru-RU" sz="2800" b="1" dirty="0">
                <a:solidFill>
                  <a:srgbClr val="004B96"/>
                </a:solidFill>
              </a:rPr>
              <a:t>= </a:t>
            </a:r>
            <a:r>
              <a:rPr lang="en-US" sz="2800" b="1" dirty="0">
                <a:solidFill>
                  <a:srgbClr val="004B96"/>
                </a:solidFill>
              </a:rPr>
              <a:t>56</a:t>
            </a:r>
            <a:r>
              <a:rPr lang="ru-RU" sz="2800" b="1" dirty="0">
                <a:solidFill>
                  <a:srgbClr val="004B96"/>
                </a:solidFill>
              </a:rPr>
              <a:t>,</a:t>
            </a:r>
            <a:r>
              <a:rPr lang="en-US" sz="2800" b="1" dirty="0">
                <a:solidFill>
                  <a:srgbClr val="004B96"/>
                </a:solidFill>
              </a:rPr>
              <a:t>7</a:t>
            </a:r>
            <a:r>
              <a:rPr lang="ru-RU" sz="2800" b="1" dirty="0">
                <a:solidFill>
                  <a:srgbClr val="004B96"/>
                </a:solidFill>
              </a:rPr>
              <a:t>%</a:t>
            </a:r>
            <a:endParaRPr lang="en-US" sz="2800" b="1" dirty="0">
              <a:solidFill>
                <a:srgbClr val="004B9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28048" y="6416907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«</a:t>
            </a:r>
            <a:r>
              <a:rPr lang="ru-RU" sz="1200" dirty="0" err="1"/>
              <a:t>Аритмология</a:t>
            </a:r>
            <a:r>
              <a:rPr lang="ru-RU" sz="1200" dirty="0"/>
              <a:t> – 2023» (НМИЦ ССХ им. А.Н. Бакулева, 2024) </a:t>
            </a:r>
            <a:br>
              <a:rPr lang="ru-RU" sz="1200" dirty="0"/>
            </a:br>
            <a:r>
              <a:rPr lang="ru-RU" sz="1200" dirty="0"/>
              <a:t>и данные ФФСН-14 Минздрава России.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4390350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Другая 1">
      <a:dk1>
        <a:srgbClr val="FFFF00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Другая 1">
      <a:dk1>
        <a:srgbClr val="FFFF00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18634</TotalTime>
  <Words>13392</Words>
  <Application>Microsoft Office PowerPoint</Application>
  <PresentationFormat>Широкоэкранный</PresentationFormat>
  <Paragraphs>1816</Paragraphs>
  <Slides>54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54</vt:i4>
      </vt:variant>
    </vt:vector>
  </HeadingPairs>
  <TitlesOfParts>
    <vt:vector size="69" baseType="lpstr">
      <vt:lpstr>Aptos Narrow</vt:lpstr>
      <vt:lpstr>Arial</vt:lpstr>
      <vt:lpstr>Arial Narrow</vt:lpstr>
      <vt:lpstr>Calibri</vt:lpstr>
      <vt:lpstr>Calibri Light</vt:lpstr>
      <vt:lpstr>Tahoma</vt:lpstr>
      <vt:lpstr>Times New Roman</vt:lpstr>
      <vt:lpstr>Verdana</vt:lpstr>
      <vt:lpstr>Тема Office</vt:lpstr>
      <vt:lpstr>1_Оформление по умолчанию</vt:lpstr>
      <vt:lpstr>Оформление по умолчанию</vt:lpstr>
      <vt:lpstr>1_Office Theme</vt:lpstr>
      <vt:lpstr>Office Theme</vt:lpstr>
      <vt:lpstr>2_Тема Office</vt:lpstr>
      <vt:lpstr>1_Тема Office</vt:lpstr>
      <vt:lpstr>Презентация PowerPoint</vt:lpstr>
      <vt:lpstr>Основные тенденции 2025 г. в аритмологии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ритма у пациентов со «свежей» ФП достоверно снижает риск смерти, инсульта и др.  EAST-AFNET-4 Trial (ESC 2020 г.)</vt:lpstr>
      <vt:lpstr>Презентация PowerPoint</vt:lpstr>
      <vt:lpstr>Презентация PowerPoint</vt:lpstr>
      <vt:lpstr>Презентация PowerPoint</vt:lpstr>
      <vt:lpstr>Презентация PowerPoint</vt:lpstr>
      <vt:lpstr>Резюме: Обеспеченность операциями при нарушениях ритма сердца в Республике Беларусь в сравнении со странами ЕС и Российской Федерацией:</vt:lpstr>
      <vt:lpstr>Вклад аритмологической службы «РНПЦ Кардиология» в количество катетерных аблаций при НРС – 2025 г.</vt:lpstr>
      <vt:lpstr>Вклад аритмологической службы «РНПЦ Кардиология» в общую структуру высокотехнологичных и сложных операций  на сердце и грудном отделе аорты в 2025 г.</vt:lpstr>
      <vt:lpstr>Презентация PowerPoint</vt:lpstr>
      <vt:lpstr>Имплантация постоянных ЭКС в МРКЦ(2024-2025 гг.)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Брестская область: прогресс 2 МРКЦ – Барановичи и Пинск (2023–25 гг.) Рост доли МРКЦ по числу импл. ЭКС от всей области: 20,6% → 27,3% → 41,3%!!!  Наибольший прирост среди всех областей.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роста по аритмологии на 2026-30 гг. </vt:lpstr>
      <vt:lpstr>Презентация PowerPoint</vt:lpstr>
      <vt:lpstr>Презентация PowerPoint</vt:lpstr>
      <vt:lpstr>Таблица 1. Сводная по имплантации ЭКС  по 3 областям с активными МРКЦ (2023-2025 гг.)</vt:lpstr>
      <vt:lpstr>Таблица 1 (продолжение). «Неактивные области» по имплантации ЭКС в МРКЦ (2023-2025 гг.)</vt:lpstr>
      <vt:lpstr>Презентация PowerPoint</vt:lpstr>
      <vt:lpstr>Презентация PowerPoint</vt:lpstr>
      <vt:lpstr>Презентация PowerPoint</vt:lpstr>
      <vt:lpstr>Таблица 1. Сводная по имплантации ЭКС  по 6 областям и их МРКЦ (2023-2025 гг.)</vt:lpstr>
      <vt:lpstr>Таблица 1. Сводная по имплантации ЭКС  по 6 областям и их МРКЦ (2023-2025 гг.)</vt:lpstr>
      <vt:lpstr>Витебская и Минская области: детали по МРКЦ (2023–2025) Витебская: доля 12,2% → 11,4% → 20,2% | Минская: 13,1% → 13,2% → 23,4%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</dc:creator>
  <cp:lastModifiedBy>Гончарик Дмитрий Борисович</cp:lastModifiedBy>
  <cp:revision>418</cp:revision>
  <dcterms:created xsi:type="dcterms:W3CDTF">2020-03-04T10:31:59Z</dcterms:created>
  <dcterms:modified xsi:type="dcterms:W3CDTF">2026-04-15T06:20:51Z</dcterms:modified>
</cp:coreProperties>
</file>