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ppt/comments/comment1.xml" ContentType="application/vnd.openxmlformats-officedocument.presentationml.comment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4" r:id="rId3"/>
    <p:sldId id="285" r:id="rId4"/>
    <p:sldId id="286" r:id="rId5"/>
    <p:sldId id="287" r:id="rId6"/>
    <p:sldId id="288" r:id="rId7"/>
    <p:sldId id="316" r:id="rId8"/>
    <p:sldId id="289" r:id="rId9"/>
    <p:sldId id="315" r:id="rId10"/>
    <p:sldId id="318" r:id="rId11"/>
    <p:sldId id="319" r:id="rId12"/>
    <p:sldId id="320" r:id="rId13"/>
    <p:sldId id="342" r:id="rId14"/>
    <p:sldId id="341" r:id="rId15"/>
    <p:sldId id="323" r:id="rId16"/>
    <p:sldId id="325" r:id="rId17"/>
    <p:sldId id="328" r:id="rId18"/>
    <p:sldId id="292" r:id="rId19"/>
    <p:sldId id="329" r:id="rId20"/>
    <p:sldId id="334" r:id="rId21"/>
    <p:sldId id="335" r:id="rId22"/>
    <p:sldId id="296" r:id="rId23"/>
    <p:sldId id="295" r:id="rId24"/>
    <p:sldId id="340" r:id="rId25"/>
    <p:sldId id="311" r:id="rId26"/>
    <p:sldId id="298" r:id="rId27"/>
    <p:sldId id="299" r:id="rId28"/>
    <p:sldId id="300" r:id="rId29"/>
    <p:sldId id="301" r:id="rId30"/>
    <p:sldId id="304" r:id="rId31"/>
    <p:sldId id="305" r:id="rId32"/>
    <p:sldId id="27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8F6D5C0-F44C-462E-9D48-62E1B85520DB}">
          <p14:sldIdLst>
            <p14:sldId id="256"/>
            <p14:sldId id="284"/>
            <p14:sldId id="285"/>
            <p14:sldId id="286"/>
            <p14:sldId id="287"/>
            <p14:sldId id="288"/>
            <p14:sldId id="316"/>
            <p14:sldId id="289"/>
            <p14:sldId id="315"/>
            <p14:sldId id="318"/>
            <p14:sldId id="319"/>
            <p14:sldId id="320"/>
            <p14:sldId id="342"/>
            <p14:sldId id="341"/>
            <p14:sldId id="323"/>
            <p14:sldId id="325"/>
            <p14:sldId id="328"/>
            <p14:sldId id="292"/>
            <p14:sldId id="329"/>
            <p14:sldId id="334"/>
            <p14:sldId id="335"/>
            <p14:sldId id="296"/>
            <p14:sldId id="295"/>
            <p14:sldId id="340"/>
            <p14:sldId id="311"/>
            <p14:sldId id="298"/>
            <p14:sldId id="299"/>
            <p14:sldId id="300"/>
            <p14:sldId id="301"/>
            <p14:sldId id="304"/>
            <p14:sldId id="30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sudOrd2" initials="S" lastIdx="3" clrIdx="0">
    <p:extLst>
      <p:ext uri="{19B8F6BF-5375-455C-9EA6-DF929625EA0E}">
        <p15:presenceInfo xmlns:p15="http://schemas.microsoft.com/office/powerpoint/2012/main" userId="S-1-5-21-505177380-1048131453-1937042847-2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395" autoAdjust="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консульт.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87499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30A-4C4F-9307-01461A082439}"/>
                </c:ext>
              </c:extLst>
            </c:dLbl>
            <c:dLbl>
              <c:idx val="9"/>
              <c:layout>
                <c:manualLayout>
                  <c:x val="-1.1458200967217994E-16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0A-4C4F-9307-01461A082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5513</c:v>
                </c:pt>
                <c:pt idx="1">
                  <c:v>2888</c:v>
                </c:pt>
                <c:pt idx="2">
                  <c:v>6060</c:v>
                </c:pt>
                <c:pt idx="3">
                  <c:v>5112</c:v>
                </c:pt>
                <c:pt idx="4">
                  <c:v>6660</c:v>
                </c:pt>
                <c:pt idx="5">
                  <c:v>5352</c:v>
                </c:pt>
                <c:pt idx="6">
                  <c:v>7754</c:v>
                </c:pt>
                <c:pt idx="7">
                  <c:v>9453</c:v>
                </c:pt>
                <c:pt idx="8">
                  <c:v>906</c:v>
                </c:pt>
                <c:pt idx="9">
                  <c:v>49698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0A-4C4F-9307-01461A0824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госпит.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2500000000000003E-3"/>
                  <c:y val="-8.593650196768675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0A-4C4F-9307-01461A082439}"/>
                </c:ext>
              </c:extLst>
            </c:dLbl>
            <c:dLbl>
              <c:idx val="2"/>
              <c:layout>
                <c:manualLayout>
                  <c:x val="6.24999999999994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0A-4C4F-9307-01461A082439}"/>
                </c:ext>
              </c:extLst>
            </c:dLbl>
            <c:dLbl>
              <c:idx val="4"/>
              <c:layout>
                <c:manualLayout>
                  <c:x val="4.6875000000000571E-3"/>
                  <c:y val="-8.593650196768675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30A-4C4F-9307-01461A082439}"/>
                </c:ext>
              </c:extLst>
            </c:dLbl>
            <c:dLbl>
              <c:idx val="5"/>
              <c:layout>
                <c:manualLayout>
                  <c:x val="1.09374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30A-4C4F-9307-01461A082439}"/>
                </c:ext>
              </c:extLst>
            </c:dLbl>
            <c:dLbl>
              <c:idx val="6"/>
              <c:layout>
                <c:manualLayout>
                  <c:x val="6.2500000000000003E-3"/>
                  <c:y val="-8.593650196768675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30A-4C4F-9307-01461A082439}"/>
                </c:ext>
              </c:extLst>
            </c:dLbl>
            <c:dLbl>
              <c:idx val="7"/>
              <c:layout>
                <c:manualLayout>
                  <c:x val="6.24999999999988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30A-4C4F-9307-01461A082439}"/>
                </c:ext>
              </c:extLst>
            </c:dLbl>
            <c:dLbl>
              <c:idx val="8"/>
              <c:layout>
                <c:manualLayout>
                  <c:x val="9.3749999999998852E-3"/>
                  <c:y val="8.593650196768675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30A-4C4F-9307-01461A082439}"/>
                </c:ext>
              </c:extLst>
            </c:dLbl>
            <c:dLbl>
              <c:idx val="9"/>
              <c:layout>
                <c:manualLayout>
                  <c:x val="1.0937499999999885E-2"/>
                  <c:y val="-8.593650196768675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30A-4C4F-9307-01461A082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798</c:v>
                </c:pt>
                <c:pt idx="1">
                  <c:v>648</c:v>
                </c:pt>
                <c:pt idx="2">
                  <c:v>856</c:v>
                </c:pt>
                <c:pt idx="3">
                  <c:v>676</c:v>
                </c:pt>
                <c:pt idx="4">
                  <c:v>923</c:v>
                </c:pt>
                <c:pt idx="5">
                  <c:v>742</c:v>
                </c:pt>
                <c:pt idx="6">
                  <c:v>1852</c:v>
                </c:pt>
                <c:pt idx="7">
                  <c:v>578</c:v>
                </c:pt>
                <c:pt idx="8">
                  <c:v>226</c:v>
                </c:pt>
                <c:pt idx="9">
                  <c:v>7299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0A-4C4F-9307-01461A082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018368"/>
        <c:axId val="69019904"/>
      </c:barChart>
      <c:catAx>
        <c:axId val="690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19904"/>
        <c:crosses val="autoZero"/>
        <c:auto val="1"/>
        <c:lblAlgn val="ctr"/>
        <c:lblOffset val="100"/>
        <c:noMultiLvlLbl val="0"/>
      </c:catAx>
      <c:valAx>
        <c:axId val="6901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87586122047243"/>
          <c:y val="7.8040411045742442E-2"/>
          <c:w val="0.26774827755905511"/>
          <c:h val="5.711589215576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0952755136122"/>
          <c:y val="2.8723689592304341E-2"/>
          <c:w val="0.95691738622731015"/>
          <c:h val="0.82182831615655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артериях</c:v>
                </c:pt>
                <c:pt idx="1">
                  <c:v>На венах</c:v>
                </c:pt>
                <c:pt idx="2">
                  <c:v>Прочие</c:v>
                </c:pt>
                <c:pt idx="3">
                  <c:v>Эндоваскулярные</c:v>
                </c:pt>
                <c:pt idx="4">
                  <c:v>Гибридные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5380</c:v>
                </c:pt>
                <c:pt idx="1">
                  <c:v>2986</c:v>
                </c:pt>
                <c:pt idx="2">
                  <c:v>393</c:v>
                </c:pt>
                <c:pt idx="3">
                  <c:v>1824</c:v>
                </c:pt>
                <c:pt idx="4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7-4FE8-AF91-891D308D68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артериях</c:v>
                </c:pt>
                <c:pt idx="1">
                  <c:v>На венах</c:v>
                </c:pt>
                <c:pt idx="2">
                  <c:v>Прочие</c:v>
                </c:pt>
                <c:pt idx="3">
                  <c:v>Эндоваскулярные</c:v>
                </c:pt>
                <c:pt idx="4">
                  <c:v>Гибридные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5843</c:v>
                </c:pt>
                <c:pt idx="1">
                  <c:v>3136</c:v>
                </c:pt>
                <c:pt idx="2">
                  <c:v>315</c:v>
                </c:pt>
                <c:pt idx="3">
                  <c:v>1853</c:v>
                </c:pt>
                <c:pt idx="4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47-4FE8-AF91-891D308D6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157440"/>
        <c:axId val="74159232"/>
      </c:barChart>
      <c:catAx>
        <c:axId val="741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59232"/>
        <c:crosses val="autoZero"/>
        <c:auto val="1"/>
        <c:lblAlgn val="ctr"/>
        <c:lblOffset val="100"/>
        <c:noMultiLvlLbl val="0"/>
      </c:catAx>
      <c:valAx>
        <c:axId val="7415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57440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layout>
        <c:manualLayout>
          <c:xMode val="edge"/>
          <c:yMode val="edge"/>
          <c:x val="0.28250209078483102"/>
          <c:y val="0.93544991973052349"/>
          <c:w val="0.26395262175686857"/>
          <c:h val="4.8864648515616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50800">
      <a:solidFill>
        <a:schemeClr val="accent1">
          <a:alpha val="30000"/>
        </a:schemeClr>
      </a:solidFill>
    </a:ln>
    <a:effectLst/>
  </c:spPr>
  <c:txPr>
    <a:bodyPr/>
    <a:lstStyle/>
    <a:p>
      <a:pPr>
        <a:defRPr sz="1050">
          <a:solidFill>
            <a:schemeClr val="tx2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2613559115446"/>
          <c:y val="2.8147960604602881E-2"/>
          <c:w val="0.87608121310429565"/>
          <c:h val="0.72283586095146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895459727449209E-2"/>
                  <c:y val="1.0289389067524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B7-4363-B979-62DDFC97EB2A}"/>
                </c:ext>
              </c:extLst>
            </c:dLbl>
            <c:dLbl>
              <c:idx val="1"/>
              <c:layout>
                <c:manualLayout>
                  <c:x val="-1.135389980532087E-2"/>
                  <c:y val="-5.14469453376215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B7-4363-B979-62DDFC97EB2A}"/>
                </c:ext>
              </c:extLst>
            </c:dLbl>
            <c:dLbl>
              <c:idx val="2"/>
              <c:layout>
                <c:manualLayout>
                  <c:x val="-1.3624679766385019E-2"/>
                  <c:y val="1.0289389067524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B7-4363-B979-62DDFC97EB2A}"/>
                </c:ext>
              </c:extLst>
            </c:dLbl>
            <c:dLbl>
              <c:idx val="3"/>
              <c:layout>
                <c:manualLayout>
                  <c:x val="-6.8123398831925093E-3"/>
                  <c:y val="7.71704180064299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B7-4363-B979-62DDFC97EB2A}"/>
                </c:ext>
              </c:extLst>
            </c:dLbl>
            <c:dLbl>
              <c:idx val="4"/>
              <c:layout>
                <c:manualLayout>
                  <c:x val="-6.8123398831925926E-3"/>
                  <c:y val="-1.80064308681672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B7-4363-B979-62DDFC97EB2A}"/>
                </c:ext>
              </c:extLst>
            </c:dLbl>
            <c:dLbl>
              <c:idx val="5"/>
              <c:layout>
                <c:manualLayout>
                  <c:x val="-9.0831198442567623E-3"/>
                  <c:y val="5.144694533762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B7-4363-B979-62DDFC97EB2A}"/>
                </c:ext>
              </c:extLst>
            </c:dLbl>
            <c:dLbl>
              <c:idx val="6"/>
              <c:layout>
                <c:manualLayout>
                  <c:x val="-1.1353899805320849E-2"/>
                  <c:y val="-5.144694533762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B7-4363-B979-62DDFC97EB2A}"/>
                </c:ext>
              </c:extLst>
            </c:dLbl>
            <c:dLbl>
              <c:idx val="7"/>
              <c:layout>
                <c:manualLayout>
                  <c:x val="-6.812339883192426E-3"/>
                  <c:y val="-9.431831021246965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B7-4363-B979-62DDFC97EB2A}"/>
                </c:ext>
              </c:extLst>
            </c:dLbl>
            <c:dLbl>
              <c:idx val="8"/>
              <c:layout>
                <c:manualLayout>
                  <c:x val="-4.54155992212833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9B7-4363-B979-62DDFC97EB2A}"/>
                </c:ext>
              </c:extLst>
            </c:dLbl>
            <c:dLbl>
              <c:idx val="9"/>
              <c:layout>
                <c:manualLayout>
                  <c:x val="-2.724935953277020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9B7-4363-B979-62DDFC97E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379</c:v>
                </c:pt>
                <c:pt idx="1">
                  <c:v>220</c:v>
                </c:pt>
                <c:pt idx="2">
                  <c:v>278</c:v>
                </c:pt>
                <c:pt idx="3">
                  <c:v>216</c:v>
                </c:pt>
                <c:pt idx="4">
                  <c:v>124</c:v>
                </c:pt>
                <c:pt idx="5">
                  <c:v>287</c:v>
                </c:pt>
                <c:pt idx="6">
                  <c:v>499</c:v>
                </c:pt>
                <c:pt idx="7">
                  <c:v>163</c:v>
                </c:pt>
                <c:pt idx="8">
                  <c:v>38</c:v>
                </c:pt>
                <c:pt idx="9">
                  <c:v>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B7-4363-B979-62DDFC97EB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123386651356491E-3"/>
                  <c:y val="-5.40192926045016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9B7-4363-B979-62DDFC97EB2A}"/>
                </c:ext>
              </c:extLst>
            </c:dLbl>
            <c:dLbl>
              <c:idx val="1"/>
              <c:layout>
                <c:manualLayout>
                  <c:x val="-4.5415591100904321E-3"/>
                  <c:y val="-6.68810289389067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9B7-4363-B979-62DDFC97EB2A}"/>
                </c:ext>
              </c:extLst>
            </c:dLbl>
            <c:dLbl>
              <c:idx val="2"/>
              <c:layout>
                <c:manualLayout>
                  <c:x val="9.08311984425667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9B7-4363-B979-62DDFC97EB2A}"/>
                </c:ext>
              </c:extLst>
            </c:dLbl>
            <c:dLbl>
              <c:idx val="3"/>
              <c:layout>
                <c:manualLayout>
                  <c:x val="9.0831198442566791E-3"/>
                  <c:y val="-5.14469453376215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9B7-4363-B979-62DDFC97EB2A}"/>
                </c:ext>
              </c:extLst>
            </c:dLbl>
            <c:dLbl>
              <c:idx val="4"/>
              <c:layout>
                <c:manualLayout>
                  <c:x val="2.2707799610641698E-3"/>
                  <c:y val="5.144694533762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9B7-4363-B979-62DDFC97EB2A}"/>
                </c:ext>
              </c:extLst>
            </c:dLbl>
            <c:dLbl>
              <c:idx val="5"/>
              <c:layout>
                <c:manualLayout>
                  <c:x val="1.1353897775226081E-2"/>
                  <c:y val="-5.14469453376215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9B7-4363-B979-62DDFC97EB2A}"/>
                </c:ext>
              </c:extLst>
            </c:dLbl>
            <c:dLbl>
              <c:idx val="6"/>
              <c:layout>
                <c:manualLayout>
                  <c:x val="1.5895459727449188E-2"/>
                  <c:y val="1.0289389067524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9B7-4363-B979-62DDFC97EB2A}"/>
                </c:ext>
              </c:extLst>
            </c:dLbl>
            <c:dLbl>
              <c:idx val="7"/>
              <c:layout>
                <c:manualLayout>
                  <c:x val="9.0831198442566791E-3"/>
                  <c:y val="1.0289389067524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9B7-4363-B979-62DDFC97EB2A}"/>
                </c:ext>
              </c:extLst>
            </c:dLbl>
            <c:dLbl>
              <c:idx val="8"/>
              <c:layout>
                <c:manualLayout>
                  <c:x val="1.135389980532084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9B7-4363-B979-62DDFC97EB2A}"/>
                </c:ext>
              </c:extLst>
            </c:dLbl>
            <c:dLbl>
              <c:idx val="9"/>
              <c:layout>
                <c:manualLayout>
                  <c:x val="1.3624679766385019E-2"/>
                  <c:y val="2.572347266881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9B7-4363-B979-62DDFC97E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312</c:v>
                </c:pt>
                <c:pt idx="1">
                  <c:v>436</c:v>
                </c:pt>
                <c:pt idx="2">
                  <c:v>229</c:v>
                </c:pt>
                <c:pt idx="3">
                  <c:v>216</c:v>
                </c:pt>
                <c:pt idx="4">
                  <c:v>142</c:v>
                </c:pt>
                <c:pt idx="5">
                  <c:v>213</c:v>
                </c:pt>
                <c:pt idx="6">
                  <c:v>404</c:v>
                </c:pt>
                <c:pt idx="7">
                  <c:v>171</c:v>
                </c:pt>
                <c:pt idx="8">
                  <c:v>37</c:v>
                </c:pt>
                <c:pt idx="9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9B7-4363-B979-62DDFC97E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70272"/>
        <c:axId val="76076160"/>
      </c:barChart>
      <c:catAx>
        <c:axId val="760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76160"/>
        <c:crosses val="autoZero"/>
        <c:auto val="1"/>
        <c:lblAlgn val="ctr"/>
        <c:lblOffset val="100"/>
        <c:noMultiLvlLbl val="0"/>
      </c:catAx>
      <c:valAx>
        <c:axId val="760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7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19657654547017"/>
          <c:y val="0.90206405549788593"/>
          <c:w val="0.23429889758102929"/>
          <c:h val="5.6778388232017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174207597300149E-2"/>
                  <c:y val="4.94555099971258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FA-44B3-B9CC-CF7FF3A7BB1A}"/>
                </c:ext>
              </c:extLst>
            </c:dLbl>
            <c:dLbl>
              <c:idx val="3"/>
              <c:layout>
                <c:manualLayout>
                  <c:x val="-4.4381176999297766E-3"/>
                  <c:y val="9.9210669755998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FA-44B3-B9CC-CF7FF3A7BB1A}"/>
                </c:ext>
              </c:extLst>
            </c:dLbl>
            <c:dLbl>
              <c:idx val="4"/>
              <c:layout>
                <c:manualLayout>
                  <c:x val="-1.2233569817587215E-2"/>
                  <c:y val="2.4079794168753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FA-44B3-B9CC-CF7FF3A7BB1A}"/>
                </c:ext>
              </c:extLst>
            </c:dLbl>
            <c:dLbl>
              <c:idx val="5"/>
              <c:layout>
                <c:manualLayout>
                  <c:x val="4.4381176999297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FA-44B3-B9CC-CF7FF3A7BB1A}"/>
                </c:ext>
              </c:extLst>
            </c:dLbl>
            <c:dLbl>
              <c:idx val="7"/>
              <c:layout>
                <c:manualLayout>
                  <c:x val="-1.1095294249824441E-2"/>
                  <c:y val="2.2322400695099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FA-44B3-B9CC-CF7FF3A7BB1A}"/>
                </c:ext>
              </c:extLst>
            </c:dLbl>
            <c:dLbl>
              <c:idx val="8"/>
              <c:layout>
                <c:manualLayout>
                  <c:x val="-3.0503260098382026E-2"/>
                  <c:y val="3.2243520893392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FA-44B3-B9CC-CF7FF3A7BB1A}"/>
                </c:ext>
              </c:extLst>
            </c:dLbl>
            <c:dLbl>
              <c:idx val="9"/>
              <c:layout>
                <c:manualLayout>
                  <c:x val="-2.490595421916279E-2"/>
                  <c:y val="1.7049887409559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FA-44B3-B9CC-CF7FF3A7BB1A}"/>
                </c:ext>
              </c:extLst>
            </c:dLbl>
            <c:dLbl>
              <c:idx val="10"/>
              <c:layout>
                <c:manualLayout>
                  <c:x val="-1.2291020828276867E-2"/>
                  <c:y val="3.24270280382417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73-476B-A5C0-44FED5CDC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ОГХ</c:v>
                </c:pt>
                <c:pt idx="7">
                  <c:v>4 ГКБ ОСХ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515</c:v>
                </c:pt>
                <c:pt idx="1">
                  <c:v>44</c:v>
                </c:pt>
                <c:pt idx="2">
                  <c:v>790</c:v>
                </c:pt>
                <c:pt idx="3">
                  <c:v>17</c:v>
                </c:pt>
                <c:pt idx="4">
                  <c:v>402</c:v>
                </c:pt>
                <c:pt idx="5">
                  <c:v>255</c:v>
                </c:pt>
                <c:pt idx="6">
                  <c:v>57</c:v>
                </c:pt>
                <c:pt idx="7">
                  <c:v>540</c:v>
                </c:pt>
                <c:pt idx="8">
                  <c:v>449</c:v>
                </c:pt>
                <c:pt idx="9">
                  <c:v>67</c:v>
                </c:pt>
                <c:pt idx="10">
                  <c:v>3136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FA-44B3-B9CC-CF7FF3A7BB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FA-44B3-B9CC-CF7FF3A7BB1A}"/>
                </c:ext>
              </c:extLst>
            </c:dLbl>
            <c:dLbl>
              <c:idx val="1"/>
              <c:layout>
                <c:manualLayout>
                  <c:x val="7.9678546806709501E-3"/>
                  <c:y val="8.4952882366568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6F-4955-983D-D55032A46139}"/>
                </c:ext>
              </c:extLst>
            </c:dLbl>
            <c:dLbl>
              <c:idx val="2"/>
              <c:layout>
                <c:manualLayout>
                  <c:x val="1.1095294249824441E-2"/>
                  <c:y val="4.96053348779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6FA-44B3-B9CC-CF7FF3A7BB1A}"/>
                </c:ext>
              </c:extLst>
            </c:dLbl>
            <c:dLbl>
              <c:idx val="4"/>
              <c:layout>
                <c:manualLayout>
                  <c:x val="-8.87623539985955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6FA-44B3-B9CC-CF7FF3A7BB1A}"/>
                </c:ext>
              </c:extLst>
            </c:dLbl>
            <c:dLbl>
              <c:idx val="5"/>
              <c:layout>
                <c:manualLayout>
                  <c:x val="8.8762353998595531E-3"/>
                  <c:y val="1.4881600463399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6FA-44B3-B9CC-CF7FF3A7BB1A}"/>
                </c:ext>
              </c:extLst>
            </c:dLbl>
            <c:dLbl>
              <c:idx val="8"/>
              <c:layout>
                <c:manualLayout>
                  <c:x val="1.09374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6FA-44B3-B9CC-CF7FF3A7BB1A}"/>
                </c:ext>
              </c:extLst>
            </c:dLbl>
            <c:dLbl>
              <c:idx val="9"/>
              <c:layout>
                <c:manualLayout>
                  <c:x val="6.249999999999885E-3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6FA-44B3-B9CC-CF7FF3A7BB1A}"/>
                </c:ext>
              </c:extLst>
            </c:dLbl>
            <c:dLbl>
              <c:idx val="10"/>
              <c:layout>
                <c:manualLayout>
                  <c:x val="3.62370562908833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73-476B-A5C0-44FED5CDC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ОГХ</c:v>
                </c:pt>
                <c:pt idx="7">
                  <c:v>4 ГКБ ОСХ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507</c:v>
                </c:pt>
                <c:pt idx="1">
                  <c:v>25</c:v>
                </c:pt>
                <c:pt idx="2">
                  <c:v>684</c:v>
                </c:pt>
                <c:pt idx="3">
                  <c:v>21</c:v>
                </c:pt>
                <c:pt idx="4">
                  <c:v>412</c:v>
                </c:pt>
                <c:pt idx="5">
                  <c:v>211</c:v>
                </c:pt>
                <c:pt idx="6">
                  <c:v>54</c:v>
                </c:pt>
                <c:pt idx="7">
                  <c:v>496</c:v>
                </c:pt>
                <c:pt idx="8">
                  <c:v>505</c:v>
                </c:pt>
                <c:pt idx="9">
                  <c:v>53</c:v>
                </c:pt>
                <c:pt idx="10">
                  <c:v>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FA-44B3-B9CC-CF7FF3A7B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042944"/>
        <c:axId val="69044480"/>
      </c:barChart>
      <c:catAx>
        <c:axId val="69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4480"/>
        <c:crosses val="autoZero"/>
        <c:auto val="1"/>
        <c:lblAlgn val="ctr"/>
        <c:lblOffset val="100"/>
        <c:noMultiLvlLbl val="0"/>
      </c:catAx>
      <c:valAx>
        <c:axId val="690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43530491179069"/>
          <c:y val="0.93235824347899787"/>
          <c:w val="0.24780389229030603"/>
          <c:h val="5.8639997707299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34881493174176E-2"/>
          <c:y val="2.4197301174022079E-2"/>
          <c:w val="0.94914420400862853"/>
          <c:h val="0.81610376648972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174207597300149E-2"/>
                  <c:y val="4.94555099971258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FA-44B3-B9CC-CF7FF3A7BB1A}"/>
                </c:ext>
              </c:extLst>
            </c:dLbl>
            <c:dLbl>
              <c:idx val="3"/>
              <c:layout>
                <c:manualLayout>
                  <c:x val="-4.4381176999297766E-3"/>
                  <c:y val="9.9210669755998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FA-44B3-B9CC-CF7FF3A7BB1A}"/>
                </c:ext>
              </c:extLst>
            </c:dLbl>
            <c:dLbl>
              <c:idx val="4"/>
              <c:layout>
                <c:manualLayout>
                  <c:x val="-1.2233569817587215E-2"/>
                  <c:y val="2.4079794168753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FA-44B3-B9CC-CF7FF3A7BB1A}"/>
                </c:ext>
              </c:extLst>
            </c:dLbl>
            <c:dLbl>
              <c:idx val="5"/>
              <c:layout>
                <c:manualLayout>
                  <c:x val="4.4381176999297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FA-44B3-B9CC-CF7FF3A7BB1A}"/>
                </c:ext>
              </c:extLst>
            </c:dLbl>
            <c:dLbl>
              <c:idx val="7"/>
              <c:layout>
                <c:manualLayout>
                  <c:x val="-1.1095294249824441E-2"/>
                  <c:y val="2.2322400695099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FA-44B3-B9CC-CF7FF3A7BB1A}"/>
                </c:ext>
              </c:extLst>
            </c:dLbl>
            <c:dLbl>
              <c:idx val="8"/>
              <c:layout>
                <c:manualLayout>
                  <c:x val="-3.0503260098382026E-2"/>
                  <c:y val="3.2243520893392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FA-44B3-B9CC-CF7FF3A7BB1A}"/>
                </c:ext>
              </c:extLst>
            </c:dLbl>
            <c:dLbl>
              <c:idx val="9"/>
              <c:layout>
                <c:manualLayout>
                  <c:x val="-2.490595421916279E-2"/>
                  <c:y val="1.7049887409559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FA-44B3-B9CC-CF7FF3A7BB1A}"/>
                </c:ext>
              </c:extLst>
            </c:dLbl>
            <c:dLbl>
              <c:idx val="10"/>
              <c:layout>
                <c:manualLayout>
                  <c:x val="-1.2291020828276867E-2"/>
                  <c:y val="3.24270280382417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A0-4C46-BC27-1F02E5E48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ОГХ</c:v>
                </c:pt>
                <c:pt idx="7">
                  <c:v>4 ГКБ ОСХ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27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FA-44B3-B9CC-CF7FF3A7BB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FA-44B3-B9CC-CF7FF3A7BB1A}"/>
                </c:ext>
              </c:extLst>
            </c:dLbl>
            <c:dLbl>
              <c:idx val="1"/>
              <c:layout>
                <c:manualLayout>
                  <c:x val="7.9678546806709501E-3"/>
                  <c:y val="8.4952882366568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6F-4955-983D-D55032A46139}"/>
                </c:ext>
              </c:extLst>
            </c:dLbl>
            <c:dLbl>
              <c:idx val="2"/>
              <c:layout>
                <c:manualLayout>
                  <c:x val="1.1095294249824441E-2"/>
                  <c:y val="4.96053348779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6FA-44B3-B9CC-CF7FF3A7BB1A}"/>
                </c:ext>
              </c:extLst>
            </c:dLbl>
            <c:dLbl>
              <c:idx val="4"/>
              <c:layout>
                <c:manualLayout>
                  <c:x val="-8.87623539985955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6FA-44B3-B9CC-CF7FF3A7BB1A}"/>
                </c:ext>
              </c:extLst>
            </c:dLbl>
            <c:dLbl>
              <c:idx val="5"/>
              <c:layout>
                <c:manualLayout>
                  <c:x val="8.8762353998595531E-3"/>
                  <c:y val="1.4881600463399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6FA-44B3-B9CC-CF7FF3A7BB1A}"/>
                </c:ext>
              </c:extLst>
            </c:dLbl>
            <c:dLbl>
              <c:idx val="8"/>
              <c:layout>
                <c:manualLayout>
                  <c:x val="1.09374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6FA-44B3-B9CC-CF7FF3A7BB1A}"/>
                </c:ext>
              </c:extLst>
            </c:dLbl>
            <c:dLbl>
              <c:idx val="9"/>
              <c:layout>
                <c:manualLayout>
                  <c:x val="6.249999999999885E-3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6FA-44B3-B9CC-CF7FF3A7BB1A}"/>
                </c:ext>
              </c:extLst>
            </c:dLbl>
            <c:dLbl>
              <c:idx val="10"/>
              <c:layout>
                <c:manualLayout>
                  <c:x val="3.62370562908833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A0-4C46-BC27-1F02E5E48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ОГХ</c:v>
                </c:pt>
                <c:pt idx="7">
                  <c:v>4 ГКБ ОСХ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35</c:v>
                </c:pt>
                <c:pt idx="1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FA-44B3-B9CC-CF7FF3A7B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042944"/>
        <c:axId val="69044480"/>
      </c:barChart>
      <c:catAx>
        <c:axId val="69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4480"/>
        <c:crosses val="autoZero"/>
        <c:auto val="1"/>
        <c:lblAlgn val="ctr"/>
        <c:lblOffset val="100"/>
        <c:noMultiLvlLbl val="0"/>
      </c:catAx>
      <c:valAx>
        <c:axId val="690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43530491179069"/>
          <c:y val="0.93235824347899787"/>
          <c:w val="0.24780389229030603"/>
          <c:h val="5.8639997707299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34881493174176E-2"/>
          <c:y val="2.7029063919574371E-2"/>
          <c:w val="0.94914420400862853"/>
          <c:h val="0.81610376648972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174207597300149E-2"/>
                  <c:y val="4.94555099971258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FA-44B3-B9CC-CF7FF3A7BB1A}"/>
                </c:ext>
              </c:extLst>
            </c:dLbl>
            <c:dLbl>
              <c:idx val="3"/>
              <c:layout>
                <c:manualLayout>
                  <c:x val="-4.4381176999297766E-3"/>
                  <c:y val="9.9210669755998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FA-44B3-B9CC-CF7FF3A7BB1A}"/>
                </c:ext>
              </c:extLst>
            </c:dLbl>
            <c:dLbl>
              <c:idx val="4"/>
              <c:layout>
                <c:manualLayout>
                  <c:x val="-1.2233569817587215E-2"/>
                  <c:y val="2.4079794168753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FA-44B3-B9CC-CF7FF3A7BB1A}"/>
                </c:ext>
              </c:extLst>
            </c:dLbl>
            <c:dLbl>
              <c:idx val="5"/>
              <c:layout>
                <c:manualLayout>
                  <c:x val="4.4381176999297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FA-44B3-B9CC-CF7FF3A7BB1A}"/>
                </c:ext>
              </c:extLst>
            </c:dLbl>
            <c:dLbl>
              <c:idx val="6"/>
              <c:layout>
                <c:manualLayout>
                  <c:x val="-1.1095294249824441E-2"/>
                  <c:y val="2.2322400695099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6FA-44B3-B9CC-CF7FF3A7BB1A}"/>
                </c:ext>
              </c:extLst>
            </c:dLbl>
            <c:dLbl>
              <c:idx val="7"/>
              <c:layout>
                <c:manualLayout>
                  <c:x val="-3.0503260098382026E-2"/>
                  <c:y val="3.2243520893392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FA-44B3-B9CC-CF7FF3A7BB1A}"/>
                </c:ext>
              </c:extLst>
            </c:dLbl>
            <c:dLbl>
              <c:idx val="8"/>
              <c:layout>
                <c:manualLayout>
                  <c:x val="-2.490595421916279E-2"/>
                  <c:y val="1.7049887409559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FA-44B3-B9CC-CF7FF3A7BB1A}"/>
                </c:ext>
              </c:extLst>
            </c:dLbl>
            <c:dLbl>
              <c:idx val="9"/>
              <c:layout>
                <c:manualLayout>
                  <c:x val="-1.2291020828276867E-2"/>
                  <c:y val="3.24270280382417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FA-44B3-B9CC-CF7FF3A7B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</c:v>
                </c:pt>
                <c:pt idx="7">
                  <c:v>МогОКБ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41</c:v>
                </c:pt>
                <c:pt idx="1">
                  <c:v>38</c:v>
                </c:pt>
                <c:pt idx="2">
                  <c:v>48</c:v>
                </c:pt>
                <c:pt idx="3">
                  <c:v>12</c:v>
                </c:pt>
                <c:pt idx="4">
                  <c:v>24</c:v>
                </c:pt>
                <c:pt idx="5">
                  <c:v>43</c:v>
                </c:pt>
                <c:pt idx="6">
                  <c:v>15</c:v>
                </c:pt>
                <c:pt idx="7">
                  <c:v>20</c:v>
                </c:pt>
                <c:pt idx="8">
                  <c:v>0</c:v>
                </c:pt>
                <c:pt idx="9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FA-44B3-B9CC-CF7FF3A7BB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FA-44B3-B9CC-CF7FF3A7BB1A}"/>
                </c:ext>
              </c:extLst>
            </c:dLbl>
            <c:dLbl>
              <c:idx val="1"/>
              <c:layout>
                <c:manualLayout>
                  <c:x val="7.9678546806709501E-3"/>
                  <c:y val="8.4952882366568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6F-4955-983D-D55032A46139}"/>
                </c:ext>
              </c:extLst>
            </c:dLbl>
            <c:dLbl>
              <c:idx val="2"/>
              <c:layout>
                <c:manualLayout>
                  <c:x val="1.1095294249824441E-2"/>
                  <c:y val="4.96053348779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6FA-44B3-B9CC-CF7FF3A7BB1A}"/>
                </c:ext>
              </c:extLst>
            </c:dLbl>
            <c:dLbl>
              <c:idx val="4"/>
              <c:layout>
                <c:manualLayout>
                  <c:x val="-8.87623539985955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6FA-44B3-B9CC-CF7FF3A7BB1A}"/>
                </c:ext>
              </c:extLst>
            </c:dLbl>
            <c:dLbl>
              <c:idx val="5"/>
              <c:layout>
                <c:manualLayout>
                  <c:x val="8.8762353998595531E-3"/>
                  <c:y val="1.4881600463399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6FA-44B3-B9CC-CF7FF3A7BB1A}"/>
                </c:ext>
              </c:extLst>
            </c:dLbl>
            <c:dLbl>
              <c:idx val="7"/>
              <c:layout>
                <c:manualLayout>
                  <c:x val="1.09374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6FA-44B3-B9CC-CF7FF3A7BB1A}"/>
                </c:ext>
              </c:extLst>
            </c:dLbl>
            <c:dLbl>
              <c:idx val="8"/>
              <c:layout>
                <c:manualLayout>
                  <c:x val="6.249999999999885E-3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6FA-44B3-B9CC-CF7FF3A7BB1A}"/>
                </c:ext>
              </c:extLst>
            </c:dLbl>
            <c:dLbl>
              <c:idx val="9"/>
              <c:layout>
                <c:manualLayout>
                  <c:x val="3.62370562908833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6FA-44B3-B9CC-CF7FF3A7B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</c:v>
                </c:pt>
                <c:pt idx="7">
                  <c:v>МогОКБ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35</c:v>
                </c:pt>
                <c:pt idx="1">
                  <c:v>33</c:v>
                </c:pt>
                <c:pt idx="2">
                  <c:v>51</c:v>
                </c:pt>
                <c:pt idx="3">
                  <c:v>5</c:v>
                </c:pt>
                <c:pt idx="4">
                  <c:v>27</c:v>
                </c:pt>
                <c:pt idx="5">
                  <c:v>47</c:v>
                </c:pt>
                <c:pt idx="6">
                  <c:v>20</c:v>
                </c:pt>
                <c:pt idx="7">
                  <c:v>18</c:v>
                </c:pt>
                <c:pt idx="8">
                  <c:v>2</c:v>
                </c:pt>
                <c:pt idx="9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FA-44B3-B9CC-CF7FF3A7B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042944"/>
        <c:axId val="69044480"/>
      </c:barChart>
      <c:catAx>
        <c:axId val="69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4480"/>
        <c:crosses val="autoZero"/>
        <c:auto val="1"/>
        <c:lblAlgn val="ctr"/>
        <c:lblOffset val="100"/>
        <c:noMultiLvlLbl val="0"/>
      </c:catAx>
      <c:valAx>
        <c:axId val="690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43530491179069"/>
          <c:y val="0.93235824347899787"/>
          <c:w val="0.24780389229030603"/>
          <c:h val="5.8639997707299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95978511896351E-2"/>
          <c:y val="4.0037217798327474E-2"/>
          <c:w val="0.87997364659483146"/>
          <c:h val="0.65951887820679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</c:v>
                </c:pt>
                <c:pt idx="1">
                  <c:v>10</c:v>
                </c:pt>
                <c:pt idx="2">
                  <c:v>49</c:v>
                </c:pt>
                <c:pt idx="3">
                  <c:v>2</c:v>
                </c:pt>
                <c:pt idx="4">
                  <c:v>20</c:v>
                </c:pt>
                <c:pt idx="5">
                  <c:v>19</c:v>
                </c:pt>
                <c:pt idx="6">
                  <c:v>40</c:v>
                </c:pt>
                <c:pt idx="7">
                  <c:v>27</c:v>
                </c:pt>
                <c:pt idx="8">
                  <c:v>39</c:v>
                </c:pt>
                <c:pt idx="9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8-40EB-AF54-AF60675A18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38120863091953E-2"/>
                  <c:y val="5.1446945337619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18-40EB-AF54-AF60675A189A}"/>
                </c:ext>
              </c:extLst>
            </c:dLbl>
            <c:dLbl>
              <c:idx val="2"/>
              <c:layout>
                <c:manualLayout>
                  <c:x val="9.2254139087279679E-3"/>
                  <c:y val="2.572347266881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18-40EB-AF54-AF60675A189A}"/>
                </c:ext>
              </c:extLst>
            </c:dLbl>
            <c:dLbl>
              <c:idx val="4"/>
              <c:layout>
                <c:manualLayout>
                  <c:x val="4.6127069543638998E-3"/>
                  <c:y val="-9.431831021246965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18-40EB-AF54-AF60675A189A}"/>
                </c:ext>
              </c:extLst>
            </c:dLbl>
            <c:dLbl>
              <c:idx val="5"/>
              <c:layout>
                <c:manualLayout>
                  <c:x val="9.2254139087278829E-3"/>
                  <c:y val="-9.431831021246965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118-40EB-AF54-AF60675A189A}"/>
                </c:ext>
              </c:extLst>
            </c:dLbl>
            <c:dLbl>
              <c:idx val="6"/>
              <c:layout>
                <c:manualLayout>
                  <c:x val="6.91906043154580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18-40EB-AF54-AF60675A189A}"/>
                </c:ext>
              </c:extLst>
            </c:dLbl>
            <c:dLbl>
              <c:idx val="7"/>
              <c:layout>
                <c:manualLayout>
                  <c:x val="4.61270695436406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118-40EB-AF54-AF60675A189A}"/>
                </c:ext>
              </c:extLst>
            </c:dLbl>
            <c:dLbl>
              <c:idx val="8"/>
              <c:layout>
                <c:manualLayout>
                  <c:x val="9.2254139087279679E-3"/>
                  <c:y val="-2.572347266881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118-40EB-AF54-AF60675A189A}"/>
                </c:ext>
              </c:extLst>
            </c:dLbl>
            <c:dLbl>
              <c:idx val="9"/>
              <c:layout>
                <c:manualLayout>
                  <c:x val="9.22541390872796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118-40EB-AF54-AF60675A1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29</c:v>
                </c:pt>
                <c:pt idx="1">
                  <c:v>27</c:v>
                </c:pt>
                <c:pt idx="2">
                  <c:v>43</c:v>
                </c:pt>
                <c:pt idx="3">
                  <c:v>1</c:v>
                </c:pt>
                <c:pt idx="4">
                  <c:v>15</c:v>
                </c:pt>
                <c:pt idx="5">
                  <c:v>20</c:v>
                </c:pt>
                <c:pt idx="6">
                  <c:v>31</c:v>
                </c:pt>
                <c:pt idx="7">
                  <c:v>18</c:v>
                </c:pt>
                <c:pt idx="8">
                  <c:v>30</c:v>
                </c:pt>
                <c:pt idx="9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118-40EB-AF54-AF60675A1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02048"/>
        <c:axId val="76003584"/>
      </c:barChart>
      <c:catAx>
        <c:axId val="7600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03584"/>
        <c:crosses val="autoZero"/>
        <c:auto val="1"/>
        <c:lblAlgn val="ctr"/>
        <c:lblOffset val="100"/>
        <c:noMultiLvlLbl val="0"/>
      </c:catAx>
      <c:valAx>
        <c:axId val="7600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0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04955797424053"/>
          <c:y val="0.91161823215457949"/>
          <c:w val="0.22875670946186219"/>
          <c:h val="6.2693651821014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06322271272158E-2"/>
          <c:y val="0.12659043413228335"/>
          <c:w val="0.93709360884260628"/>
          <c:h val="0.56813413253179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817089160957421E-3"/>
                  <c:y val="1.40699829469315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56-4E9E-AEA0-0336C9D6D93F}"/>
                </c:ext>
              </c:extLst>
            </c:dLbl>
            <c:dLbl>
              <c:idx val="1"/>
              <c:layout>
                <c:manualLayout>
                  <c:x val="-2.0999256613567814E-17"/>
                  <c:y val="-1.1903022449681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56-4E9E-AEA0-0336C9D6D93F}"/>
                </c:ext>
              </c:extLst>
            </c:dLbl>
            <c:dLbl>
              <c:idx val="2"/>
              <c:layout>
                <c:manualLayout>
                  <c:x val="-4.5817089160957421E-3"/>
                  <c:y val="-8.2518490178624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56-4E9E-AEA0-0336C9D6D93F}"/>
                </c:ext>
              </c:extLst>
            </c:dLbl>
            <c:dLbl>
              <c:idx val="4"/>
              <c:layout>
                <c:manualLayout>
                  <c:x val="0"/>
                  <c:y val="1.71220399853116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77-44AF-AAA8-EB80EADDE258}"/>
                </c:ext>
              </c:extLst>
            </c:dLbl>
            <c:dLbl>
              <c:idx val="5"/>
              <c:layout>
                <c:manualLayout>
                  <c:x val="-2.2908544580479548E-3"/>
                  <c:y val="-7.21198674974670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E77-44AF-AAA8-EB80EADDE258}"/>
                </c:ext>
              </c:extLst>
            </c:dLbl>
            <c:dLbl>
              <c:idx val="6"/>
              <c:layout>
                <c:manualLayout>
                  <c:x val="-8.3997026454271256E-17"/>
                  <c:y val="2.0188756510253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B56-4E9E-AEA0-0336C9D6D93F}"/>
                </c:ext>
              </c:extLst>
            </c:dLbl>
            <c:dLbl>
              <c:idx val="7"/>
              <c:layout>
                <c:manualLayout>
                  <c:x val="-8.3997026454271256E-17"/>
                  <c:y val="5.9683335864698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B56-4E9E-AEA0-0336C9D6D93F}"/>
                </c:ext>
              </c:extLst>
            </c:dLbl>
            <c:dLbl>
              <c:idx val="9"/>
              <c:layout>
                <c:manualLayout>
                  <c:x val="-3.4362816870718231E-2"/>
                  <c:y val="7.2059066676151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B56-4E9E-AEA0-0336C9D6D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</c:v>
                </c:pt>
                <c:pt idx="1">
                  <c:v>15</c:v>
                </c:pt>
                <c:pt idx="2">
                  <c:v>11</c:v>
                </c:pt>
                <c:pt idx="3">
                  <c:v>2</c:v>
                </c:pt>
                <c:pt idx="4">
                  <c:v>9</c:v>
                </c:pt>
                <c:pt idx="5">
                  <c:v>4</c:v>
                </c:pt>
                <c:pt idx="6">
                  <c:v>14</c:v>
                </c:pt>
                <c:pt idx="7">
                  <c:v>14</c:v>
                </c:pt>
                <c:pt idx="8">
                  <c:v>0</c:v>
                </c:pt>
                <c:pt idx="9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1-497D-8F09-724638CAB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95026444752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B56-4E9E-AEA0-0336C9D6D93F}"/>
                </c:ext>
              </c:extLst>
            </c:dLbl>
            <c:dLbl>
              <c:idx val="1"/>
              <c:layout>
                <c:manualLayout>
                  <c:x val="2.290854458047871E-2"/>
                  <c:y val="2.017409702369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56-4E9E-AEA0-0336C9D6D93F}"/>
                </c:ext>
              </c:extLst>
            </c:dLbl>
            <c:dLbl>
              <c:idx val="2"/>
              <c:layout>
                <c:manualLayout>
                  <c:x val="2.2908544580478711E-3"/>
                  <c:y val="-2.147734941102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56-4E9E-AEA0-0336C9D6D93F}"/>
                </c:ext>
              </c:extLst>
            </c:dLbl>
            <c:dLbl>
              <c:idx val="3"/>
              <c:layout>
                <c:manualLayout>
                  <c:x val="0"/>
                  <c:y val="-1.6368157864886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77-44AF-AAA8-EB80EADDE258}"/>
                </c:ext>
              </c:extLst>
            </c:dLbl>
            <c:dLbl>
              <c:idx val="5"/>
              <c:layout>
                <c:manualLayout>
                  <c:x val="6.8725633741435286E-3"/>
                  <c:y val="1.87641427997408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77-44AF-AAA8-EB80EADDE258}"/>
                </c:ext>
              </c:extLst>
            </c:dLbl>
            <c:dLbl>
              <c:idx val="6"/>
              <c:layout>
                <c:manualLayout>
                  <c:x val="0"/>
                  <c:y val="2.322615406207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B56-4E9E-AEA0-0336C9D6D93F}"/>
                </c:ext>
              </c:extLst>
            </c:dLbl>
            <c:dLbl>
              <c:idx val="7"/>
              <c:layout>
                <c:manualLayout>
                  <c:x val="1.3745126748287225E-2"/>
                  <c:y val="6.94042576916643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B56-4E9E-AEA0-0336C9D6D93F}"/>
                </c:ext>
              </c:extLst>
            </c:dLbl>
            <c:dLbl>
              <c:idx val="9"/>
              <c:layout>
                <c:manualLayout>
                  <c:x val="6.8725633741434445E-3"/>
                  <c:y val="1.71220399853116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B56-4E9E-AEA0-0336C9D6D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14</c:v>
                </c:pt>
                <c:pt idx="1">
                  <c:v>8</c:v>
                </c:pt>
                <c:pt idx="2">
                  <c:v>10</c:v>
                </c:pt>
                <c:pt idx="3">
                  <c:v>4</c:v>
                </c:pt>
                <c:pt idx="4">
                  <c:v>3</c:v>
                </c:pt>
                <c:pt idx="5">
                  <c:v>7</c:v>
                </c:pt>
                <c:pt idx="6">
                  <c:v>16</c:v>
                </c:pt>
                <c:pt idx="7">
                  <c:v>3</c:v>
                </c:pt>
                <c:pt idx="8">
                  <c:v>0</c:v>
                </c:pt>
                <c:pt idx="9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1-497D-8F09-724638CAB0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1802032"/>
        <c:axId val="691802752"/>
      </c:barChart>
      <c:catAx>
        <c:axId val="69180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1802752"/>
        <c:crosses val="autoZero"/>
        <c:auto val="1"/>
        <c:lblAlgn val="ctr"/>
        <c:lblOffset val="100"/>
        <c:noMultiLvlLbl val="0"/>
      </c:catAx>
      <c:valAx>
        <c:axId val="69180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180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34480248792445E-2"/>
          <c:y val="2.0880978302149529E-2"/>
          <c:w val="0.89235459538145967"/>
          <c:h val="0.71981345418639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1008403361344498E-2"/>
                  <c:y val="2.57234726688093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A6-490C-85AB-276F05AD23DF}"/>
                </c:ext>
              </c:extLst>
            </c:dLbl>
            <c:dLbl>
              <c:idx val="9"/>
              <c:layout>
                <c:manualLayout>
                  <c:x val="-2.5210084033613446E-2"/>
                  <c:y val="-2.357957755311741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A6-490C-85AB-276F05AD2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127</c:v>
                </c:pt>
                <c:pt idx="1">
                  <c:v>51</c:v>
                </c:pt>
                <c:pt idx="2">
                  <c:v>2</c:v>
                </c:pt>
                <c:pt idx="3">
                  <c:v>265</c:v>
                </c:pt>
                <c:pt idx="4">
                  <c:v>75</c:v>
                </c:pt>
                <c:pt idx="5">
                  <c:v>153</c:v>
                </c:pt>
                <c:pt idx="6">
                  <c:v>95</c:v>
                </c:pt>
                <c:pt idx="7">
                  <c:v>113</c:v>
                </c:pt>
                <c:pt idx="8">
                  <c:v>75</c:v>
                </c:pt>
                <c:pt idx="9">
                  <c:v>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6-490C-85AB-276F05AD23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06722689075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A6-490C-85AB-276F05AD23DF}"/>
                </c:ext>
              </c:extLst>
            </c:dLbl>
            <c:dLbl>
              <c:idx val="1"/>
              <c:layout>
                <c:manualLayout>
                  <c:x val="8.4033613445378148E-3"/>
                  <c:y val="-2.57234726688112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A6-490C-85AB-276F05AD23DF}"/>
                </c:ext>
              </c:extLst>
            </c:dLbl>
            <c:dLbl>
              <c:idx val="2"/>
              <c:layout>
                <c:manualLayout>
                  <c:x val="1.8907563025210083E-2"/>
                  <c:y val="-5.144694533762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A6-490C-85AB-276F05AD23DF}"/>
                </c:ext>
              </c:extLst>
            </c:dLbl>
            <c:dLbl>
              <c:idx val="3"/>
              <c:layout>
                <c:manualLayout>
                  <c:x val="1.470588235294117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A6-490C-85AB-276F05AD23DF}"/>
                </c:ext>
              </c:extLst>
            </c:dLbl>
            <c:dLbl>
              <c:idx val="4"/>
              <c:layout>
                <c:manualLayout>
                  <c:x val="1.260504201680672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A6-490C-85AB-276F05AD23DF}"/>
                </c:ext>
              </c:extLst>
            </c:dLbl>
            <c:dLbl>
              <c:idx val="5"/>
              <c:layout>
                <c:manualLayout>
                  <c:x val="1.6806722689075553E-2"/>
                  <c:y val="-1.28617363344051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7A6-490C-85AB-276F05AD23DF}"/>
                </c:ext>
              </c:extLst>
            </c:dLbl>
            <c:dLbl>
              <c:idx val="6"/>
              <c:layout>
                <c:manualLayout>
                  <c:x val="1.260504201680672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7A6-490C-85AB-276F05AD23DF}"/>
                </c:ext>
              </c:extLst>
            </c:dLbl>
            <c:dLbl>
              <c:idx val="7"/>
              <c:layout>
                <c:manualLayout>
                  <c:x val="1.050420168067227E-2"/>
                  <c:y val="-5.144694533762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7A6-490C-85AB-276F05AD23DF}"/>
                </c:ext>
              </c:extLst>
            </c:dLbl>
            <c:dLbl>
              <c:idx val="8"/>
              <c:layout>
                <c:manualLayout>
                  <c:x val="8.4033613445376604E-3"/>
                  <c:y val="5.144694533762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7A6-490C-85AB-276F05AD2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155</c:v>
                </c:pt>
                <c:pt idx="1">
                  <c:v>59</c:v>
                </c:pt>
                <c:pt idx="2">
                  <c:v>4</c:v>
                </c:pt>
                <c:pt idx="3">
                  <c:v>231</c:v>
                </c:pt>
                <c:pt idx="4">
                  <c:v>97</c:v>
                </c:pt>
                <c:pt idx="5">
                  <c:v>207</c:v>
                </c:pt>
                <c:pt idx="6">
                  <c:v>115</c:v>
                </c:pt>
                <c:pt idx="7">
                  <c:v>119</c:v>
                </c:pt>
                <c:pt idx="8">
                  <c:v>71</c:v>
                </c:pt>
                <c:pt idx="9">
                  <c:v>1058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A6-490C-85AB-276F05AD2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90368"/>
        <c:axId val="76100352"/>
      </c:barChart>
      <c:catAx>
        <c:axId val="7609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100352"/>
        <c:crosses val="autoZero"/>
        <c:auto val="1"/>
        <c:lblAlgn val="ctr"/>
        <c:lblOffset val="100"/>
        <c:noMultiLvlLbl val="0"/>
      </c:catAx>
      <c:valAx>
        <c:axId val="761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9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56940799066784"/>
          <c:y val="7.9752690077727367E-2"/>
          <c:w val="0.21676454046185403"/>
          <c:h val="5.6778388232017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65709528142967E-2"/>
          <c:y val="3.9783100546682784E-2"/>
          <c:w val="0.87608121310429565"/>
          <c:h val="0.72283586095146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флебэктомии 2024г.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323</c:v>
                </c:pt>
                <c:pt idx="1">
                  <c:v>29</c:v>
                </c:pt>
                <c:pt idx="2">
                  <c:v>466</c:v>
                </c:pt>
                <c:pt idx="3">
                  <c:v>0</c:v>
                </c:pt>
                <c:pt idx="4">
                  <c:v>221</c:v>
                </c:pt>
                <c:pt idx="5">
                  <c:v>71</c:v>
                </c:pt>
                <c:pt idx="6">
                  <c:v>65</c:v>
                </c:pt>
                <c:pt idx="7">
                  <c:v>276</c:v>
                </c:pt>
                <c:pt idx="8">
                  <c:v>0</c:v>
                </c:pt>
                <c:pt idx="9">
                  <c:v>1451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B7-4363-B979-62DDFC97EB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флебэктомии 2025г.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322</c:v>
                </c:pt>
                <c:pt idx="1">
                  <c:v>9</c:v>
                </c:pt>
                <c:pt idx="2">
                  <c:v>328</c:v>
                </c:pt>
                <c:pt idx="3">
                  <c:v>0</c:v>
                </c:pt>
                <c:pt idx="4">
                  <c:v>213</c:v>
                </c:pt>
                <c:pt idx="5">
                  <c:v>44</c:v>
                </c:pt>
                <c:pt idx="6">
                  <c:v>55</c:v>
                </c:pt>
                <c:pt idx="7">
                  <c:v>320</c:v>
                </c:pt>
                <c:pt idx="8">
                  <c:v>0</c:v>
                </c:pt>
                <c:pt idx="9">
                  <c:v>1291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9B7-4363-B979-62DDFC97EB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минифлебэктомии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1.0691306620781039E-3"/>
                  <c:y val="-4.6540228714075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34F-47C5-86FE-D8F6441C17A2}"/>
                </c:ext>
              </c:extLst>
            </c:dLbl>
            <c:dLbl>
              <c:idx val="9"/>
              <c:layout>
                <c:manualLayout>
                  <c:x val="5.3456533103905185E-3"/>
                  <c:y val="-4.42132172783714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4F-47C5-86FE-D8F6441C1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22</c:v>
                </c:pt>
                <c:pt idx="1">
                  <c:v>0</c:v>
                </c:pt>
                <c:pt idx="2">
                  <c:v>202</c:v>
                </c:pt>
                <c:pt idx="3">
                  <c:v>12</c:v>
                </c:pt>
                <c:pt idx="4">
                  <c:v>82</c:v>
                </c:pt>
                <c:pt idx="5">
                  <c:v>2</c:v>
                </c:pt>
                <c:pt idx="6">
                  <c:v>51</c:v>
                </c:pt>
                <c:pt idx="7">
                  <c:v>14</c:v>
                </c:pt>
                <c:pt idx="8">
                  <c:v>9</c:v>
                </c:pt>
                <c:pt idx="9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F-47C5-86FE-D8F6441C17A2}"/>
            </c:ext>
          </c:extLst>
        </c:ser>
        <c:ser>
          <c:idx val="3"/>
          <c:order val="3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0-4689-B401-B90D6F7C92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90"/>
        <c:axId val="76070272"/>
        <c:axId val="76076160"/>
      </c:barChart>
      <c:catAx>
        <c:axId val="760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76160"/>
        <c:crosses val="autoZero"/>
        <c:auto val="1"/>
        <c:lblAlgn val="ctr"/>
        <c:lblOffset val="100"/>
        <c:noMultiLvlLbl val="0"/>
      </c:catAx>
      <c:valAx>
        <c:axId val="760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7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6207608337872229"/>
          <c:y val="0.90206396752884577"/>
          <c:w val="0.63654490643423034"/>
          <c:h val="5.3332720126120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2613559115446"/>
          <c:y val="2.8147960604602881E-2"/>
          <c:w val="0.87608121310429565"/>
          <c:h val="0.72283586095146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895459727449209E-2"/>
                  <c:y val="1.0289389067524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B7-4363-B979-62DDFC97EB2A}"/>
                </c:ext>
              </c:extLst>
            </c:dLbl>
            <c:dLbl>
              <c:idx val="1"/>
              <c:layout>
                <c:manualLayout>
                  <c:x val="-1.135389980532087E-2"/>
                  <c:y val="-5.14469453376215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B7-4363-B979-62DDFC97EB2A}"/>
                </c:ext>
              </c:extLst>
            </c:dLbl>
            <c:dLbl>
              <c:idx val="2"/>
              <c:layout>
                <c:manualLayout>
                  <c:x val="-1.3624679766385019E-2"/>
                  <c:y val="1.0289389067524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B7-4363-B979-62DDFC97EB2A}"/>
                </c:ext>
              </c:extLst>
            </c:dLbl>
            <c:dLbl>
              <c:idx val="3"/>
              <c:layout>
                <c:manualLayout>
                  <c:x val="-6.8123398831925093E-3"/>
                  <c:y val="7.71704180064299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B7-4363-B979-62DDFC97EB2A}"/>
                </c:ext>
              </c:extLst>
            </c:dLbl>
            <c:dLbl>
              <c:idx val="4"/>
              <c:layout>
                <c:manualLayout>
                  <c:x val="-6.8123398831925926E-3"/>
                  <c:y val="-1.80064308681672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B7-4363-B979-62DDFC97EB2A}"/>
                </c:ext>
              </c:extLst>
            </c:dLbl>
            <c:dLbl>
              <c:idx val="5"/>
              <c:layout>
                <c:manualLayout>
                  <c:x val="-9.0831198442567623E-3"/>
                  <c:y val="5.144694533762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B7-4363-B979-62DDFC97EB2A}"/>
                </c:ext>
              </c:extLst>
            </c:dLbl>
            <c:dLbl>
              <c:idx val="6"/>
              <c:layout>
                <c:manualLayout>
                  <c:x val="-1.1353899805320849E-2"/>
                  <c:y val="-5.144694533762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B7-4363-B979-62DDFC97EB2A}"/>
                </c:ext>
              </c:extLst>
            </c:dLbl>
            <c:dLbl>
              <c:idx val="7"/>
              <c:layout>
                <c:manualLayout>
                  <c:x val="-6.812339883192426E-3"/>
                  <c:y val="-9.431831021246965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B7-4363-B979-62DDFC97EB2A}"/>
                </c:ext>
              </c:extLst>
            </c:dLbl>
            <c:dLbl>
              <c:idx val="8"/>
              <c:layout>
                <c:manualLayout>
                  <c:x val="-4.54155992212833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9B7-4363-B979-62DDFC97EB2A}"/>
                </c:ext>
              </c:extLst>
            </c:dLbl>
            <c:dLbl>
              <c:idx val="9"/>
              <c:layout>
                <c:manualLayout>
                  <c:x val="-2.724935953277020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9B7-4363-B979-62DDFC97E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127</c:v>
                </c:pt>
                <c:pt idx="1">
                  <c:v>9</c:v>
                </c:pt>
                <c:pt idx="2">
                  <c:v>142</c:v>
                </c:pt>
                <c:pt idx="3">
                  <c:v>10</c:v>
                </c:pt>
                <c:pt idx="4">
                  <c:v>102</c:v>
                </c:pt>
                <c:pt idx="5">
                  <c:v>155</c:v>
                </c:pt>
                <c:pt idx="6">
                  <c:v>443</c:v>
                </c:pt>
                <c:pt idx="7">
                  <c:v>163</c:v>
                </c:pt>
                <c:pt idx="8">
                  <c:v>49</c:v>
                </c:pt>
                <c:pt idx="9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B7-4363-B979-62DDFC97EB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123386651356491E-3"/>
                  <c:y val="-5.40192926045016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9B7-4363-B979-62DDFC97EB2A}"/>
                </c:ext>
              </c:extLst>
            </c:dLbl>
            <c:dLbl>
              <c:idx val="1"/>
              <c:layout>
                <c:manualLayout>
                  <c:x val="-4.5415591100904321E-3"/>
                  <c:y val="-6.68810289389067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9B7-4363-B979-62DDFC97EB2A}"/>
                </c:ext>
              </c:extLst>
            </c:dLbl>
            <c:dLbl>
              <c:idx val="2"/>
              <c:layout>
                <c:manualLayout>
                  <c:x val="9.08311984425667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9B7-4363-B979-62DDFC97EB2A}"/>
                </c:ext>
              </c:extLst>
            </c:dLbl>
            <c:dLbl>
              <c:idx val="3"/>
              <c:layout>
                <c:manualLayout>
                  <c:x val="9.0831198442566791E-3"/>
                  <c:y val="-5.14469453376215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9B7-4363-B979-62DDFC97EB2A}"/>
                </c:ext>
              </c:extLst>
            </c:dLbl>
            <c:dLbl>
              <c:idx val="4"/>
              <c:layout>
                <c:manualLayout>
                  <c:x val="2.2707799610641698E-3"/>
                  <c:y val="5.144694533762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9B7-4363-B979-62DDFC97EB2A}"/>
                </c:ext>
              </c:extLst>
            </c:dLbl>
            <c:dLbl>
              <c:idx val="5"/>
              <c:layout>
                <c:manualLayout>
                  <c:x val="1.1353897775226081E-2"/>
                  <c:y val="-5.14469453376215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9B7-4363-B979-62DDFC97EB2A}"/>
                </c:ext>
              </c:extLst>
            </c:dLbl>
            <c:dLbl>
              <c:idx val="6"/>
              <c:layout>
                <c:manualLayout>
                  <c:x val="1.5895459727449188E-2"/>
                  <c:y val="1.0289389067524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9B7-4363-B979-62DDFC97EB2A}"/>
                </c:ext>
              </c:extLst>
            </c:dLbl>
            <c:dLbl>
              <c:idx val="7"/>
              <c:layout>
                <c:manualLayout>
                  <c:x val="9.0831198442566791E-3"/>
                  <c:y val="1.0289389067524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9B7-4363-B979-62DDFC97EB2A}"/>
                </c:ext>
              </c:extLst>
            </c:dLbl>
            <c:dLbl>
              <c:idx val="8"/>
              <c:layout>
                <c:manualLayout>
                  <c:x val="1.135389980532084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9B7-4363-B979-62DDFC97EB2A}"/>
                </c:ext>
              </c:extLst>
            </c:dLbl>
            <c:dLbl>
              <c:idx val="9"/>
              <c:layout>
                <c:manualLayout>
                  <c:x val="1.3624679766385019E-2"/>
                  <c:y val="2.572347266881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9B7-4363-B979-62DDFC97E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118</c:v>
                </c:pt>
                <c:pt idx="1">
                  <c:v>16</c:v>
                </c:pt>
                <c:pt idx="2">
                  <c:v>120</c:v>
                </c:pt>
                <c:pt idx="3">
                  <c:v>9</c:v>
                </c:pt>
                <c:pt idx="4">
                  <c:v>112</c:v>
                </c:pt>
                <c:pt idx="5">
                  <c:v>165</c:v>
                </c:pt>
                <c:pt idx="6">
                  <c:v>327</c:v>
                </c:pt>
                <c:pt idx="7">
                  <c:v>177</c:v>
                </c:pt>
                <c:pt idx="8">
                  <c:v>41</c:v>
                </c:pt>
                <c:pt idx="9">
                  <c:v>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9B7-4363-B979-62DDFC97E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70272"/>
        <c:axId val="76076160"/>
      </c:barChart>
      <c:catAx>
        <c:axId val="760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76160"/>
        <c:crosses val="autoZero"/>
        <c:auto val="1"/>
        <c:lblAlgn val="ctr"/>
        <c:lblOffset val="100"/>
        <c:noMultiLvlLbl val="0"/>
      </c:catAx>
      <c:valAx>
        <c:axId val="760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7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19657654547017"/>
          <c:y val="0.90206405549788593"/>
          <c:w val="0.23429889758102929"/>
          <c:h val="5.6778388232017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75510352872562E-2"/>
          <c:y val="3.672663746613667E-2"/>
          <c:w val="0.86370416302768893"/>
          <c:h val="0.72422654885181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1446945337619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312-4C90-A54E-701EFA9840B1}"/>
                </c:ext>
              </c:extLst>
            </c:dLbl>
            <c:dLbl>
              <c:idx val="8"/>
              <c:layout>
                <c:manualLayout>
                  <c:x val="-2.0610970368658155E-2"/>
                  <c:y val="-1.6806722689075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EF-49F2-AB3B-C2A03C433E97}"/>
                </c:ext>
              </c:extLst>
            </c:dLbl>
            <c:dLbl>
              <c:idx val="9"/>
              <c:layout>
                <c:manualLayout>
                  <c:x val="-1.4722121691898684E-2"/>
                  <c:y val="-1.6806722689075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EF-49F2-AB3B-C2A03C433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 обл.</c:v>
                </c:pt>
                <c:pt idx="6">
                  <c:v>Могилев</c:v>
                </c:pt>
                <c:pt idx="7">
                  <c:v>Минск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19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12-4C90-A54E-701EFA9840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экстр.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1.84220573714458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12-4C90-A54E-701EFA9840B1}"/>
                </c:ext>
              </c:extLst>
            </c:dLbl>
            <c:dLbl>
              <c:idx val="1"/>
              <c:layout>
                <c:manualLayout>
                  <c:x val="1.1574074074073861E-3"/>
                  <c:y val="1.45696128819910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12-4C90-A54E-701EFA9840B1}"/>
                </c:ext>
              </c:extLst>
            </c:dLbl>
            <c:dLbl>
              <c:idx val="2"/>
              <c:layout>
                <c:manualLayout>
                  <c:x val="1.1574074074073861E-3"/>
                  <c:y val="1.5707927184343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312-4C90-A54E-701EFA9840B1}"/>
                </c:ext>
              </c:extLst>
            </c:dLbl>
            <c:dLbl>
              <c:idx val="3"/>
              <c:layout>
                <c:manualLayout>
                  <c:x val="3.47222222222218E-3"/>
                  <c:y val="1.51010962857938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12-4C90-A54E-701EFA9840B1}"/>
                </c:ext>
              </c:extLst>
            </c:dLbl>
            <c:dLbl>
              <c:idx val="4"/>
              <c:layout>
                <c:manualLayout>
                  <c:x val="0"/>
                  <c:y val="4.74081575815884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312-4C90-A54E-701EFA9840B1}"/>
                </c:ext>
              </c:extLst>
            </c:dLbl>
            <c:dLbl>
              <c:idx val="5"/>
              <c:layout>
                <c:manualLayout>
                  <c:x val="-3.472222222222222E-3"/>
                  <c:y val="1.55201660885637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12-4C90-A54E-701EFA9840B1}"/>
                </c:ext>
              </c:extLst>
            </c:dLbl>
            <c:dLbl>
              <c:idx val="6"/>
              <c:layout>
                <c:manualLayout>
                  <c:x val="-2.3148148148148147E-3"/>
                  <c:y val="1.482927817302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312-4C90-A54E-701EFA9840B1}"/>
                </c:ext>
              </c:extLst>
            </c:dLbl>
            <c:dLbl>
              <c:idx val="7"/>
              <c:layout>
                <c:manualLayout>
                  <c:x val="0"/>
                  <c:y val="4.8056308074031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312-4C90-A54E-701EFA9840B1}"/>
                </c:ext>
              </c:extLst>
            </c:dLbl>
            <c:dLbl>
              <c:idx val="8"/>
              <c:layout>
                <c:manualLayout>
                  <c:x val="0"/>
                  <c:y val="-8.6807605640934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312-4C90-A54E-701EFA9840B1}"/>
                </c:ext>
              </c:extLst>
            </c:dLbl>
            <c:dLbl>
              <c:idx val="9"/>
              <c:layout>
                <c:manualLayout>
                  <c:x val="-6.9444444444444441E-3"/>
                  <c:y val="5.29478188216826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312-4C90-A54E-701EFA984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 обл.</c:v>
                </c:pt>
                <c:pt idx="6">
                  <c:v>Могилев</c:v>
                </c:pt>
                <c:pt idx="7">
                  <c:v>Минск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155</c:v>
                </c:pt>
                <c:pt idx="1">
                  <c:v>82</c:v>
                </c:pt>
                <c:pt idx="2">
                  <c:v>60</c:v>
                </c:pt>
                <c:pt idx="3">
                  <c:v>83</c:v>
                </c:pt>
                <c:pt idx="4">
                  <c:v>281</c:v>
                </c:pt>
                <c:pt idx="5">
                  <c:v>261</c:v>
                </c:pt>
                <c:pt idx="6">
                  <c:v>114</c:v>
                </c:pt>
                <c:pt idx="7">
                  <c:v>266</c:v>
                </c:pt>
                <c:pt idx="8">
                  <c:v>0</c:v>
                </c:pt>
                <c:pt idx="9">
                  <c:v>1306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12-4C90-A54E-701EFA984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621824"/>
        <c:axId val="68623360"/>
      </c:barChart>
      <c:catAx>
        <c:axId val="686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623360"/>
        <c:crosses val="autoZero"/>
        <c:auto val="1"/>
        <c:lblAlgn val="ctr"/>
        <c:lblOffset val="100"/>
        <c:noMultiLvlLbl val="0"/>
      </c:catAx>
      <c:valAx>
        <c:axId val="6862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62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29160694091866"/>
          <c:y val="6.4524191710762846E-2"/>
          <c:w val="0.37687773230288052"/>
          <c:h val="9.32947793290544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68036501836222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F4-4A57-BADB-52158190D1B9}"/>
                </c:ext>
              </c:extLst>
            </c:dLbl>
            <c:dLbl>
              <c:idx val="1"/>
              <c:layout>
                <c:manualLayout>
                  <c:x val="-9.680365018362249E-3"/>
                  <c:y val="-7.7170418006431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F4-4A57-BADB-52158190D1B9}"/>
                </c:ext>
              </c:extLst>
            </c:dLbl>
            <c:dLbl>
              <c:idx val="2"/>
              <c:layout>
                <c:manualLayout>
                  <c:x val="-9.6803650183622039E-3"/>
                  <c:y val="-2.57234726688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F4-4A57-BADB-52158190D1B9}"/>
                </c:ext>
              </c:extLst>
            </c:dLbl>
            <c:dLbl>
              <c:idx val="4"/>
              <c:layout>
                <c:manualLayout>
                  <c:x val="6.3060557177172113E-4"/>
                  <c:y val="-5.3586610942218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F4-4A57-BADB-52158190D1B9}"/>
                </c:ext>
              </c:extLst>
            </c:dLbl>
            <c:dLbl>
              <c:idx val="5"/>
              <c:layout>
                <c:manualLayout>
                  <c:x val="-4.840182509181102E-3"/>
                  <c:y val="-1.286173633440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F4-4A57-BADB-52158190D1B9}"/>
                </c:ext>
              </c:extLst>
            </c:dLbl>
            <c:dLbl>
              <c:idx val="6"/>
              <c:layout>
                <c:manualLayout>
                  <c:x val="-1.93607300367244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F4-4A57-BADB-52158190D1B9}"/>
                </c:ext>
              </c:extLst>
            </c:dLbl>
            <c:dLbl>
              <c:idx val="7"/>
              <c:layout>
                <c:manualLayout>
                  <c:x val="-1.6194440741778414E-2"/>
                  <c:y val="1.054854546106637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5F4-4A57-BADB-52158190D1B9}"/>
                </c:ext>
              </c:extLst>
            </c:dLbl>
            <c:dLbl>
              <c:idx val="8"/>
              <c:layout>
                <c:manualLayout>
                  <c:x val="-1.21004562729528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5F4-4A57-BADB-52158190D1B9}"/>
                </c:ext>
              </c:extLst>
            </c:dLbl>
            <c:dLbl>
              <c:idx val="9"/>
              <c:layout>
                <c:manualLayout>
                  <c:x val="-4.1959243395728547E-2"/>
                  <c:y val="4.27849003900802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5F4-4A57-BADB-52158190D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142</c:v>
                </c:pt>
                <c:pt idx="1">
                  <c:v>194</c:v>
                </c:pt>
                <c:pt idx="2">
                  <c:v>145</c:v>
                </c:pt>
                <c:pt idx="3">
                  <c:v>302</c:v>
                </c:pt>
                <c:pt idx="4">
                  <c:v>360</c:v>
                </c:pt>
                <c:pt idx="5">
                  <c:v>110</c:v>
                </c:pt>
                <c:pt idx="6">
                  <c:v>370</c:v>
                </c:pt>
                <c:pt idx="7">
                  <c:v>215</c:v>
                </c:pt>
                <c:pt idx="8">
                  <c:v>135</c:v>
                </c:pt>
                <c:pt idx="9">
                  <c:v>1973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F4-4A57-BADB-52158190D1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6940638782133859E-2"/>
                  <c:y val="-1.286173633440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5F4-4A57-BADB-52158190D1B9}"/>
                </c:ext>
              </c:extLst>
            </c:dLbl>
            <c:dLbl>
              <c:idx val="2"/>
              <c:layout>
                <c:manualLayout>
                  <c:x val="9.6803650183622039E-3"/>
                  <c:y val="-9.43183102124696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5F4-4A57-BADB-52158190D1B9}"/>
                </c:ext>
              </c:extLst>
            </c:dLbl>
            <c:dLbl>
              <c:idx val="4"/>
              <c:layout>
                <c:manualLayout>
                  <c:x val="2.420091254590551E-3"/>
                  <c:y val="-5.144694533762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5F4-4A57-BADB-52158190D1B9}"/>
                </c:ext>
              </c:extLst>
            </c:dLbl>
            <c:dLbl>
              <c:idx val="5"/>
              <c:layout>
                <c:manualLayout>
                  <c:x val="-8.8735654253136836E-17"/>
                  <c:y val="1.286173633440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5F4-4A57-BADB-52158190D1B9}"/>
                </c:ext>
              </c:extLst>
            </c:dLbl>
            <c:dLbl>
              <c:idx val="6"/>
              <c:layout>
                <c:manualLayout>
                  <c:x val="2.420091254590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5F4-4A57-BADB-52158190D1B9}"/>
                </c:ext>
              </c:extLst>
            </c:dLbl>
            <c:dLbl>
              <c:idx val="7"/>
              <c:layout>
                <c:manualLayout>
                  <c:x val="1.2731481481481396E-2"/>
                  <c:y val="5.144694533762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5F4-4A57-BADB-52158190D1B9}"/>
                </c:ext>
              </c:extLst>
            </c:dLbl>
            <c:dLbl>
              <c:idx val="9"/>
              <c:layout>
                <c:manualLayout>
                  <c:x val="2.0833333333333332E-2"/>
                  <c:y val="-5.1446945337620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5F4-4A57-BADB-52158190D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</c:v>
                </c:pt>
                <c:pt idx="7">
                  <c:v>Могилев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120</c:v>
                </c:pt>
                <c:pt idx="1">
                  <c:v>210</c:v>
                </c:pt>
                <c:pt idx="2">
                  <c:v>132</c:v>
                </c:pt>
                <c:pt idx="3">
                  <c:v>369</c:v>
                </c:pt>
                <c:pt idx="4">
                  <c:v>301</c:v>
                </c:pt>
                <c:pt idx="5">
                  <c:v>89</c:v>
                </c:pt>
                <c:pt idx="6">
                  <c:v>424</c:v>
                </c:pt>
                <c:pt idx="7">
                  <c:v>117</c:v>
                </c:pt>
                <c:pt idx="8">
                  <c:v>105</c:v>
                </c:pt>
                <c:pt idx="9">
                  <c:v>1867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5F4-4A57-BADB-52158190D1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467264"/>
        <c:axId val="79468800"/>
      </c:barChart>
      <c:catAx>
        <c:axId val="794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468800"/>
        <c:crosses val="autoZero"/>
        <c:auto val="1"/>
        <c:lblAlgn val="ctr"/>
        <c:lblOffset val="100"/>
        <c:noMultiLvlLbl val="0"/>
      </c:catAx>
      <c:valAx>
        <c:axId val="7946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46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51639271385546E-2"/>
          <c:y val="0"/>
          <c:w val="0.95874836072861447"/>
          <c:h val="0.90217799419809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аорте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ГУК</c:v>
                </c:pt>
                <c:pt idx="5">
                  <c:v>4 ГКБ</c:v>
                </c:pt>
                <c:pt idx="6">
                  <c:v>РНПЦ</c:v>
                </c:pt>
                <c:pt idx="7">
                  <c:v>МОКБ</c:v>
                </c:pt>
                <c:pt idx="8">
                  <c:v>МогОКБ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14</c:v>
                </c:pt>
                <c:pt idx="2">
                  <c:v>9</c:v>
                </c:pt>
                <c:pt idx="3">
                  <c:v>0</c:v>
                </c:pt>
                <c:pt idx="4">
                  <c:v>9</c:v>
                </c:pt>
                <c:pt idx="5">
                  <c:v>39</c:v>
                </c:pt>
                <c:pt idx="6">
                  <c:v>33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6-4719-B6B8-5C37EF911B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БЦА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ГУК</c:v>
                </c:pt>
                <c:pt idx="5">
                  <c:v>4 ГКБ</c:v>
                </c:pt>
                <c:pt idx="6">
                  <c:v>РНПЦ</c:v>
                </c:pt>
                <c:pt idx="7">
                  <c:v>МОКБ</c:v>
                </c:pt>
                <c:pt idx="8">
                  <c:v>МогОКБ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37</c:v>
                </c:pt>
                <c:pt idx="1">
                  <c:v>50</c:v>
                </c:pt>
                <c:pt idx="2">
                  <c:v>20</c:v>
                </c:pt>
                <c:pt idx="3">
                  <c:v>108</c:v>
                </c:pt>
                <c:pt idx="4">
                  <c:v>65</c:v>
                </c:pt>
                <c:pt idx="5">
                  <c:v>33</c:v>
                </c:pt>
                <c:pt idx="6">
                  <c:v>37</c:v>
                </c:pt>
                <c:pt idx="7">
                  <c:v>11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6-4719-B6B8-5C37EF911B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висц.и поч.арт-х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ГУК</c:v>
                </c:pt>
                <c:pt idx="5">
                  <c:v>4 ГКБ</c:v>
                </c:pt>
                <c:pt idx="6">
                  <c:v>РНПЦ</c:v>
                </c:pt>
                <c:pt idx="7">
                  <c:v>МОКБ</c:v>
                </c:pt>
                <c:pt idx="8">
                  <c:v>МогОКБ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10</c:v>
                </c:pt>
                <c:pt idx="1">
                  <c:v>5</c:v>
                </c:pt>
                <c:pt idx="2">
                  <c:v>9</c:v>
                </c:pt>
                <c:pt idx="3">
                  <c:v>0</c:v>
                </c:pt>
                <c:pt idx="4">
                  <c:v>2</c:v>
                </c:pt>
                <c:pt idx="5">
                  <c:v>25</c:v>
                </c:pt>
                <c:pt idx="6">
                  <c:v>3</c:v>
                </c:pt>
                <c:pt idx="7">
                  <c:v>3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96-4719-B6B8-5C37EF911B4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МАНК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ГУК</c:v>
                </c:pt>
                <c:pt idx="5">
                  <c:v>4 ГКБ</c:v>
                </c:pt>
                <c:pt idx="6">
                  <c:v>РНПЦ</c:v>
                </c:pt>
                <c:pt idx="7">
                  <c:v>МОКБ</c:v>
                </c:pt>
                <c:pt idx="8">
                  <c:v>МогОКБ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70</c:v>
                </c:pt>
                <c:pt idx="1">
                  <c:v>141</c:v>
                </c:pt>
                <c:pt idx="2">
                  <c:v>93</c:v>
                </c:pt>
                <c:pt idx="3">
                  <c:v>261</c:v>
                </c:pt>
                <c:pt idx="4">
                  <c:v>204</c:v>
                </c:pt>
                <c:pt idx="5">
                  <c:v>326</c:v>
                </c:pt>
                <c:pt idx="6">
                  <c:v>31</c:v>
                </c:pt>
                <c:pt idx="7">
                  <c:v>73</c:v>
                </c:pt>
                <c:pt idx="8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96-4719-B6B8-5C37EF911B4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МАВК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ГУК</c:v>
                </c:pt>
                <c:pt idx="5">
                  <c:v>4 ГКБ</c:v>
                </c:pt>
                <c:pt idx="6">
                  <c:v>РНПЦ</c:v>
                </c:pt>
                <c:pt idx="7">
                  <c:v>МОКБ</c:v>
                </c:pt>
                <c:pt idx="8">
                  <c:v>МогОКБ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96-4719-B6B8-5C37EF911B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0770256"/>
        <c:axId val="800768816"/>
      </c:barChart>
      <c:catAx>
        <c:axId val="80077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768816"/>
        <c:crosses val="autoZero"/>
        <c:auto val="1"/>
        <c:lblAlgn val="ctr"/>
        <c:lblOffset val="100"/>
        <c:noMultiLvlLbl val="0"/>
      </c:catAx>
      <c:valAx>
        <c:axId val="80076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77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66099638016483"/>
          <c:y val="0.97213078290239385"/>
          <c:w val="0.46688974011252588"/>
          <c:h val="2.7869287622607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34881493174176E-2"/>
          <c:y val="2.7029063919574371E-2"/>
          <c:w val="0.94914420400862853"/>
          <c:h val="0.81610376648972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174207597300149E-2"/>
                  <c:y val="4.94555099971258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FA-44B3-B9CC-CF7FF3A7BB1A}"/>
                </c:ext>
              </c:extLst>
            </c:dLbl>
            <c:dLbl>
              <c:idx val="3"/>
              <c:layout>
                <c:manualLayout>
                  <c:x val="-4.4381176999297766E-3"/>
                  <c:y val="9.9210669755998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FA-44B3-B9CC-CF7FF3A7BB1A}"/>
                </c:ext>
              </c:extLst>
            </c:dLbl>
            <c:dLbl>
              <c:idx val="4"/>
              <c:layout>
                <c:manualLayout>
                  <c:x val="-1.2233569817587215E-2"/>
                  <c:y val="2.4079794168753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FA-44B3-B9CC-CF7FF3A7BB1A}"/>
                </c:ext>
              </c:extLst>
            </c:dLbl>
            <c:dLbl>
              <c:idx val="5"/>
              <c:layout>
                <c:manualLayout>
                  <c:x val="4.4381176999297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FA-44B3-B9CC-CF7FF3A7BB1A}"/>
                </c:ext>
              </c:extLst>
            </c:dLbl>
            <c:dLbl>
              <c:idx val="6"/>
              <c:layout>
                <c:manualLayout>
                  <c:x val="-1.1095294249824441E-2"/>
                  <c:y val="2.2322400695099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6FA-44B3-B9CC-CF7FF3A7BB1A}"/>
                </c:ext>
              </c:extLst>
            </c:dLbl>
            <c:dLbl>
              <c:idx val="7"/>
              <c:layout>
                <c:manualLayout>
                  <c:x val="-3.0503260098382026E-2"/>
                  <c:y val="3.2243520893392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FA-44B3-B9CC-CF7FF3A7BB1A}"/>
                </c:ext>
              </c:extLst>
            </c:dLbl>
            <c:dLbl>
              <c:idx val="8"/>
              <c:layout>
                <c:manualLayout>
                  <c:x val="-2.490595421916279E-2"/>
                  <c:y val="1.7049887409559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FA-44B3-B9CC-CF7FF3A7BB1A}"/>
                </c:ext>
              </c:extLst>
            </c:dLbl>
            <c:dLbl>
              <c:idx val="9"/>
              <c:layout>
                <c:manualLayout>
                  <c:x val="-1.2291020828276867E-2"/>
                  <c:y val="3.24270280382417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FA-44B3-B9CC-CF7FF3A7B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</c:v>
                </c:pt>
                <c:pt idx="7">
                  <c:v>МогОКБ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</c:v>
                </c:pt>
                <c:pt idx="1">
                  <c:v>20</c:v>
                </c:pt>
                <c:pt idx="2">
                  <c:v>39</c:v>
                </c:pt>
                <c:pt idx="3">
                  <c:v>31</c:v>
                </c:pt>
                <c:pt idx="4">
                  <c:v>19</c:v>
                </c:pt>
                <c:pt idx="5">
                  <c:v>22</c:v>
                </c:pt>
                <c:pt idx="6">
                  <c:v>34</c:v>
                </c:pt>
                <c:pt idx="7">
                  <c:v>25</c:v>
                </c:pt>
                <c:pt idx="8">
                  <c:v>6</c:v>
                </c:pt>
                <c:pt idx="9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FA-44B3-B9CC-CF7FF3A7BB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FA-44B3-B9CC-CF7FF3A7BB1A}"/>
                </c:ext>
              </c:extLst>
            </c:dLbl>
            <c:dLbl>
              <c:idx val="1"/>
              <c:layout>
                <c:manualLayout>
                  <c:x val="7.9678546806709501E-3"/>
                  <c:y val="8.4952882366568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6F-4955-983D-D55032A46139}"/>
                </c:ext>
              </c:extLst>
            </c:dLbl>
            <c:dLbl>
              <c:idx val="2"/>
              <c:layout>
                <c:manualLayout>
                  <c:x val="1.1095294249824441E-2"/>
                  <c:y val="4.96053348779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6FA-44B3-B9CC-CF7FF3A7BB1A}"/>
                </c:ext>
              </c:extLst>
            </c:dLbl>
            <c:dLbl>
              <c:idx val="4"/>
              <c:layout>
                <c:manualLayout>
                  <c:x val="-8.87623539985955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6FA-44B3-B9CC-CF7FF3A7BB1A}"/>
                </c:ext>
              </c:extLst>
            </c:dLbl>
            <c:dLbl>
              <c:idx val="5"/>
              <c:layout>
                <c:manualLayout>
                  <c:x val="8.8762353998595531E-3"/>
                  <c:y val="1.4881600463399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6FA-44B3-B9CC-CF7FF3A7BB1A}"/>
                </c:ext>
              </c:extLst>
            </c:dLbl>
            <c:dLbl>
              <c:idx val="7"/>
              <c:layout>
                <c:manualLayout>
                  <c:x val="1.09374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6FA-44B3-B9CC-CF7FF3A7BB1A}"/>
                </c:ext>
              </c:extLst>
            </c:dLbl>
            <c:dLbl>
              <c:idx val="8"/>
              <c:layout>
                <c:manualLayout>
                  <c:x val="6.249999999999885E-3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6FA-44B3-B9CC-CF7FF3A7BB1A}"/>
                </c:ext>
              </c:extLst>
            </c:dLbl>
            <c:dLbl>
              <c:idx val="9"/>
              <c:layout>
                <c:manualLayout>
                  <c:x val="3.62370562908833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6FA-44B3-B9CC-CF7FF3A7B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</c:v>
                </c:pt>
                <c:pt idx="7">
                  <c:v>МогОКБ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10</c:v>
                </c:pt>
                <c:pt idx="1">
                  <c:v>23</c:v>
                </c:pt>
                <c:pt idx="2">
                  <c:v>27</c:v>
                </c:pt>
                <c:pt idx="3">
                  <c:v>63</c:v>
                </c:pt>
                <c:pt idx="4">
                  <c:v>21</c:v>
                </c:pt>
                <c:pt idx="5">
                  <c:v>8</c:v>
                </c:pt>
                <c:pt idx="6">
                  <c:v>48</c:v>
                </c:pt>
                <c:pt idx="7">
                  <c:v>43</c:v>
                </c:pt>
                <c:pt idx="8">
                  <c:v>0</c:v>
                </c:pt>
                <c:pt idx="9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FA-44B3-B9CC-CF7FF3A7B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042944"/>
        <c:axId val="69044480"/>
      </c:barChart>
      <c:catAx>
        <c:axId val="69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4480"/>
        <c:crosses val="autoZero"/>
        <c:auto val="1"/>
        <c:lblAlgn val="ctr"/>
        <c:lblOffset val="100"/>
        <c:noMultiLvlLbl val="0"/>
      </c:catAx>
      <c:valAx>
        <c:axId val="690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43530491179069"/>
          <c:y val="0.93235824347899787"/>
          <c:w val="0.24780389229030603"/>
          <c:h val="5.8639997707299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/>
              <a:t>Количество  ампутаций на </a:t>
            </a:r>
            <a:r>
              <a:rPr lang="en-US" dirty="0"/>
              <a:t>1:100 000</a:t>
            </a:r>
            <a:r>
              <a:rPr lang="ru-RU" dirty="0"/>
              <a:t> населения в </a:t>
            </a:r>
            <a:r>
              <a:rPr lang="ru-RU" dirty="0" smtClean="0"/>
              <a:t>2025 </a:t>
            </a:r>
            <a:r>
              <a:rPr lang="ru-RU" dirty="0"/>
              <a:t>г.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432097408924911E-2"/>
          <c:y val="0.21554500483469174"/>
          <c:w val="0.92847173713095499"/>
          <c:h val="0.675649653474382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1:100 000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Брест</c:v>
                </c:pt>
                <c:pt idx="1">
                  <c:v>Гродно</c:v>
                </c:pt>
                <c:pt idx="2">
                  <c:v>Витебск</c:v>
                </c:pt>
                <c:pt idx="3">
                  <c:v>Гомель</c:v>
                </c:pt>
                <c:pt idx="4">
                  <c:v>Мин.обл</c:v>
                </c:pt>
                <c:pt idx="5">
                  <c:v>Минск</c:v>
                </c:pt>
                <c:pt idx="6">
                  <c:v>Могилев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</c:v>
                </c:pt>
                <c:pt idx="1">
                  <c:v>34</c:v>
                </c:pt>
                <c:pt idx="2">
                  <c:v>33.799999999999997</c:v>
                </c:pt>
                <c:pt idx="3">
                  <c:v>28.1</c:v>
                </c:pt>
                <c:pt idx="4">
                  <c:v>32.6</c:v>
                </c:pt>
                <c:pt idx="5">
                  <c:v>18.5</c:v>
                </c:pt>
                <c:pt idx="6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4D-4109-9A74-862811D84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8885496"/>
        <c:axId val="378889104"/>
      </c:lineChart>
      <c:catAx>
        <c:axId val="37888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889104"/>
        <c:crosses val="autoZero"/>
        <c:auto val="1"/>
        <c:lblAlgn val="ctr"/>
        <c:lblOffset val="100"/>
        <c:noMultiLvlLbl val="0"/>
      </c:catAx>
      <c:valAx>
        <c:axId val="37888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88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345031387255998"/>
          <c:y val="0.79922007377387327"/>
          <c:w val="0.10629624596274011"/>
          <c:h val="7.8315658280094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91419782014578"/>
          <c:y val="3.9710560295718664E-2"/>
          <c:w val="0.83814892801927665"/>
          <c:h val="0.6415371294022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6120508095300754E-2"/>
                  <c:y val="2.7381724343280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D32-48BC-8421-C38D56997EFF}"/>
                </c:ext>
              </c:extLst>
            </c:dLbl>
            <c:dLbl>
              <c:idx val="2"/>
              <c:layout>
                <c:manualLayout>
                  <c:x val="-6.477732042609291E-2"/>
                  <c:y val="7.9579964269172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32-48BC-8421-C38D56997EFF}"/>
                </c:ext>
              </c:extLst>
            </c:dLbl>
            <c:dLbl>
              <c:idx val="3"/>
              <c:layout>
                <c:manualLayout>
                  <c:x val="-2.6499812901583451E-2"/>
                  <c:y val="3.5882485277575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D32-48BC-8421-C38D56997EFF}"/>
                </c:ext>
              </c:extLst>
            </c:dLbl>
            <c:dLbl>
              <c:idx val="4"/>
              <c:layout>
                <c:manualLayout>
                  <c:x val="4.7110803785871486E-2"/>
                  <c:y val="1.9075762588499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D32-48BC-8421-C38D56997EFF}"/>
                </c:ext>
              </c:extLst>
            </c:dLbl>
            <c:dLbl>
              <c:idx val="5"/>
              <c:layout>
                <c:manualLayout>
                  <c:x val="-2.0610965590120569E-2"/>
                  <c:y val="7.95799642691721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D32-48BC-8421-C38D56997EFF}"/>
                </c:ext>
              </c:extLst>
            </c:dLbl>
            <c:dLbl>
              <c:idx val="7"/>
              <c:layout>
                <c:manualLayout>
                  <c:x val="-3.8277507524509535E-2"/>
                  <c:y val="4.26051743532058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D32-48BC-8421-C38D56997EFF}"/>
                </c:ext>
              </c:extLst>
            </c:dLbl>
            <c:dLbl>
              <c:idx val="8"/>
              <c:layout>
                <c:manualLayout>
                  <c:x val="-3.0158027403051315E-2"/>
                  <c:y val="-4.81511281678025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D32-48BC-8421-C38D56997EFF}"/>
                </c:ext>
              </c:extLst>
            </c:dLbl>
            <c:dLbl>
              <c:idx val="9"/>
              <c:layout>
                <c:manualLayout>
                  <c:x val="-1.4956552937207091E-2"/>
                  <c:y val="1.571441805068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324124654468875E-2"/>
                      <c:h val="5.26892079666512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D32-48BC-8421-C38D56997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ГУК</c:v>
                </c:pt>
                <c:pt idx="5">
                  <c:v>4 ГКБ</c:v>
                </c:pt>
                <c:pt idx="6">
                  <c:v>РНПЦ</c:v>
                </c:pt>
                <c:pt idx="7">
                  <c:v>МОКБ</c:v>
                </c:pt>
                <c:pt idx="8">
                  <c:v>МогОКБ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70.099999999999994</c:v>
                </c:pt>
                <c:pt idx="1">
                  <c:v>22.8</c:v>
                </c:pt>
                <c:pt idx="2">
                  <c:v>70</c:v>
                </c:pt>
                <c:pt idx="3">
                  <c:v>78</c:v>
                </c:pt>
                <c:pt idx="4">
                  <c:v>13.5</c:v>
                </c:pt>
                <c:pt idx="5">
                  <c:v>40.6</c:v>
                </c:pt>
                <c:pt idx="7">
                  <c:v>56</c:v>
                </c:pt>
                <c:pt idx="8">
                  <c:v>49.25</c:v>
                </c:pt>
                <c:pt idx="9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8-404D-A5E4-4044CEBDB9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>
                  <a:alpha val="97000"/>
                </a:schemeClr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4.7110778491703885E-2"/>
                  <c:y val="6.94959306557268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D32-48BC-8421-C38D56997EFF}"/>
                </c:ext>
              </c:extLst>
            </c:dLbl>
            <c:dLbl>
              <c:idx val="1"/>
              <c:layout>
                <c:manualLayout>
                  <c:x val="-4.4151929222023883E-3"/>
                  <c:y val="-4.6722689075630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94-4F22-A1D3-E214FED755B6}"/>
                </c:ext>
              </c:extLst>
            </c:dLbl>
            <c:dLbl>
              <c:idx val="2"/>
              <c:layout>
                <c:manualLayout>
                  <c:x val="-6.6227893833035829E-3"/>
                  <c:y val="2.22184873949579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94-4F22-A1D3-E214FED755B6}"/>
                </c:ext>
              </c:extLst>
            </c:dLbl>
            <c:dLbl>
              <c:idx val="3"/>
              <c:layout>
                <c:manualLayout>
                  <c:x val="6.4777320426092883E-2"/>
                  <c:y val="6.94959306557268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D32-48BC-8421-C38D56997EFF}"/>
                </c:ext>
              </c:extLst>
            </c:dLbl>
            <c:dLbl>
              <c:idx val="4"/>
              <c:layout>
                <c:manualLayout>
                  <c:x val="-3.3113946916517915E-2"/>
                  <c:y val="8.7731092436974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94-4F22-A1D3-E214FED755B6}"/>
                </c:ext>
              </c:extLst>
            </c:dLbl>
            <c:dLbl>
              <c:idx val="5"/>
              <c:layout>
                <c:manualLayout>
                  <c:x val="3.8277507524509431E-2"/>
                  <c:y val="5.26892079666512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D32-48BC-8421-C38D56997EFF}"/>
                </c:ext>
              </c:extLst>
            </c:dLbl>
            <c:dLbl>
              <c:idx val="7"/>
              <c:layout>
                <c:manualLayout>
                  <c:x val="1.397373794578456E-2"/>
                  <c:y val="-1.09230463839078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D32-48BC-8421-C38D56997EFF}"/>
                </c:ext>
              </c:extLst>
            </c:dLbl>
            <c:dLbl>
              <c:idx val="8"/>
              <c:layout>
                <c:manualLayout>
                  <c:x val="3.827750752450932E-2"/>
                  <c:y val="2.5798451664130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D32-48BC-8421-C38D56997EFF}"/>
                </c:ext>
              </c:extLst>
            </c:dLbl>
            <c:dLbl>
              <c:idx val="9"/>
              <c:layout>
                <c:manualLayout>
                  <c:x val="1.3245578766607004E-2"/>
                  <c:y val="2.557983193277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94-4F22-A1D3-E214FED75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 ИОВ</c:v>
                </c:pt>
                <c:pt idx="4">
                  <c:v>ГУК</c:v>
                </c:pt>
                <c:pt idx="5">
                  <c:v>4 ГКБ</c:v>
                </c:pt>
                <c:pt idx="6">
                  <c:v>РНПЦ</c:v>
                </c:pt>
                <c:pt idx="7">
                  <c:v>МОКБ</c:v>
                </c:pt>
                <c:pt idx="8">
                  <c:v>МогОКБ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75.3</c:v>
                </c:pt>
                <c:pt idx="1">
                  <c:v>34.1</c:v>
                </c:pt>
                <c:pt idx="2">
                  <c:v>73</c:v>
                </c:pt>
                <c:pt idx="3">
                  <c:v>73</c:v>
                </c:pt>
                <c:pt idx="4">
                  <c:v>14.7</c:v>
                </c:pt>
                <c:pt idx="5">
                  <c:v>50.8</c:v>
                </c:pt>
                <c:pt idx="7">
                  <c:v>46.3</c:v>
                </c:pt>
                <c:pt idx="8">
                  <c:v>64</c:v>
                </c:pt>
                <c:pt idx="9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A8-404D-A5E4-4044CEBDB9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axId val="90178688"/>
        <c:axId val="90743168"/>
      </c:barChart>
      <c:catAx>
        <c:axId val="9017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743168"/>
        <c:crosses val="autoZero"/>
        <c:auto val="1"/>
        <c:lblAlgn val="ctr"/>
        <c:lblOffset val="100"/>
        <c:noMultiLvlLbl val="0"/>
      </c:catAx>
      <c:valAx>
        <c:axId val="9074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17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206826235910713"/>
          <c:y val="1.0084033613445379E-2"/>
          <c:w val="0.2820911952883286"/>
          <c:h val="9.9038443723946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% выполнения койко-дня </a:t>
            </a:r>
          </a:p>
        </c:rich>
      </c:tx>
      <c:layout>
        <c:manualLayout>
          <c:xMode val="edge"/>
          <c:yMode val="edge"/>
          <c:x val="0.38782748420500529"/>
          <c:y val="8.97936358473514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312500000000008E-2"/>
                  <c:y val="6.56249959630292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FA-44B3-B9CC-CF7FF3A7BB1A}"/>
                </c:ext>
              </c:extLst>
            </c:dLbl>
            <c:dLbl>
              <c:idx val="3"/>
              <c:layout>
                <c:manualLayout>
                  <c:x val="-4.4381176999297766E-3"/>
                  <c:y val="9.9210669755998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FA-44B3-B9CC-CF7FF3A7BB1A}"/>
                </c:ext>
              </c:extLst>
            </c:dLbl>
            <c:dLbl>
              <c:idx val="4"/>
              <c:layout>
                <c:manualLayout>
                  <c:x val="-2.9307544133310725E-2"/>
                  <c:y val="9.9209804409923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FA-44B3-B9CC-CF7FF3A7BB1A}"/>
                </c:ext>
              </c:extLst>
            </c:dLbl>
            <c:dLbl>
              <c:idx val="5"/>
              <c:layout>
                <c:manualLayout>
                  <c:x val="4.4381176999297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FA-44B3-B9CC-CF7FF3A7BB1A}"/>
                </c:ext>
              </c:extLst>
            </c:dLbl>
            <c:dLbl>
              <c:idx val="7"/>
              <c:layout>
                <c:manualLayout>
                  <c:x val="-1.1095294249824441E-2"/>
                  <c:y val="2.2322400695099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FA-44B3-B9CC-CF7FF3A7BB1A}"/>
                </c:ext>
              </c:extLst>
            </c:dLbl>
            <c:dLbl>
              <c:idx val="8"/>
              <c:layout>
                <c:manualLayout>
                  <c:x val="-1.2291020828276867E-2"/>
                  <c:y val="1.24211816745261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FA-44B3-B9CC-CF7FF3A7BB1A}"/>
                </c:ext>
              </c:extLst>
            </c:dLbl>
            <c:dLbl>
              <c:idx val="9"/>
              <c:layout>
                <c:manualLayout>
                  <c:x val="-1.3523304675347117E-2"/>
                  <c:y val="1.13863619184545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FA-44B3-B9CC-CF7FF3A7BB1A}"/>
                </c:ext>
              </c:extLst>
            </c:dLbl>
            <c:dLbl>
              <c:idx val="10"/>
              <c:layout>
                <c:manualLayout>
                  <c:x val="-1.0014490919513733E-2"/>
                  <c:y val="3.2427028038241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FB-484D-8250-88DB7E115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 ОГХ</c:v>
                </c:pt>
                <c:pt idx="7">
                  <c:v>Минск ОСХ</c:v>
                </c:pt>
                <c:pt idx="8">
                  <c:v>Могилев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103</c:v>
                </c:pt>
                <c:pt idx="1">
                  <c:v>89.2</c:v>
                </c:pt>
                <c:pt idx="2">
                  <c:v>109</c:v>
                </c:pt>
                <c:pt idx="3">
                  <c:v>102</c:v>
                </c:pt>
                <c:pt idx="4">
                  <c:v>99.7</c:v>
                </c:pt>
                <c:pt idx="5">
                  <c:v>97.6</c:v>
                </c:pt>
                <c:pt idx="6">
                  <c:v>98.7</c:v>
                </c:pt>
                <c:pt idx="7">
                  <c:v>90.1</c:v>
                </c:pt>
                <c:pt idx="8">
                  <c:v>100.9</c:v>
                </c:pt>
                <c:pt idx="9">
                  <c:v>91.5</c:v>
                </c:pt>
                <c:pt idx="10">
                  <c:v>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FA-44B3-B9CC-CF7FF3A7BB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FA-44B3-B9CC-CF7FF3A7BB1A}"/>
                </c:ext>
              </c:extLst>
            </c:dLbl>
            <c:dLbl>
              <c:idx val="2"/>
              <c:layout>
                <c:manualLayout>
                  <c:x val="1.1095294249824441E-2"/>
                  <c:y val="4.96053348779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6FA-44B3-B9CC-CF7FF3A7BB1A}"/>
                </c:ext>
              </c:extLst>
            </c:dLbl>
            <c:dLbl>
              <c:idx val="4"/>
              <c:layout>
                <c:manualLayout>
                  <c:x val="-7.7379256318971055E-3"/>
                  <c:y val="2.83176274555229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32019626197373E-2"/>
                      <c:h val="5.55308674402804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6FA-44B3-B9CC-CF7FF3A7BB1A}"/>
                </c:ext>
              </c:extLst>
            </c:dLbl>
            <c:dLbl>
              <c:idx val="5"/>
              <c:layout>
                <c:manualLayout>
                  <c:x val="8.8762353998595531E-3"/>
                  <c:y val="1.4881600463399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6FA-44B3-B9CC-CF7FF3A7BB1A}"/>
                </c:ext>
              </c:extLst>
            </c:dLbl>
            <c:dLbl>
              <c:idx val="8"/>
              <c:layout>
                <c:manualLayout>
                  <c:x val="1.09374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6FA-44B3-B9CC-CF7FF3A7BB1A}"/>
                </c:ext>
              </c:extLst>
            </c:dLbl>
            <c:dLbl>
              <c:idx val="9"/>
              <c:layout>
                <c:manualLayout>
                  <c:x val="6.249999999999885E-3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6FA-44B3-B9CC-CF7FF3A7BB1A}"/>
                </c:ext>
              </c:extLst>
            </c:dLbl>
            <c:dLbl>
              <c:idx val="10"/>
              <c:layout>
                <c:manualLayout>
                  <c:x val="3.62370562908833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FB-484D-8250-88DB7E115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Брест</c:v>
                </c:pt>
                <c:pt idx="1">
                  <c:v>Витебск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Гродно</c:v>
                </c:pt>
                <c:pt idx="5">
                  <c:v>Мин.обл.</c:v>
                </c:pt>
                <c:pt idx="6">
                  <c:v>Минск ОГХ</c:v>
                </c:pt>
                <c:pt idx="7">
                  <c:v>Минск ОСХ</c:v>
                </c:pt>
                <c:pt idx="8">
                  <c:v>Могилев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103.4</c:v>
                </c:pt>
                <c:pt idx="1">
                  <c:v>96.7</c:v>
                </c:pt>
                <c:pt idx="2">
                  <c:v>107</c:v>
                </c:pt>
                <c:pt idx="3">
                  <c:v>119</c:v>
                </c:pt>
                <c:pt idx="4">
                  <c:v>100.1</c:v>
                </c:pt>
                <c:pt idx="5">
                  <c:v>97.8</c:v>
                </c:pt>
                <c:pt idx="6">
                  <c:v>91.9</c:v>
                </c:pt>
                <c:pt idx="7">
                  <c:v>86.4</c:v>
                </c:pt>
                <c:pt idx="8">
                  <c:v>98.2</c:v>
                </c:pt>
                <c:pt idx="9">
                  <c:v>97.5</c:v>
                </c:pt>
                <c:pt idx="10">
                  <c:v>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FA-44B3-B9CC-CF7FF3A7B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042944"/>
        <c:axId val="69044480"/>
      </c:barChart>
      <c:catAx>
        <c:axId val="69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4480"/>
        <c:crosses val="autoZero"/>
        <c:auto val="1"/>
        <c:lblAlgn val="ctr"/>
        <c:lblOffset val="100"/>
        <c:noMultiLvlLbl val="0"/>
      </c:catAx>
      <c:valAx>
        <c:axId val="690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43530491179069"/>
          <c:y val="0.93235824347899787"/>
          <c:w val="0.24780389229030603"/>
          <c:h val="5.8639997707299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% выполнения плана по</a:t>
            </a:r>
            <a:r>
              <a:rPr lang="ru-RU" sz="2000" b="1" baseline="0" dirty="0">
                <a:solidFill>
                  <a:schemeClr val="tx1"/>
                </a:solidFill>
                <a:latin typeface="+mn-lt"/>
              </a:rPr>
              <a:t> пролеченным пациентам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 </a:t>
            </a:r>
          </a:p>
        </c:rich>
      </c:tx>
      <c:layout>
        <c:manualLayout>
          <c:xMode val="edge"/>
          <c:yMode val="edge"/>
          <c:x val="0.22391736574300816"/>
          <c:y val="8.97934679929388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174207597300149E-2"/>
                  <c:y val="4.94555099971258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FA-44B3-B9CC-CF7FF3A7BB1A}"/>
                </c:ext>
              </c:extLst>
            </c:dLbl>
            <c:dLbl>
              <c:idx val="3"/>
              <c:layout>
                <c:manualLayout>
                  <c:x val="-4.4381176999297766E-3"/>
                  <c:y val="9.9210669755998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FA-44B3-B9CC-CF7FF3A7BB1A}"/>
                </c:ext>
              </c:extLst>
            </c:dLbl>
            <c:dLbl>
              <c:idx val="4"/>
              <c:layout>
                <c:manualLayout>
                  <c:x val="-1.2233569817587215E-2"/>
                  <c:y val="2.4079794168753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FA-44B3-B9CC-CF7FF3A7BB1A}"/>
                </c:ext>
              </c:extLst>
            </c:dLbl>
            <c:dLbl>
              <c:idx val="5"/>
              <c:layout>
                <c:manualLayout>
                  <c:x val="4.4381176999297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FA-44B3-B9CC-CF7FF3A7BB1A}"/>
                </c:ext>
              </c:extLst>
            </c:dLbl>
            <c:dLbl>
              <c:idx val="7"/>
              <c:layout>
                <c:manualLayout>
                  <c:x val="-1.1095294249824441E-2"/>
                  <c:y val="2.2322400695099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FA-44B3-B9CC-CF7FF3A7BB1A}"/>
                </c:ext>
              </c:extLst>
            </c:dLbl>
            <c:dLbl>
              <c:idx val="8"/>
              <c:layout>
                <c:manualLayout>
                  <c:x val="-3.0503260098382026E-2"/>
                  <c:y val="3.2243520893392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FA-44B3-B9CC-CF7FF3A7BB1A}"/>
                </c:ext>
              </c:extLst>
            </c:dLbl>
            <c:dLbl>
              <c:idx val="9"/>
              <c:layout>
                <c:manualLayout>
                  <c:x val="-2.490595421916279E-2"/>
                  <c:y val="1.7049887409559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FA-44B3-B9CC-CF7FF3A7BB1A}"/>
                </c:ext>
              </c:extLst>
            </c:dLbl>
            <c:dLbl>
              <c:idx val="10"/>
              <c:layout>
                <c:manualLayout>
                  <c:x val="-1.2291020828276867E-2"/>
                  <c:y val="3.24270280382417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B2-4090-BA1C-CFF2BFB5F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ОГХ</c:v>
                </c:pt>
                <c:pt idx="7">
                  <c:v>4 ГКБ ОСХ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104.8</c:v>
                </c:pt>
                <c:pt idx="1">
                  <c:v>76.5</c:v>
                </c:pt>
                <c:pt idx="2">
                  <c:v>101.1</c:v>
                </c:pt>
                <c:pt idx="3">
                  <c:v>102</c:v>
                </c:pt>
                <c:pt idx="4">
                  <c:v>99.7</c:v>
                </c:pt>
                <c:pt idx="5">
                  <c:v>89</c:v>
                </c:pt>
                <c:pt idx="6">
                  <c:v>98</c:v>
                </c:pt>
                <c:pt idx="7">
                  <c:v>85</c:v>
                </c:pt>
                <c:pt idx="8">
                  <c:v>101.9</c:v>
                </c:pt>
                <c:pt idx="9">
                  <c:v>114</c:v>
                </c:pt>
                <c:pt idx="10">
                  <c:v>97.12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FA-44B3-B9CC-CF7FF3A7BB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FA-44B3-B9CC-CF7FF3A7BB1A}"/>
                </c:ext>
              </c:extLst>
            </c:dLbl>
            <c:dLbl>
              <c:idx val="1"/>
              <c:layout>
                <c:manualLayout>
                  <c:x val="7.9678546806709501E-3"/>
                  <c:y val="8.4952882366568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6F-4955-983D-D55032A46139}"/>
                </c:ext>
              </c:extLst>
            </c:dLbl>
            <c:dLbl>
              <c:idx val="2"/>
              <c:layout>
                <c:manualLayout>
                  <c:x val="1.1095294249824441E-2"/>
                  <c:y val="4.96053348779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FA-44B3-B9CC-CF7FF3A7BB1A}"/>
                </c:ext>
              </c:extLst>
            </c:dLbl>
            <c:dLbl>
              <c:idx val="4"/>
              <c:layout>
                <c:manualLayout>
                  <c:x val="-8.87623539985955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FA-44B3-B9CC-CF7FF3A7BB1A}"/>
                </c:ext>
              </c:extLst>
            </c:dLbl>
            <c:dLbl>
              <c:idx val="5"/>
              <c:layout>
                <c:manualLayout>
                  <c:x val="8.8762353998595531E-3"/>
                  <c:y val="1.4881600463399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6FA-44B3-B9CC-CF7FF3A7BB1A}"/>
                </c:ext>
              </c:extLst>
            </c:dLbl>
            <c:dLbl>
              <c:idx val="8"/>
              <c:layout>
                <c:manualLayout>
                  <c:x val="1.09374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FA-44B3-B9CC-CF7FF3A7BB1A}"/>
                </c:ext>
              </c:extLst>
            </c:dLbl>
            <c:dLbl>
              <c:idx val="9"/>
              <c:layout>
                <c:manualLayout>
                  <c:x val="6.249999999999885E-3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FA-44B3-B9CC-CF7FF3A7BB1A}"/>
                </c:ext>
              </c:extLst>
            </c:dLbl>
            <c:dLbl>
              <c:idx val="10"/>
              <c:layout>
                <c:manualLayout>
                  <c:x val="3.62370562908833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B2-4090-BA1C-CFF2BFB5F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ОГХ</c:v>
                </c:pt>
                <c:pt idx="7">
                  <c:v>4 ГКБ ОСХ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106.2</c:v>
                </c:pt>
                <c:pt idx="1">
                  <c:v>79.7</c:v>
                </c:pt>
                <c:pt idx="2">
                  <c:v>97</c:v>
                </c:pt>
                <c:pt idx="3">
                  <c:v>119</c:v>
                </c:pt>
                <c:pt idx="4">
                  <c:v>100.1</c:v>
                </c:pt>
                <c:pt idx="5">
                  <c:v>87</c:v>
                </c:pt>
                <c:pt idx="6">
                  <c:v>86.3</c:v>
                </c:pt>
                <c:pt idx="7">
                  <c:v>82.1</c:v>
                </c:pt>
                <c:pt idx="8">
                  <c:v>100.3</c:v>
                </c:pt>
                <c:pt idx="9">
                  <c:v>110.5</c:v>
                </c:pt>
                <c:pt idx="10">
                  <c:v>96.8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FA-44B3-B9CC-CF7FF3A7B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042944"/>
        <c:axId val="69044480"/>
      </c:barChart>
      <c:catAx>
        <c:axId val="69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4480"/>
        <c:crosses val="autoZero"/>
        <c:auto val="1"/>
        <c:lblAlgn val="ctr"/>
        <c:lblOffset val="100"/>
        <c:noMultiLvlLbl val="0"/>
      </c:catAx>
      <c:valAx>
        <c:axId val="690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43530491179069"/>
          <c:y val="0.93235824347899787"/>
          <c:w val="0.24780389229030603"/>
          <c:h val="5.8639997707299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32607903178767E-2"/>
          <c:y val="2.0880978302149529E-2"/>
          <c:w val="0.95337853601633127"/>
          <c:h val="0.829671114261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ОСХ</c:v>
                </c:pt>
                <c:pt idx="7">
                  <c:v>4 ГКБ ОГХ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88.1</c:v>
                </c:pt>
                <c:pt idx="1">
                  <c:v>73</c:v>
                </c:pt>
                <c:pt idx="2">
                  <c:v>80.7</c:v>
                </c:pt>
                <c:pt idx="3">
                  <c:v>80</c:v>
                </c:pt>
                <c:pt idx="4">
                  <c:v>77.3</c:v>
                </c:pt>
                <c:pt idx="5">
                  <c:v>82.1</c:v>
                </c:pt>
                <c:pt idx="6">
                  <c:v>72.400000000000006</c:v>
                </c:pt>
                <c:pt idx="7">
                  <c:v>83.4</c:v>
                </c:pt>
                <c:pt idx="8">
                  <c:v>53.7</c:v>
                </c:pt>
                <c:pt idx="9">
                  <c:v>80.8</c:v>
                </c:pt>
                <c:pt idx="10">
                  <c:v>77.599999999999994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7-4FE8-AF91-891D308D68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186567186650044E-2"/>
                  <c:y val="-5.7790947844352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B8B-48B7-8A36-0767AE6343A0}"/>
                </c:ext>
              </c:extLst>
            </c:dLbl>
            <c:dLbl>
              <c:idx val="1"/>
              <c:layout>
                <c:manualLayout>
                  <c:x val="1.0416666666666624E-2"/>
                  <c:y val="-7.7170418006430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47-4FE8-AF91-891D308D6897}"/>
                </c:ext>
              </c:extLst>
            </c:dLbl>
            <c:dLbl>
              <c:idx val="2"/>
              <c:layout>
                <c:manualLayout>
                  <c:x val="6.9444444444444441E-3"/>
                  <c:y val="-7.7170418006430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47-4FE8-AF91-891D308D6897}"/>
                </c:ext>
              </c:extLst>
            </c:dLbl>
            <c:dLbl>
              <c:idx val="3"/>
              <c:layout>
                <c:manualLayout>
                  <c:x val="6.9444444444444441E-3"/>
                  <c:y val="2.57234726688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47-4FE8-AF91-891D308D6897}"/>
                </c:ext>
              </c:extLst>
            </c:dLbl>
            <c:dLbl>
              <c:idx val="4"/>
              <c:layout>
                <c:manualLayout>
                  <c:x val="2.2301550060132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D47-4FE8-AF91-891D308D6897}"/>
                </c:ext>
              </c:extLst>
            </c:dLbl>
            <c:dLbl>
              <c:idx val="5"/>
              <c:layout>
                <c:manualLayout>
                  <c:x val="1.5046296296296212E-2"/>
                  <c:y val="-2.57234726688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47-4FE8-AF91-891D308D6897}"/>
                </c:ext>
              </c:extLst>
            </c:dLbl>
            <c:dLbl>
              <c:idx val="6"/>
              <c:layout>
                <c:manualLayout>
                  <c:x val="2.3148148148148147E-2"/>
                  <c:y val="-2.57234726688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D47-4FE8-AF91-891D308D6897}"/>
                </c:ext>
              </c:extLst>
            </c:dLbl>
            <c:dLbl>
              <c:idx val="7"/>
              <c:layout>
                <c:manualLayout>
                  <c:x val="1.0416666666666751E-2"/>
                  <c:y val="-1.2861736334405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47-4FE8-AF91-891D308D6897}"/>
                </c:ext>
              </c:extLst>
            </c:dLbl>
            <c:dLbl>
              <c:idx val="8"/>
              <c:layout>
                <c:manualLayout>
                  <c:x val="1.5915135870362709E-2"/>
                  <c:y val="-4.157648058022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47-4FE8-AF91-891D308D6897}"/>
                </c:ext>
              </c:extLst>
            </c:dLbl>
            <c:dLbl>
              <c:idx val="9"/>
              <c:layout>
                <c:manualLayout>
                  <c:x val="1.8518518518518347E-2"/>
                  <c:y val="-2.57234726688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D47-4FE8-AF91-891D308D6897}"/>
                </c:ext>
              </c:extLst>
            </c:dLbl>
            <c:dLbl>
              <c:idx val="10"/>
              <c:layout>
                <c:manualLayout>
                  <c:x val="1.65145065729220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5C-4212-9783-272B66CBF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ОСХ</c:v>
                </c:pt>
                <c:pt idx="7">
                  <c:v>4 ГКБ ОГХ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87.2</c:v>
                </c:pt>
                <c:pt idx="1">
                  <c:v>72.099999999999994</c:v>
                </c:pt>
                <c:pt idx="2">
                  <c:v>79.5</c:v>
                </c:pt>
                <c:pt idx="3">
                  <c:v>79.5</c:v>
                </c:pt>
                <c:pt idx="4">
                  <c:v>75.599999999999994</c:v>
                </c:pt>
                <c:pt idx="5">
                  <c:v>84.3</c:v>
                </c:pt>
                <c:pt idx="6">
                  <c:v>71</c:v>
                </c:pt>
                <c:pt idx="7">
                  <c:v>80.900000000000006</c:v>
                </c:pt>
                <c:pt idx="8">
                  <c:v>56.8</c:v>
                </c:pt>
                <c:pt idx="9">
                  <c:v>84.1</c:v>
                </c:pt>
                <c:pt idx="10">
                  <c:v>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47-4FE8-AF91-891D308D68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157440"/>
        <c:axId val="74159232"/>
      </c:barChart>
      <c:catAx>
        <c:axId val="741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59232"/>
        <c:crosses val="autoZero"/>
        <c:auto val="1"/>
        <c:lblAlgn val="ctr"/>
        <c:lblOffset val="100"/>
        <c:noMultiLvlLbl val="0"/>
      </c:catAx>
      <c:valAx>
        <c:axId val="7415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5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32607903178767E-2"/>
          <c:y val="2.0880978302149529E-2"/>
          <c:w val="0.95337853601633127"/>
          <c:h val="0.829671114261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</c:v>
                </c:pt>
                <c:pt idx="7">
                  <c:v>МогОКБ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2.7</c:v>
                </c:pt>
                <c:pt idx="2">
                  <c:v>2.1</c:v>
                </c:pt>
                <c:pt idx="3">
                  <c:v>3.9</c:v>
                </c:pt>
                <c:pt idx="4">
                  <c:v>3.5</c:v>
                </c:pt>
                <c:pt idx="5">
                  <c:v>1.4</c:v>
                </c:pt>
                <c:pt idx="6">
                  <c:v>1.34</c:v>
                </c:pt>
                <c:pt idx="7">
                  <c:v>2.4</c:v>
                </c:pt>
                <c:pt idx="8">
                  <c:v>7.1</c:v>
                </c:pt>
                <c:pt idx="9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7-4FE8-AF91-891D308D68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186567186650044E-2"/>
                  <c:y val="-5.7790947844352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B8B-48B7-8A36-0767AE6343A0}"/>
                </c:ext>
              </c:extLst>
            </c:dLbl>
            <c:dLbl>
              <c:idx val="1"/>
              <c:layout>
                <c:manualLayout>
                  <c:x val="1.0416666666666624E-2"/>
                  <c:y val="-7.7170418006430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47-4FE8-AF91-891D308D6897}"/>
                </c:ext>
              </c:extLst>
            </c:dLbl>
            <c:dLbl>
              <c:idx val="2"/>
              <c:layout>
                <c:manualLayout>
                  <c:x val="6.9444444444444441E-3"/>
                  <c:y val="-7.7170418006430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47-4FE8-AF91-891D308D6897}"/>
                </c:ext>
              </c:extLst>
            </c:dLbl>
            <c:dLbl>
              <c:idx val="3"/>
              <c:layout>
                <c:manualLayout>
                  <c:x val="6.9444444444444441E-3"/>
                  <c:y val="2.57234726688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47-4FE8-AF91-891D308D6897}"/>
                </c:ext>
              </c:extLst>
            </c:dLbl>
            <c:dLbl>
              <c:idx val="4"/>
              <c:layout>
                <c:manualLayout>
                  <c:x val="2.2301550060132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D47-4FE8-AF91-891D308D6897}"/>
                </c:ext>
              </c:extLst>
            </c:dLbl>
            <c:dLbl>
              <c:idx val="5"/>
              <c:layout>
                <c:manualLayout>
                  <c:x val="1.5046296296296212E-2"/>
                  <c:y val="-2.57234726688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47-4FE8-AF91-891D308D6897}"/>
                </c:ext>
              </c:extLst>
            </c:dLbl>
            <c:dLbl>
              <c:idx val="6"/>
              <c:layout>
                <c:manualLayout>
                  <c:x val="2.3148148148148147E-2"/>
                  <c:y val="-2.57234726688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D47-4FE8-AF91-891D308D6897}"/>
                </c:ext>
              </c:extLst>
            </c:dLbl>
            <c:dLbl>
              <c:idx val="7"/>
              <c:layout>
                <c:manualLayout>
                  <c:x val="1.5915135870362709E-2"/>
                  <c:y val="-4.157648058022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47-4FE8-AF91-891D308D6897}"/>
                </c:ext>
              </c:extLst>
            </c:dLbl>
            <c:dLbl>
              <c:idx val="8"/>
              <c:layout>
                <c:manualLayout>
                  <c:x val="1.8518518518518347E-2"/>
                  <c:y val="-2.57234726688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47-4FE8-AF91-891D308D6897}"/>
                </c:ext>
              </c:extLst>
            </c:dLbl>
            <c:dLbl>
              <c:idx val="9"/>
              <c:layout>
                <c:manualLayout>
                  <c:x val="1.65145065729220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D47-4FE8-AF91-891D308D68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</c:v>
                </c:pt>
                <c:pt idx="7">
                  <c:v>МогОКБ</c:v>
                </c:pt>
                <c:pt idx="8">
                  <c:v>РНПЦК</c:v>
                </c:pt>
                <c:pt idx="9">
                  <c:v>Всего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0.7</c:v>
                </c:pt>
                <c:pt idx="1">
                  <c:v>7.5</c:v>
                </c:pt>
                <c:pt idx="2">
                  <c:v>2.7</c:v>
                </c:pt>
                <c:pt idx="3">
                  <c:v>2.7</c:v>
                </c:pt>
                <c:pt idx="4">
                  <c:v>1.8</c:v>
                </c:pt>
                <c:pt idx="5">
                  <c:v>1.6</c:v>
                </c:pt>
                <c:pt idx="6">
                  <c:v>1.9</c:v>
                </c:pt>
                <c:pt idx="7">
                  <c:v>2</c:v>
                </c:pt>
                <c:pt idx="8">
                  <c:v>7</c:v>
                </c:pt>
                <c:pt idx="9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47-4FE8-AF91-891D308D68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157440"/>
        <c:axId val="74159232"/>
      </c:barChart>
      <c:catAx>
        <c:axId val="741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59232"/>
        <c:crosses val="autoZero"/>
        <c:auto val="1"/>
        <c:lblAlgn val="ctr"/>
        <c:lblOffset val="100"/>
        <c:noMultiLvlLbl val="0"/>
      </c:catAx>
      <c:valAx>
        <c:axId val="7415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5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Общая летальность, %</a:t>
            </a:r>
          </a:p>
        </c:rich>
      </c:tx>
      <c:layout>
        <c:manualLayout>
          <c:xMode val="edge"/>
          <c:yMode val="edge"/>
          <c:x val="0.41628410806454447"/>
          <c:y val="3.31583809363056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174207597300149E-2"/>
                  <c:y val="4.94555099971258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FA-44B3-B9CC-CF7FF3A7BB1A}"/>
                </c:ext>
              </c:extLst>
            </c:dLbl>
            <c:dLbl>
              <c:idx val="3"/>
              <c:layout>
                <c:manualLayout>
                  <c:x val="-4.4381176999297766E-3"/>
                  <c:y val="9.9210669755998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FA-44B3-B9CC-CF7FF3A7BB1A}"/>
                </c:ext>
              </c:extLst>
            </c:dLbl>
            <c:dLbl>
              <c:idx val="4"/>
              <c:layout>
                <c:manualLayout>
                  <c:x val="-1.2233569817587215E-2"/>
                  <c:y val="2.4079794168753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FA-44B3-B9CC-CF7FF3A7BB1A}"/>
                </c:ext>
              </c:extLst>
            </c:dLbl>
            <c:dLbl>
              <c:idx val="5"/>
              <c:layout>
                <c:manualLayout>
                  <c:x val="4.4381176999297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FA-44B3-B9CC-CF7FF3A7BB1A}"/>
                </c:ext>
              </c:extLst>
            </c:dLbl>
            <c:dLbl>
              <c:idx val="7"/>
              <c:layout>
                <c:manualLayout>
                  <c:x val="-1.1095294249824441E-2"/>
                  <c:y val="2.2322400695099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FA-44B3-B9CC-CF7FF3A7BB1A}"/>
                </c:ext>
              </c:extLst>
            </c:dLbl>
            <c:dLbl>
              <c:idx val="8"/>
              <c:layout>
                <c:manualLayout>
                  <c:x val="-3.0503260098382026E-2"/>
                  <c:y val="3.2243520893392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FA-44B3-B9CC-CF7FF3A7BB1A}"/>
                </c:ext>
              </c:extLst>
            </c:dLbl>
            <c:dLbl>
              <c:idx val="9"/>
              <c:layout>
                <c:manualLayout>
                  <c:x val="-2.490595421916279E-2"/>
                  <c:y val="1.7049887409559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FA-44B3-B9CC-CF7FF3A7BB1A}"/>
                </c:ext>
              </c:extLst>
            </c:dLbl>
            <c:dLbl>
              <c:idx val="10"/>
              <c:layout>
                <c:manualLayout>
                  <c:x val="-1.2291020828276867E-2"/>
                  <c:y val="3.24270280382417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535-4928-BA03-FF89F8DF0A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ОГХ</c:v>
                </c:pt>
                <c:pt idx="7">
                  <c:v>4 ГКБ ОСХ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0.23</c:v>
                </c:pt>
                <c:pt idx="1">
                  <c:v>3.8</c:v>
                </c:pt>
                <c:pt idx="2">
                  <c:v>0.7</c:v>
                </c:pt>
                <c:pt idx="3">
                  <c:v>0.62</c:v>
                </c:pt>
                <c:pt idx="4">
                  <c:v>3.1</c:v>
                </c:pt>
                <c:pt idx="5">
                  <c:v>1.7</c:v>
                </c:pt>
                <c:pt idx="6">
                  <c:v>1.3</c:v>
                </c:pt>
                <c:pt idx="7">
                  <c:v>1.5</c:v>
                </c:pt>
                <c:pt idx="8">
                  <c:v>4</c:v>
                </c:pt>
                <c:pt idx="9">
                  <c:v>0</c:v>
                </c:pt>
                <c:pt idx="1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FA-44B3-B9CC-CF7FF3A7BB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FA-44B3-B9CC-CF7FF3A7BB1A}"/>
                </c:ext>
              </c:extLst>
            </c:dLbl>
            <c:dLbl>
              <c:idx val="1"/>
              <c:layout>
                <c:manualLayout>
                  <c:x val="7.9678546806709501E-3"/>
                  <c:y val="8.4952882366568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6F-4955-983D-D55032A46139}"/>
                </c:ext>
              </c:extLst>
            </c:dLbl>
            <c:dLbl>
              <c:idx val="2"/>
              <c:layout>
                <c:manualLayout>
                  <c:x val="1.1095294249824441E-2"/>
                  <c:y val="4.96053348779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6FA-44B3-B9CC-CF7FF3A7BB1A}"/>
                </c:ext>
              </c:extLst>
            </c:dLbl>
            <c:dLbl>
              <c:idx val="4"/>
              <c:layout>
                <c:manualLayout>
                  <c:x val="-8.87623539985955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6FA-44B3-B9CC-CF7FF3A7BB1A}"/>
                </c:ext>
              </c:extLst>
            </c:dLbl>
            <c:dLbl>
              <c:idx val="5"/>
              <c:layout>
                <c:manualLayout>
                  <c:x val="8.8762353998595531E-3"/>
                  <c:y val="1.4881600463399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6FA-44B3-B9CC-CF7FF3A7BB1A}"/>
                </c:ext>
              </c:extLst>
            </c:dLbl>
            <c:dLbl>
              <c:idx val="8"/>
              <c:layout>
                <c:manualLayout>
                  <c:x val="1.09374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6FA-44B3-B9CC-CF7FF3A7BB1A}"/>
                </c:ext>
              </c:extLst>
            </c:dLbl>
            <c:dLbl>
              <c:idx val="9"/>
              <c:layout>
                <c:manualLayout>
                  <c:x val="6.249999999999885E-3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6FA-44B3-B9CC-CF7FF3A7BB1A}"/>
                </c:ext>
              </c:extLst>
            </c:dLbl>
            <c:dLbl>
              <c:idx val="10"/>
              <c:layout>
                <c:manualLayout>
                  <c:x val="3.62370562908833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35-4928-BA03-FF89F8DF0A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ОГХ</c:v>
                </c:pt>
                <c:pt idx="7">
                  <c:v>4 ГКБ ОСХ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0.08</c:v>
                </c:pt>
                <c:pt idx="1">
                  <c:v>3.57</c:v>
                </c:pt>
                <c:pt idx="2">
                  <c:v>0.4</c:v>
                </c:pt>
                <c:pt idx="3">
                  <c:v>0.4</c:v>
                </c:pt>
                <c:pt idx="4">
                  <c:v>2</c:v>
                </c:pt>
                <c:pt idx="5">
                  <c:v>1.7</c:v>
                </c:pt>
                <c:pt idx="6">
                  <c:v>1.7</c:v>
                </c:pt>
                <c:pt idx="7">
                  <c:v>1.6</c:v>
                </c:pt>
                <c:pt idx="8">
                  <c:v>1.19</c:v>
                </c:pt>
                <c:pt idx="9">
                  <c:v>0</c:v>
                </c:pt>
                <c:pt idx="10">
                  <c:v>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FA-44B3-B9CC-CF7FF3A7B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042944"/>
        <c:axId val="69044480"/>
      </c:barChart>
      <c:catAx>
        <c:axId val="69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4480"/>
        <c:crosses val="autoZero"/>
        <c:auto val="1"/>
        <c:lblAlgn val="ctr"/>
        <c:lblOffset val="100"/>
        <c:noMultiLvlLbl val="0"/>
      </c:catAx>
      <c:valAx>
        <c:axId val="690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43530491179069"/>
          <c:y val="0.93235824347899787"/>
          <c:w val="0.24780389229030603"/>
          <c:h val="5.8639997707299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Послеоперационная летальность, %</a:t>
            </a:r>
          </a:p>
        </c:rich>
      </c:tx>
      <c:layout>
        <c:manualLayout>
          <c:xMode val="edge"/>
          <c:yMode val="edge"/>
          <c:x val="0.3115637322614403"/>
          <c:y val="4.840753480782701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174207597300149E-2"/>
                  <c:y val="4.94555099971258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FA-44B3-B9CC-CF7FF3A7BB1A}"/>
                </c:ext>
              </c:extLst>
            </c:dLbl>
            <c:dLbl>
              <c:idx val="3"/>
              <c:layout>
                <c:manualLayout>
                  <c:x val="-4.4381176999297766E-3"/>
                  <c:y val="9.9210669755998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FA-44B3-B9CC-CF7FF3A7BB1A}"/>
                </c:ext>
              </c:extLst>
            </c:dLbl>
            <c:dLbl>
              <c:idx val="4"/>
              <c:layout>
                <c:manualLayout>
                  <c:x val="-1.2233569817587215E-2"/>
                  <c:y val="2.4079794168753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FA-44B3-B9CC-CF7FF3A7BB1A}"/>
                </c:ext>
              </c:extLst>
            </c:dLbl>
            <c:dLbl>
              <c:idx val="5"/>
              <c:layout>
                <c:manualLayout>
                  <c:x val="4.4381176999297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FA-44B3-B9CC-CF7FF3A7BB1A}"/>
                </c:ext>
              </c:extLst>
            </c:dLbl>
            <c:dLbl>
              <c:idx val="7"/>
              <c:layout>
                <c:manualLayout>
                  <c:x val="-1.1095294249824441E-2"/>
                  <c:y val="2.2322400695099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FA-44B3-B9CC-CF7FF3A7BB1A}"/>
                </c:ext>
              </c:extLst>
            </c:dLbl>
            <c:dLbl>
              <c:idx val="8"/>
              <c:layout>
                <c:manualLayout>
                  <c:x val="-3.0503260098382026E-2"/>
                  <c:y val="3.2243520893392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FA-44B3-B9CC-CF7FF3A7BB1A}"/>
                </c:ext>
              </c:extLst>
            </c:dLbl>
            <c:dLbl>
              <c:idx val="9"/>
              <c:layout>
                <c:manualLayout>
                  <c:x val="-2.490595421916279E-2"/>
                  <c:y val="1.7049887409559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FA-44B3-B9CC-CF7FF3A7BB1A}"/>
                </c:ext>
              </c:extLst>
            </c:dLbl>
            <c:dLbl>
              <c:idx val="10"/>
              <c:layout>
                <c:manualLayout>
                  <c:x val="-1.2291020828276867E-2"/>
                  <c:y val="3.24270280382417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78-4715-99B6-F1067C14B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ОГХ</c:v>
                </c:pt>
                <c:pt idx="7">
                  <c:v>4 ГКБ ОСХ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1.1299999999999999</c:v>
                </c:pt>
                <c:pt idx="1">
                  <c:v>4.1100000000000003</c:v>
                </c:pt>
                <c:pt idx="2">
                  <c:v>0.6</c:v>
                </c:pt>
                <c:pt idx="3">
                  <c:v>0.78</c:v>
                </c:pt>
                <c:pt idx="4">
                  <c:v>2.9</c:v>
                </c:pt>
                <c:pt idx="5">
                  <c:v>1.8</c:v>
                </c:pt>
                <c:pt idx="6">
                  <c:v>1.5</c:v>
                </c:pt>
                <c:pt idx="7">
                  <c:v>1.4</c:v>
                </c:pt>
                <c:pt idx="8">
                  <c:v>1.3</c:v>
                </c:pt>
                <c:pt idx="9">
                  <c:v>0</c:v>
                </c:pt>
                <c:pt idx="1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FA-44B3-B9CC-CF7FF3A7BB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FA-44B3-B9CC-CF7FF3A7BB1A}"/>
                </c:ext>
              </c:extLst>
            </c:dLbl>
            <c:dLbl>
              <c:idx val="1"/>
              <c:layout>
                <c:manualLayout>
                  <c:x val="7.9678546806709501E-3"/>
                  <c:y val="8.4952882366568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6F-4955-983D-D55032A46139}"/>
                </c:ext>
              </c:extLst>
            </c:dLbl>
            <c:dLbl>
              <c:idx val="2"/>
              <c:layout>
                <c:manualLayout>
                  <c:x val="1.1095294249824441E-2"/>
                  <c:y val="4.96053348779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6FA-44B3-B9CC-CF7FF3A7BB1A}"/>
                </c:ext>
              </c:extLst>
            </c:dLbl>
            <c:dLbl>
              <c:idx val="4"/>
              <c:layout>
                <c:manualLayout>
                  <c:x val="-8.87623539985955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6FA-44B3-B9CC-CF7FF3A7BB1A}"/>
                </c:ext>
              </c:extLst>
            </c:dLbl>
            <c:dLbl>
              <c:idx val="5"/>
              <c:layout>
                <c:manualLayout>
                  <c:x val="8.8762353998595531E-3"/>
                  <c:y val="1.4881600463399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6FA-44B3-B9CC-CF7FF3A7BB1A}"/>
                </c:ext>
              </c:extLst>
            </c:dLbl>
            <c:dLbl>
              <c:idx val="8"/>
              <c:layout>
                <c:manualLayout>
                  <c:x val="1.09374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6FA-44B3-B9CC-CF7FF3A7BB1A}"/>
                </c:ext>
              </c:extLst>
            </c:dLbl>
            <c:dLbl>
              <c:idx val="9"/>
              <c:layout>
                <c:manualLayout>
                  <c:x val="6.249999999999885E-3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6FA-44B3-B9CC-CF7FF3A7BB1A}"/>
                </c:ext>
              </c:extLst>
            </c:dLbl>
            <c:dLbl>
              <c:idx val="10"/>
              <c:layout>
                <c:manualLayout>
                  <c:x val="3.62370562908833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78-4715-99B6-F1067C14B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БОКБ</c:v>
                </c:pt>
                <c:pt idx="1">
                  <c:v>ВОКБ</c:v>
                </c:pt>
                <c:pt idx="2">
                  <c:v>ГОККЦ</c:v>
                </c:pt>
                <c:pt idx="3">
                  <c:v>ГОКГИОВ</c:v>
                </c:pt>
                <c:pt idx="4">
                  <c:v>ГУК</c:v>
                </c:pt>
                <c:pt idx="5">
                  <c:v>МОКБ</c:v>
                </c:pt>
                <c:pt idx="6">
                  <c:v>4 ГКБ ОГХ</c:v>
                </c:pt>
                <c:pt idx="7">
                  <c:v>4 ГКБ ОСХ</c:v>
                </c:pt>
                <c:pt idx="8">
                  <c:v>МогОКБ</c:v>
                </c:pt>
                <c:pt idx="9">
                  <c:v>РНПЦК</c:v>
                </c:pt>
                <c:pt idx="10">
                  <c:v>Всего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0.72</c:v>
                </c:pt>
                <c:pt idx="1">
                  <c:v>3.96</c:v>
                </c:pt>
                <c:pt idx="2">
                  <c:v>0.4</c:v>
                </c:pt>
                <c:pt idx="3">
                  <c:v>0.4</c:v>
                </c:pt>
                <c:pt idx="4">
                  <c:v>1.3</c:v>
                </c:pt>
                <c:pt idx="5">
                  <c:v>1.8</c:v>
                </c:pt>
                <c:pt idx="6">
                  <c:v>1.3</c:v>
                </c:pt>
                <c:pt idx="7">
                  <c:v>1.2</c:v>
                </c:pt>
                <c:pt idx="8">
                  <c:v>1.3</c:v>
                </c:pt>
                <c:pt idx="9">
                  <c:v>0</c:v>
                </c:pt>
                <c:pt idx="1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FA-44B3-B9CC-CF7FF3A7B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042944"/>
        <c:axId val="69044480"/>
      </c:barChart>
      <c:catAx>
        <c:axId val="69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4480"/>
        <c:crosses val="autoZero"/>
        <c:auto val="1"/>
        <c:lblAlgn val="ctr"/>
        <c:lblOffset val="100"/>
        <c:noMultiLvlLbl val="0"/>
      </c:catAx>
      <c:valAx>
        <c:axId val="690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43530491179069"/>
          <c:y val="0.93235824347899787"/>
          <c:w val="0.24780389229030603"/>
          <c:h val="5.8639997707299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3-30T17:20:14.234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0.29974</cdr:x>
      <cdr:y>0.55296</cdr:y>
    </cdr:from>
    <cdr:to>
      <cdr:x>0.46324</cdr:x>
      <cdr:y>0.6008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399" y="2730012"/>
          <a:ext cx="914400" cy="236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0.29825</cdr:x>
      <cdr:y>0.46431</cdr:y>
    </cdr:from>
    <cdr:to>
      <cdr:x>0.45788</cdr:x>
      <cdr:y>0.53569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08487" y="2076060"/>
          <a:ext cx="914400" cy="319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Гомель</a:t>
          </a:r>
          <a:r>
            <a:rPr lang="ru-RU" sz="1100" dirty="0"/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0.86076</cdr:x>
      <cdr:y>0.89622</cdr:y>
    </cdr:from>
    <cdr:to>
      <cdr:x>0.97356</cdr:x>
      <cdr:y>0.9731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03489" y="4424760"/>
          <a:ext cx="681899" cy="379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0.29974</cdr:x>
      <cdr:y>0.55296</cdr:y>
    </cdr:from>
    <cdr:to>
      <cdr:x>0.46324</cdr:x>
      <cdr:y>0.6008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399" y="2730012"/>
          <a:ext cx="914400" cy="236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 </a:t>
          </a:r>
        </a:p>
      </cdr:txBody>
    </cdr:sp>
  </cdr:relSizeAnchor>
  <cdr:relSizeAnchor xmlns:cdr="http://schemas.openxmlformats.org/drawingml/2006/chartDrawing">
    <cdr:from>
      <cdr:x>0.0827</cdr:x>
      <cdr:y>0.5154</cdr:y>
    </cdr:from>
    <cdr:to>
      <cdr:x>0.15968</cdr:x>
      <cdr:y>0.68294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982390" y="2812867"/>
          <a:ext cx="914400" cy="914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0.85687</cdr:x>
      <cdr:y>0.04468</cdr:y>
    </cdr:from>
    <cdr:to>
      <cdr:x>0.94851</cdr:x>
      <cdr:y>0.23456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0178641" y="243839"/>
          <a:ext cx="1088571" cy="103631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0.29974</cdr:x>
      <cdr:y>0.55296</cdr:y>
    </cdr:from>
    <cdr:to>
      <cdr:x>0.46324</cdr:x>
      <cdr:y>0.6008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399" y="2730012"/>
          <a:ext cx="914400" cy="236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0.06117</cdr:x>
      <cdr:y>0</cdr:y>
    </cdr:from>
    <cdr:to>
      <cdr:x>0.35771</cdr:x>
      <cdr:y>0.28501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C58E164A-362A-A618-5FD0-4C11E0CDE779}"/>
            </a:ext>
          </a:extLst>
        </cdr:cNvPr>
        <cdr:cNvSpPr/>
      </cdr:nvSpPr>
      <cdr:spPr>
        <a:xfrm xmlns:a="http://schemas.openxmlformats.org/drawingml/2006/main">
          <a:off x="672811" y="0"/>
          <a:ext cx="3261623" cy="17447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kern="1200" dirty="0">
              <a:solidFill>
                <a:schemeClr val="tx1"/>
              </a:solidFill>
            </a:rPr>
            <a:t>Всего выполнено РЭВХ:</a:t>
          </a:r>
        </a:p>
        <a:p xmlns:a="http://schemas.openxmlformats.org/drawingml/2006/main">
          <a:r>
            <a:rPr lang="ru-RU" kern="1200" dirty="0">
              <a:solidFill>
                <a:schemeClr val="tx1"/>
              </a:solidFill>
            </a:rPr>
            <a:t>1. На аорте – </a:t>
          </a:r>
          <a:r>
            <a:rPr lang="ru-RU" u="sng" kern="1200" dirty="0">
              <a:solidFill>
                <a:schemeClr val="tx1"/>
              </a:solidFill>
              <a:highlight>
                <a:srgbClr val="FFFFFF"/>
              </a:highlight>
            </a:rPr>
            <a:t>112</a:t>
          </a:r>
        </a:p>
        <a:p xmlns:a="http://schemas.openxmlformats.org/drawingml/2006/main">
          <a:r>
            <a:rPr lang="ru-RU" kern="1200" dirty="0">
              <a:solidFill>
                <a:schemeClr val="tx1"/>
              </a:solidFill>
            </a:rPr>
            <a:t>2. На БЦА – </a:t>
          </a:r>
          <a:r>
            <a:rPr lang="ru-RU" u="sng" kern="1200" dirty="0">
              <a:solidFill>
                <a:schemeClr val="tx1"/>
              </a:solidFill>
            </a:rPr>
            <a:t>404</a:t>
          </a:r>
          <a:endParaRPr lang="ru-RU" u="sng" kern="1200" dirty="0">
            <a:solidFill>
              <a:schemeClr val="tx1"/>
            </a:solidFill>
            <a:highlight>
              <a:srgbClr val="FFFFFF"/>
            </a:highlight>
          </a:endParaRPr>
        </a:p>
        <a:p xmlns:a="http://schemas.openxmlformats.org/drawingml/2006/main">
          <a:r>
            <a:rPr lang="ru-RU" kern="1200" dirty="0">
              <a:solidFill>
                <a:schemeClr val="tx1"/>
              </a:solidFill>
            </a:rPr>
            <a:t>3. На висцеральных и почечных артериях – </a:t>
          </a:r>
          <a:r>
            <a:rPr lang="ru-RU" u="sng" kern="1200" dirty="0">
              <a:solidFill>
                <a:schemeClr val="tx1"/>
              </a:solidFill>
              <a:highlight>
                <a:srgbClr val="FFFFFF"/>
              </a:highlight>
            </a:rPr>
            <a:t>64</a:t>
          </a:r>
        </a:p>
        <a:p xmlns:a="http://schemas.openxmlformats.org/drawingml/2006/main">
          <a:r>
            <a:rPr lang="ru-RU" kern="1200" dirty="0">
              <a:solidFill>
                <a:schemeClr val="tx1"/>
              </a:solidFill>
            </a:rPr>
            <a:t>4. На МАНК – </a:t>
          </a:r>
          <a:r>
            <a:rPr lang="ru-RU" u="sng" kern="1200" dirty="0">
              <a:solidFill>
                <a:schemeClr val="tx1"/>
              </a:solidFill>
              <a:highlight>
                <a:srgbClr val="FFFFFF"/>
              </a:highlight>
            </a:rPr>
            <a:t>1261</a:t>
          </a:r>
        </a:p>
        <a:p xmlns:a="http://schemas.openxmlformats.org/drawingml/2006/main">
          <a:r>
            <a:rPr lang="ru-RU" kern="1200" dirty="0">
              <a:solidFill>
                <a:schemeClr val="tx1"/>
              </a:solidFill>
            </a:rPr>
            <a:t>5. На МАВК - </a:t>
          </a:r>
          <a:r>
            <a:rPr lang="ru-RU" u="sng" kern="1200" dirty="0">
              <a:solidFill>
                <a:schemeClr val="tx1"/>
              </a:solidFill>
              <a:highlight>
                <a:srgbClr val="FFFFFF"/>
              </a:highlight>
            </a:rPr>
            <a:t>4</a:t>
          </a:r>
          <a:endParaRPr lang="ru-BY" u="sng" kern="1200" dirty="0">
            <a:solidFill>
              <a:schemeClr val="tx1"/>
            </a:solidFill>
            <a:highlight>
              <a:srgbClr val="FFFFFF"/>
            </a:highligh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0.22743</cdr:x>
      <cdr:y>0.27158</cdr:y>
    </cdr:from>
    <cdr:to>
      <cdr:x>0.25835</cdr:x>
      <cdr:y>0.37551</cdr:y>
    </cdr:to>
    <cdr:sp macro="" textlink="">
      <cdr:nvSpPr>
        <cdr:cNvPr id="7" name="Кольцо 6"/>
        <cdr:cNvSpPr/>
      </cdr:nvSpPr>
      <cdr:spPr>
        <a:xfrm xmlns:a="http://schemas.openxmlformats.org/drawingml/2006/main">
          <a:off x="2359625" y="901250"/>
          <a:ext cx="320802" cy="344893"/>
        </a:xfrm>
        <a:prstGeom xmlns:a="http://schemas.openxmlformats.org/drawingml/2006/main" prst="donu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rgbClr val="FFC000"/>
              </a:solidFill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0.62303</cdr:x>
      <cdr:y>0.30071</cdr:y>
    </cdr:from>
    <cdr:to>
      <cdr:x>0.65421</cdr:x>
      <cdr:y>0.3982</cdr:y>
    </cdr:to>
    <cdr:sp macro="" textlink="">
      <cdr:nvSpPr>
        <cdr:cNvPr id="8" name="Кольцо 7"/>
        <cdr:cNvSpPr/>
      </cdr:nvSpPr>
      <cdr:spPr>
        <a:xfrm xmlns:a="http://schemas.openxmlformats.org/drawingml/2006/main">
          <a:off x="6464099" y="997905"/>
          <a:ext cx="323500" cy="323522"/>
        </a:xfrm>
        <a:prstGeom xmlns:a="http://schemas.openxmlformats.org/drawingml/2006/main" prst="donu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solidFill>
                <a:srgbClr val="FFC000"/>
              </a:solidFill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0.09016</cdr:x>
      <cdr:y>0.39316</cdr:y>
    </cdr:from>
    <cdr:to>
      <cdr:x>0.12572</cdr:x>
      <cdr:y>0.5</cdr:y>
    </cdr:to>
    <cdr:sp macro="" textlink="">
      <cdr:nvSpPr>
        <cdr:cNvPr id="9" name="Кольцо 8"/>
        <cdr:cNvSpPr/>
      </cdr:nvSpPr>
      <cdr:spPr>
        <a:xfrm xmlns:a="http://schemas.openxmlformats.org/drawingml/2006/main">
          <a:off x="935460" y="1304708"/>
          <a:ext cx="368943" cy="354551"/>
        </a:xfrm>
        <a:prstGeom xmlns:a="http://schemas.openxmlformats.org/drawingml/2006/main" prst="don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0.49324</cdr:x>
      <cdr:y>0.36784</cdr:y>
    </cdr:from>
    <cdr:to>
      <cdr:x>0.52881</cdr:x>
      <cdr:y>0.47469</cdr:y>
    </cdr:to>
    <cdr:sp macro="" textlink="">
      <cdr:nvSpPr>
        <cdr:cNvPr id="10" name="Кольцо 9"/>
        <cdr:cNvSpPr/>
      </cdr:nvSpPr>
      <cdr:spPr>
        <a:xfrm xmlns:a="http://schemas.openxmlformats.org/drawingml/2006/main">
          <a:off x="5117429" y="1220694"/>
          <a:ext cx="369047" cy="354584"/>
        </a:xfrm>
        <a:prstGeom xmlns:a="http://schemas.openxmlformats.org/drawingml/2006/main" prst="don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0.88881</cdr:x>
      <cdr:y>0.28322</cdr:y>
    </cdr:from>
    <cdr:to>
      <cdr:x>0.92113</cdr:x>
      <cdr:y>0.38426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2810EE9-C5DD-4205-80AC-E6F79B740F4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221608" y="939867"/>
          <a:ext cx="335328" cy="33530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0.36093</cdr:x>
      <cdr:y>0.2703</cdr:y>
    </cdr:from>
    <cdr:to>
      <cdr:x>0.39324</cdr:x>
      <cdr:y>0.37134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744686" y="896983"/>
          <a:ext cx="335309" cy="3353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0.75626</cdr:x>
      <cdr:y>0.52222</cdr:y>
    </cdr:from>
    <cdr:to>
      <cdr:x>0.79328</cdr:x>
      <cdr:y>0.63245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846423" y="1733005"/>
          <a:ext cx="384081" cy="36579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34574-27B6-4BD4-8AA5-8689D64B4BBB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ED223-3045-4497-98E4-79D97B3B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ED223-3045-4497-98E4-79D97B3B64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3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9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4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3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3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6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1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8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5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5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86893-EB39-4517-931F-0586499794A5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67C0-0D86-433E-ABE5-0E8CCD9A8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6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Сосудистая хирургия в 2025 году: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+mn-lt"/>
                <a:cs typeface="Arial" panose="020B0604020202020204" pitchFamily="34" charset="0"/>
              </a:rPr>
              <a:t>итоги работы, проблемы, перспективы</a:t>
            </a:r>
            <a:endParaRPr lang="ru-RU" sz="2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50354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000" dirty="0"/>
          </a:p>
          <a:p>
            <a:pPr algn="r"/>
            <a:endParaRPr lang="ru-RU" sz="2000" dirty="0"/>
          </a:p>
          <a:p>
            <a:r>
              <a:rPr lang="ru-RU" sz="2000" dirty="0"/>
              <a:t>Главный внештатный </a:t>
            </a:r>
            <a:r>
              <a:rPr lang="ru-RU" sz="2000" dirty="0" err="1"/>
              <a:t>ангиохирург</a:t>
            </a:r>
            <a:r>
              <a:rPr lang="ru-RU" sz="2000" dirty="0"/>
              <a:t> </a:t>
            </a:r>
          </a:p>
          <a:p>
            <a:r>
              <a:rPr lang="ru-RU" sz="2000" dirty="0"/>
              <a:t>Министерства здравоохранения  РБ </a:t>
            </a:r>
          </a:p>
          <a:p>
            <a:r>
              <a:rPr lang="ru-RU" sz="2000" dirty="0"/>
              <a:t>к.м.н., доцент Климчук И.П.</a:t>
            </a:r>
          </a:p>
          <a:p>
            <a:pPr algn="r"/>
            <a:endParaRPr lang="ru-RU" sz="2000" dirty="0"/>
          </a:p>
          <a:p>
            <a:r>
              <a:rPr lang="ru-RU" sz="2000" dirty="0" smtClean="0"/>
              <a:t>15.0</a:t>
            </a:r>
            <a:r>
              <a:rPr lang="en-US" sz="2000" dirty="0"/>
              <a:t>4</a:t>
            </a:r>
            <a:r>
              <a:rPr lang="ru-RU" sz="2000" dirty="0"/>
              <a:t>.2026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89" y="5342791"/>
            <a:ext cx="1219201" cy="1219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4" y="197768"/>
            <a:ext cx="1378368" cy="14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6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AE281-ECB7-C79F-82C0-4F9C011F7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F35C3-53D8-5FD0-B133-E4DE820E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81" y="2309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Послеоперационные </a:t>
            </a:r>
            <a:r>
              <a:rPr lang="ru-RU" sz="2800" b="1" dirty="0" smtClean="0">
                <a:latin typeface="+mn-lt"/>
              </a:rPr>
              <a:t>осложнения (%)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EFD8359-5D70-AEAC-6DF6-D6756BF38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639089"/>
              </p:ext>
            </p:extLst>
          </p:nvPr>
        </p:nvGraphicFramePr>
        <p:xfrm>
          <a:off x="419450" y="1390389"/>
          <a:ext cx="10766292" cy="485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86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AEEBC-685B-ACBB-ECF1-463E8656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7E44A-D994-DBB2-EB53-B221B8D7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468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Показатели работы сосудистых стационаров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DC8F189-F4C8-9811-67D4-623C0A852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772063"/>
              </p:ext>
            </p:extLst>
          </p:nvPr>
        </p:nvGraphicFramePr>
        <p:xfrm>
          <a:off x="690111" y="1180465"/>
          <a:ext cx="11157332" cy="448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51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72669-13FC-A029-C832-2731CCF4A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4A303-DC14-7D2D-952A-7ABAE9FC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468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Показатели работы сосудистых стационаров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447037A-40EF-57F4-3497-7E3EF4641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390183"/>
              </p:ext>
            </p:extLst>
          </p:nvPr>
        </p:nvGraphicFramePr>
        <p:xfrm>
          <a:off x="690111" y="1180465"/>
          <a:ext cx="11157332" cy="448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19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481" y="2309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Динамика операций </a:t>
            </a:r>
            <a:r>
              <a:rPr lang="ru-RU" sz="2800" b="1" dirty="0" smtClean="0">
                <a:latin typeface="+mn-lt"/>
              </a:rPr>
              <a:t>2024 - 2025гг.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594919" y="1415556"/>
          <a:ext cx="10766292" cy="485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445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116" y="181155"/>
            <a:ext cx="10972800" cy="6081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Реконструктивные операций </a:t>
            </a:r>
            <a:r>
              <a:rPr lang="ru-RU" sz="2800" b="1" dirty="0">
                <a:latin typeface="+mn-lt"/>
              </a:rPr>
              <a:t>на артериях нижних </a:t>
            </a:r>
            <a:r>
              <a:rPr lang="ru-RU" sz="2800" b="1" dirty="0" smtClean="0">
                <a:latin typeface="+mn-lt"/>
              </a:rPr>
              <a:t>конечностей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/>
          </p:nvPr>
        </p:nvGraphicFramePr>
        <p:xfrm>
          <a:off x="713116" y="1288870"/>
          <a:ext cx="10206182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768A09-E481-C5C0-BA80-95631AE10FCB}"/>
              </a:ext>
            </a:extLst>
          </p:cNvPr>
          <p:cNvSpPr txBox="1"/>
          <p:nvPr/>
        </p:nvSpPr>
        <p:spPr>
          <a:xfrm>
            <a:off x="998290" y="6056851"/>
            <a:ext cx="907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2025 году в сосудистых отделениях выполнено </a:t>
            </a:r>
            <a:r>
              <a:rPr lang="ru-RU" sz="1600" b="1" u="sng" dirty="0"/>
              <a:t>2160</a:t>
            </a:r>
            <a:br>
              <a:rPr lang="ru-RU" sz="1600" b="1" u="sng" dirty="0"/>
            </a:br>
            <a:r>
              <a:rPr lang="ru-RU" sz="1600" dirty="0"/>
              <a:t>(2204)</a:t>
            </a:r>
            <a:r>
              <a:rPr lang="ru-RU" sz="1600" b="1" dirty="0"/>
              <a:t> </a:t>
            </a:r>
            <a:r>
              <a:rPr lang="ru-RU" sz="1600" dirty="0">
                <a:solidFill>
                  <a:srgbClr val="FF0000"/>
                </a:solidFill>
              </a:rPr>
              <a:t>(- 2 %) </a:t>
            </a:r>
            <a:r>
              <a:rPr lang="ru-RU" sz="1600" dirty="0"/>
              <a:t>реконструктивных операций на артериях, питающих нижние конечности </a:t>
            </a:r>
            <a:endParaRPr lang="ru-BY" sz="1600" dirty="0"/>
          </a:p>
        </p:txBody>
      </p:sp>
    </p:spTree>
    <p:extLst>
      <p:ext uri="{BB962C8B-B14F-4D97-AF65-F5344CB8AC3E}">
        <p14:creationId xmlns:p14="http://schemas.microsoft.com/office/powerpoint/2010/main" val="329716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64821-1CBE-5263-A0C5-83BB6D6BD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D11BB-4C09-E6DA-6353-F4082001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468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Операции </a:t>
            </a:r>
            <a:r>
              <a:rPr lang="ru-RU" sz="2800" b="1" dirty="0">
                <a:latin typeface="+mn-lt"/>
              </a:rPr>
              <a:t>на венах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2211B53-68BB-2AD0-B145-948051B29F67}"/>
              </a:ext>
            </a:extLst>
          </p:cNvPr>
          <p:cNvGraphicFramePr/>
          <p:nvPr/>
        </p:nvGraphicFramePr>
        <p:xfrm>
          <a:off x="690111" y="1180465"/>
          <a:ext cx="11157332" cy="448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928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4B12-EF11-37C8-682E-CE83A6229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782D1-F331-6A82-FA44-0322348C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468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	</a:t>
            </a:r>
            <a:r>
              <a:rPr lang="ru-RU" sz="2800" b="1" dirty="0">
                <a:latin typeface="+mn-lt"/>
              </a:rPr>
              <a:t>Операции на грудном отделе аорты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BC2EF83-F42D-F466-1D7F-8DDF582D9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968311"/>
              </p:ext>
            </p:extLst>
          </p:nvPr>
        </p:nvGraphicFramePr>
        <p:xfrm>
          <a:off x="690111" y="1180465"/>
          <a:ext cx="11157332" cy="448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254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7840A-9AA6-26AD-FF91-E5E095320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1754A-AC98-7DAA-3BC8-8F009435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468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	</a:t>
            </a:r>
            <a:r>
              <a:rPr lang="ru-RU" sz="2800" b="1" dirty="0" smtClean="0">
                <a:latin typeface="+mn-lt"/>
              </a:rPr>
              <a:t>Реконструкции аорты при  </a:t>
            </a:r>
            <a:r>
              <a:rPr lang="ru-RU" sz="2800" b="1" dirty="0">
                <a:latin typeface="+mn-lt"/>
              </a:rPr>
              <a:t>синдроме </a:t>
            </a:r>
            <a:r>
              <a:rPr lang="ru-RU" sz="2800" b="1" dirty="0" err="1">
                <a:latin typeface="+mn-lt"/>
              </a:rPr>
              <a:t>Лериша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8813E3E-1E18-46C7-4C1F-25931EAE1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390531"/>
              </p:ext>
            </p:extLst>
          </p:nvPr>
        </p:nvGraphicFramePr>
        <p:xfrm>
          <a:off x="690111" y="1180465"/>
          <a:ext cx="11157332" cy="448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82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0"/>
            <a:ext cx="11515816" cy="93287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		</a:t>
            </a:r>
            <a:r>
              <a:rPr lang="ru-RU" sz="2800" b="1" dirty="0">
                <a:latin typeface="+mn-lt"/>
              </a:rPr>
              <a:t>В том числе при  аневризме </a:t>
            </a:r>
            <a:r>
              <a:rPr lang="be-BY" sz="2800" b="1" dirty="0">
                <a:latin typeface="+mn-lt"/>
              </a:rPr>
              <a:t>брюшной аорты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421969"/>
              </p:ext>
            </p:extLst>
          </p:nvPr>
        </p:nvGraphicFramePr>
        <p:xfrm>
          <a:off x="0" y="1821151"/>
          <a:ext cx="6134371" cy="437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980100" y="21048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96000" y="1462778"/>
            <a:ext cx="0" cy="445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2E8932-5781-ECD2-1602-15846F3E8B29}"/>
              </a:ext>
            </a:extLst>
          </p:cNvPr>
          <p:cNvSpPr/>
          <p:nvPr/>
        </p:nvSpPr>
        <p:spPr>
          <a:xfrm>
            <a:off x="1099127" y="932873"/>
            <a:ext cx="3001818" cy="831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Неосложненные разрывом</a:t>
            </a:r>
            <a:endParaRPr lang="ru-BY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566528-710D-A4B9-145D-A929B6EDF669}"/>
              </a:ext>
            </a:extLst>
          </p:cNvPr>
          <p:cNvSpPr/>
          <p:nvPr/>
        </p:nvSpPr>
        <p:spPr>
          <a:xfrm>
            <a:off x="7407564" y="1043709"/>
            <a:ext cx="3371272" cy="655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Осложненные разрывом</a:t>
            </a:r>
            <a:endParaRPr lang="ru-BY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B01F095-3F52-FAD7-0FE9-857750310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14944"/>
              </p:ext>
            </p:extLst>
          </p:nvPr>
        </p:nvGraphicFramePr>
        <p:xfrm>
          <a:off x="6200775" y="1939635"/>
          <a:ext cx="5543783" cy="416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5264478" y="5773191"/>
            <a:ext cx="920094" cy="2836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100" y="6017741"/>
            <a:ext cx="10900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Выполнено операций на брюшной аорте – </a:t>
            </a:r>
            <a:r>
              <a:rPr lang="ru-RU" sz="1200" b="1" dirty="0"/>
              <a:t>497</a:t>
            </a:r>
            <a:r>
              <a:rPr lang="ru-RU" sz="1200" dirty="0"/>
              <a:t> (425)</a:t>
            </a:r>
            <a:r>
              <a:rPr lang="ru-RU" sz="1200" b="1" dirty="0"/>
              <a:t> </a:t>
            </a:r>
            <a:r>
              <a:rPr lang="ru-RU" sz="1200" dirty="0"/>
              <a:t>(+ 17 %), из них при аневризме – </a:t>
            </a:r>
            <a:r>
              <a:rPr lang="ru-RU" sz="1200" b="1" dirty="0"/>
              <a:t>214</a:t>
            </a:r>
            <a:r>
              <a:rPr lang="ru-RU" sz="1200" dirty="0"/>
              <a:t> (264) (-19 </a:t>
            </a:r>
            <a:r>
              <a:rPr lang="ru-RU" sz="1200" i="1" dirty="0"/>
              <a:t>%). Снижение количества открытых операций при аневризме брюшной аорты связано ростом операций по  </a:t>
            </a:r>
            <a:r>
              <a:rPr lang="ru-RU" sz="1200" i="1" dirty="0" err="1"/>
              <a:t>эндопротезированию</a:t>
            </a:r>
            <a:r>
              <a:rPr lang="ru-RU" sz="1200" i="1" dirty="0"/>
              <a:t> брюшной аорты на +386%</a:t>
            </a:r>
            <a:r>
              <a:rPr lang="ru-RU" sz="1200" dirty="0"/>
              <a:t>  </a:t>
            </a:r>
            <a:r>
              <a:rPr lang="ru-RU" sz="1200" i="1" dirty="0"/>
              <a:t>в 2025 году</a:t>
            </a:r>
            <a:r>
              <a:rPr lang="ru-RU" sz="1200" dirty="0"/>
              <a:t>. </a:t>
            </a:r>
            <a:r>
              <a:rPr lang="ru-RU" sz="1200" i="1" dirty="0"/>
              <a:t>Суммарный рост количества операций на брюшной аорте за 2025 год составил 13.5%, что соответствует прогнозному показателю на 2025 год.</a:t>
            </a:r>
            <a:r>
              <a:rPr lang="ru-RU" sz="1200" dirty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7889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C8B3A-BE1E-56A3-5EB7-46091683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83171-461E-CDA6-1CBC-44A71AAE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89" y="286992"/>
            <a:ext cx="10972800" cy="5722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Операции </a:t>
            </a:r>
            <a:r>
              <a:rPr lang="ru-RU" sz="2800" b="1" dirty="0">
                <a:latin typeface="+mn-lt"/>
              </a:rPr>
              <a:t>на </a:t>
            </a:r>
            <a:r>
              <a:rPr lang="ru-RU" sz="2800" b="1" dirty="0" smtClean="0">
                <a:latin typeface="+mn-lt"/>
              </a:rPr>
              <a:t>БЦА 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2BB25FB-9B1A-7714-7EEA-12E81F854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45509"/>
              </p:ext>
            </p:extLst>
          </p:nvPr>
        </p:nvGraphicFramePr>
        <p:xfrm>
          <a:off x="859425" y="783671"/>
          <a:ext cx="10827478" cy="461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D0684A-4E43-6D16-F8A3-7A636B7D9FE8}"/>
              </a:ext>
            </a:extLst>
          </p:cNvPr>
          <p:cNvSpPr txBox="1"/>
          <p:nvPr/>
        </p:nvSpPr>
        <p:spPr>
          <a:xfrm>
            <a:off x="1963024" y="5545123"/>
            <a:ext cx="909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отчетный период выполнено </a:t>
            </a:r>
            <a:r>
              <a:rPr lang="ru-RU" b="1" u="sng" dirty="0"/>
              <a:t>1058</a:t>
            </a:r>
            <a:r>
              <a:rPr lang="ru-RU" b="1" dirty="0"/>
              <a:t> </a:t>
            </a:r>
            <a:r>
              <a:rPr lang="ru-RU" dirty="0"/>
              <a:t>(954)</a:t>
            </a:r>
            <a:r>
              <a:rPr lang="ru-RU" b="1" dirty="0"/>
              <a:t> </a:t>
            </a:r>
            <a:r>
              <a:rPr lang="ru-RU" dirty="0">
                <a:solidFill>
                  <a:schemeClr val="accent6"/>
                </a:solidFill>
              </a:rPr>
              <a:t>(+11 %</a:t>
            </a:r>
            <a:r>
              <a:rPr lang="ru-RU" dirty="0"/>
              <a:t>) операции на БЦА, что соответствует прогнозному показателю на 2025 год.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37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Ангиохирургическая помощь в Республике Беларусь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b="1" dirty="0"/>
              <a:t>республиканский уровень </a:t>
            </a:r>
            <a:r>
              <a:rPr lang="ru-RU" dirty="0"/>
              <a:t>в специализированных сосудистых центрах г. Минска: </a:t>
            </a:r>
          </a:p>
          <a:p>
            <a:pPr algn="just"/>
            <a:r>
              <a:rPr lang="ru-RU" dirty="0"/>
              <a:t>кафедра общей хирургии (УЗ «4-я ГКБ им. Н.Е. Савченко») УО «БГМУ»,</a:t>
            </a:r>
          </a:p>
          <a:p>
            <a:pPr algn="just"/>
            <a:r>
              <a:rPr lang="ru-RU" dirty="0"/>
              <a:t>ГУ «Республиканский научно-практический центр «Кардиология»</a:t>
            </a:r>
          </a:p>
          <a:p>
            <a:pPr algn="just"/>
            <a:r>
              <a:rPr lang="ru-RU" dirty="0"/>
              <a:t>ГУ «Минский научно-практический центр хирургии, трансплантологии и гематологии» </a:t>
            </a:r>
          </a:p>
          <a:p>
            <a:pPr algn="just"/>
            <a:r>
              <a:rPr lang="ru-RU" dirty="0"/>
              <a:t>кафедры кардиохирургии и хирургии Института повышения квалификации и переподготовки кадров здравоохранения УО «БГМУ» </a:t>
            </a:r>
          </a:p>
          <a:p>
            <a:pPr algn="just">
              <a:buFontTx/>
              <a:buChar char="-"/>
            </a:pPr>
            <a:r>
              <a:rPr lang="ru-RU" b="1" dirty="0"/>
              <a:t>областной уровень </a:t>
            </a:r>
            <a:r>
              <a:rPr lang="ru-RU" dirty="0"/>
              <a:t>(отделения сосудистой хирургии областных и городских больниц, ангиографические кабинеты), </a:t>
            </a:r>
          </a:p>
          <a:p>
            <a:pPr algn="just">
              <a:buFontTx/>
              <a:buChar char="-"/>
            </a:pPr>
            <a:r>
              <a:rPr lang="ru-RU" b="1" dirty="0"/>
              <a:t>межрайонный и районный уровни</a:t>
            </a:r>
            <a:r>
              <a:rPr lang="ru-RU" dirty="0"/>
              <a:t> (отделения хирургического профиля городских и центральных районных больниц, межрайонные кабинеты врача-</a:t>
            </a:r>
            <a:r>
              <a:rPr lang="ru-RU" dirty="0" err="1"/>
              <a:t>ангиохирурга</a:t>
            </a:r>
            <a:r>
              <a:rPr lang="ru-RU" dirty="0"/>
              <a:t>, хирургические отделения городских поликлиник и поликлинических отделений ЦРБ). </a:t>
            </a:r>
          </a:p>
          <a:p>
            <a:pPr algn="just">
              <a:buFontTx/>
              <a:buChar char="-"/>
            </a:pPr>
            <a:r>
              <a:rPr lang="ru-RU" b="1" dirty="0"/>
              <a:t>реабилитация</a:t>
            </a:r>
            <a:r>
              <a:rPr lang="ru-RU" dirty="0"/>
              <a:t> пациентов с сосудистой патологией осуществляется в ГУ «Республиканская клиническая больница медицинской реабилитации», отделениях медицинской реабилитации организаций здравоохранения областного и городского уровня.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8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9DB1-C2BE-5FA3-F3EE-470A16B90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2FD52-08CF-4486-5FD5-08E7AE52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" y="181155"/>
            <a:ext cx="10972800" cy="60816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			</a:t>
            </a:r>
            <a:r>
              <a:rPr lang="ru-RU" sz="2800" b="1" dirty="0" err="1" smtClean="0">
                <a:latin typeface="+mn-lt"/>
              </a:rPr>
              <a:t>Флебэктомии</a:t>
            </a:r>
            <a:r>
              <a:rPr lang="ru-RU" sz="2800" b="1" dirty="0" smtClean="0">
                <a:latin typeface="+mn-lt"/>
              </a:rPr>
              <a:t> в сосудистых стационарах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F1D65B9-7094-9C39-5D76-32647BD36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741543"/>
              </p:ext>
            </p:extLst>
          </p:nvPr>
        </p:nvGraphicFramePr>
        <p:xfrm>
          <a:off x="184559" y="1219201"/>
          <a:ext cx="11878810" cy="545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883" y="4085585"/>
            <a:ext cx="95105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61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E01FF-F53B-AC77-E2E4-F8AE6FAB0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71E87-0516-6D9F-4E38-4771C44A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" y="181155"/>
            <a:ext cx="10972800" cy="60816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				Количество процедур ЭВЛК</a:t>
            </a: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E8CFF156-B5E7-F2C9-6FC9-EB0910AA8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963663"/>
              </p:ext>
            </p:extLst>
          </p:nvPr>
        </p:nvGraphicFramePr>
        <p:xfrm>
          <a:off x="609600" y="1219201"/>
          <a:ext cx="10206182" cy="436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2A8FF5F-807E-7113-ADA3-B5064458074A}"/>
              </a:ext>
            </a:extLst>
          </p:cNvPr>
          <p:cNvSpPr txBox="1"/>
          <p:nvPr/>
        </p:nvSpPr>
        <p:spPr>
          <a:xfrm>
            <a:off x="713116" y="5771626"/>
            <a:ext cx="106602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При варикозной болезни нижних конечностей выполнено </a:t>
            </a:r>
            <a:r>
              <a:rPr lang="ru-RU" sz="1400" b="1" u="sng" dirty="0"/>
              <a:t>1291</a:t>
            </a:r>
            <a:r>
              <a:rPr lang="ru-RU" sz="1400" b="1" dirty="0"/>
              <a:t> </a:t>
            </a:r>
            <a:r>
              <a:rPr lang="ru-RU" sz="1400" dirty="0"/>
              <a:t>(1424) флебэктомий </a:t>
            </a:r>
            <a:r>
              <a:rPr lang="ru-RU" sz="1400" dirty="0">
                <a:solidFill>
                  <a:schemeClr val="accent6"/>
                </a:solidFill>
              </a:rPr>
              <a:t>(-9.4%</a:t>
            </a:r>
            <a:r>
              <a:rPr lang="ru-RU" sz="1400" dirty="0"/>
              <a:t>) и </a:t>
            </a:r>
            <a:br>
              <a:rPr lang="ru-RU" sz="1400" dirty="0"/>
            </a:br>
            <a:r>
              <a:rPr lang="ru-RU" sz="1400" b="1" u="sng" dirty="0"/>
              <a:t>1085 </a:t>
            </a:r>
            <a:r>
              <a:rPr lang="ru-RU" sz="1400" dirty="0"/>
              <a:t>(1 201) </a:t>
            </a:r>
            <a:r>
              <a:rPr lang="ru-RU" sz="1400" dirty="0">
                <a:solidFill>
                  <a:srgbClr val="FF0000"/>
                </a:solidFill>
              </a:rPr>
              <a:t>(-9.7%) </a:t>
            </a:r>
            <a:r>
              <a:rPr lang="ru-RU" sz="1400" dirty="0" err="1"/>
              <a:t>эндовенозных</a:t>
            </a:r>
            <a:r>
              <a:rPr lang="ru-RU" sz="1400" dirty="0"/>
              <a:t> лазерных коагуляций. Снижение на -9.5% количества вмешательств при варикозной болезни в сосудистых центрах соответствует прогнозным показателям на 2025 год, с перспективой роста количества данных операций на районном уровне в отделениях общей хирургии.</a:t>
            </a:r>
            <a:endParaRPr lang="ru-BY" sz="1400" dirty="0"/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502928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6326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atin typeface="+mn-lt"/>
              </a:rPr>
              <a:t>Эндоваскулярные</a:t>
            </a:r>
            <a:r>
              <a:rPr lang="ru-RU" sz="2800" b="1" dirty="0" smtClean="0">
                <a:latin typeface="+mn-lt"/>
              </a:rPr>
              <a:t> вмешательства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77074"/>
              </p:ext>
            </p:extLst>
          </p:nvPr>
        </p:nvGraphicFramePr>
        <p:xfrm>
          <a:off x="132293" y="928688"/>
          <a:ext cx="11763296" cy="475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0D28E1-B631-35B9-8325-2EA549AB871E}"/>
              </a:ext>
            </a:extLst>
          </p:cNvPr>
          <p:cNvSpPr txBox="1"/>
          <p:nvPr/>
        </p:nvSpPr>
        <p:spPr>
          <a:xfrm>
            <a:off x="687898" y="5587068"/>
            <a:ext cx="10712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Выполнено рентгенэндоваскулярных сосудистых операций всего </a:t>
            </a:r>
            <a:r>
              <a:rPr lang="ru-RU" sz="1600" b="1" u="sng" dirty="0"/>
              <a:t>1 867</a:t>
            </a:r>
            <a:r>
              <a:rPr lang="ru-RU" sz="1600" dirty="0"/>
              <a:t> (1973) (-5.4 %): из них на БЦА – </a:t>
            </a:r>
            <a:r>
              <a:rPr lang="ru-RU" sz="1600" b="1" dirty="0"/>
              <a:t>404</a:t>
            </a:r>
            <a:r>
              <a:rPr lang="ru-RU" sz="1600" dirty="0"/>
              <a:t>(320) (+26.3%), на висцеральных и почечных артериях</a:t>
            </a:r>
            <a:r>
              <a:rPr lang="ru-RU" sz="1600" b="1" dirty="0"/>
              <a:t> – 64 </a:t>
            </a:r>
            <a:r>
              <a:rPr lang="ru-RU" sz="1600" dirty="0"/>
              <a:t>(47), на артериях, питающих нижние конечности –</a:t>
            </a:r>
            <a:r>
              <a:rPr lang="ru-RU" sz="1600" b="1" dirty="0"/>
              <a:t> 1261 (</a:t>
            </a:r>
            <a:r>
              <a:rPr lang="ru-RU" sz="1600" dirty="0"/>
              <a:t>1741) (-27.6%). При аневризмах аорты установлено стент-графтов в брюшную аорту – </a:t>
            </a:r>
            <a:r>
              <a:rPr lang="ru-RU" sz="1600" b="1" dirty="0"/>
              <a:t>112</a:t>
            </a:r>
            <a:r>
              <a:rPr lang="ru-RU" sz="1600" dirty="0"/>
              <a:t> (23) (+386%).</a:t>
            </a:r>
            <a:endParaRPr lang="ru-BY" sz="1600" dirty="0"/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41246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68CE3-AF26-8C18-9043-20D78500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04" y="149087"/>
            <a:ext cx="8834430" cy="3493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latin typeface="+mn-lt"/>
              </a:rPr>
              <a:t>Эндоваскулярные</a:t>
            </a:r>
            <a:r>
              <a:rPr lang="ru-RU" sz="2800" b="1" dirty="0">
                <a:latin typeface="+mn-lt"/>
              </a:rPr>
              <a:t> вмешательства (виды операций)</a:t>
            </a:r>
            <a:endParaRPr lang="ru-BY" sz="2800" b="1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804DA73-A69A-7486-05E4-2C8DDDFFF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409046"/>
              </p:ext>
            </p:extLst>
          </p:nvPr>
        </p:nvGraphicFramePr>
        <p:xfrm>
          <a:off x="260060" y="587229"/>
          <a:ext cx="10999068" cy="612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867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6A01D-6B8E-E8BF-4EBE-B6314ED28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D6BEB-0EFA-79D5-D25C-7B73ABF1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468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</a:rPr>
              <a:t>	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Гибридные операции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D4FEADB-F01D-4B42-BB67-B86386ACA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67621"/>
              </p:ext>
            </p:extLst>
          </p:nvPr>
        </p:nvGraphicFramePr>
        <p:xfrm>
          <a:off x="690111" y="1180465"/>
          <a:ext cx="11157332" cy="448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2433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4" y="108452"/>
            <a:ext cx="1108910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Количество высоких ампутаций</a:t>
            </a:r>
            <a:r>
              <a:rPr lang="ru-BY" sz="2800" b="1" dirty="0">
                <a:latin typeface="+mn-lt"/>
              </a:rPr>
              <a:t>  </a:t>
            </a:r>
            <a:r>
              <a:rPr lang="ru-RU" sz="2800" b="1" dirty="0">
                <a:latin typeface="+mn-lt"/>
              </a:rPr>
              <a:t> в РБ в </a:t>
            </a:r>
            <a:r>
              <a:rPr lang="ru-RU" sz="2800" b="1" dirty="0" smtClean="0">
                <a:latin typeface="+mn-lt"/>
              </a:rPr>
              <a:t>2024-2025 </a:t>
            </a:r>
            <a:r>
              <a:rPr lang="ru-RU" sz="2800" b="1" dirty="0">
                <a:latin typeface="+mn-lt"/>
              </a:rPr>
              <a:t>годах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538627"/>
              </p:ext>
            </p:extLst>
          </p:nvPr>
        </p:nvGraphicFramePr>
        <p:xfrm>
          <a:off x="757987" y="1006264"/>
          <a:ext cx="10515601" cy="2228417"/>
        </p:xfrm>
        <a:graphic>
          <a:graphicData uri="http://schemas.openxmlformats.org/drawingml/2006/table">
            <a:tbl>
              <a:tblPr firstRow="1" firstCol="1" bandRow="1"/>
              <a:tblGrid>
                <a:gridCol w="2151743">
                  <a:extLst>
                    <a:ext uri="{9D8B030D-6E8A-4147-A177-3AD203B41FA5}">
                      <a16:colId xmlns:a16="http://schemas.microsoft.com/office/drawing/2014/main" val="1215321740"/>
                    </a:ext>
                  </a:extLst>
                </a:gridCol>
                <a:gridCol w="1253042">
                  <a:extLst>
                    <a:ext uri="{9D8B030D-6E8A-4147-A177-3AD203B41FA5}">
                      <a16:colId xmlns:a16="http://schemas.microsoft.com/office/drawing/2014/main" val="210535784"/>
                    </a:ext>
                  </a:extLst>
                </a:gridCol>
                <a:gridCol w="1304220">
                  <a:extLst>
                    <a:ext uri="{9D8B030D-6E8A-4147-A177-3AD203B41FA5}">
                      <a16:colId xmlns:a16="http://schemas.microsoft.com/office/drawing/2014/main" val="1749006565"/>
                    </a:ext>
                  </a:extLst>
                </a:gridCol>
                <a:gridCol w="918132">
                  <a:extLst>
                    <a:ext uri="{9D8B030D-6E8A-4147-A177-3AD203B41FA5}">
                      <a16:colId xmlns:a16="http://schemas.microsoft.com/office/drawing/2014/main" val="1087290710"/>
                    </a:ext>
                  </a:extLst>
                </a:gridCol>
                <a:gridCol w="916832">
                  <a:extLst>
                    <a:ext uri="{9D8B030D-6E8A-4147-A177-3AD203B41FA5}">
                      <a16:colId xmlns:a16="http://schemas.microsoft.com/office/drawing/2014/main" val="3297604248"/>
                    </a:ext>
                  </a:extLst>
                </a:gridCol>
                <a:gridCol w="922032">
                  <a:extLst>
                    <a:ext uri="{9D8B030D-6E8A-4147-A177-3AD203B41FA5}">
                      <a16:colId xmlns:a16="http://schemas.microsoft.com/office/drawing/2014/main" val="163389858"/>
                    </a:ext>
                  </a:extLst>
                </a:gridCol>
                <a:gridCol w="912929">
                  <a:extLst>
                    <a:ext uri="{9D8B030D-6E8A-4147-A177-3AD203B41FA5}">
                      <a16:colId xmlns:a16="http://schemas.microsoft.com/office/drawing/2014/main" val="3107394660"/>
                    </a:ext>
                  </a:extLst>
                </a:gridCol>
                <a:gridCol w="1016966">
                  <a:extLst>
                    <a:ext uri="{9D8B030D-6E8A-4147-A177-3AD203B41FA5}">
                      <a16:colId xmlns:a16="http://schemas.microsoft.com/office/drawing/2014/main" val="798291659"/>
                    </a:ext>
                  </a:extLst>
                </a:gridCol>
                <a:gridCol w="1119705">
                  <a:extLst>
                    <a:ext uri="{9D8B030D-6E8A-4147-A177-3AD203B41FA5}">
                      <a16:colId xmlns:a16="http://schemas.microsoft.com/office/drawing/2014/main" val="1084787802"/>
                    </a:ext>
                  </a:extLst>
                </a:gridCol>
              </a:tblGrid>
              <a:tr h="11112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Брестская</a:t>
                      </a:r>
                      <a:r>
                        <a:rPr lang="ru-RU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область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Гродненская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область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Витебская</a:t>
                      </a:r>
                      <a:r>
                        <a:rPr lang="ru-RU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область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Гомельская</a:t>
                      </a:r>
                      <a:r>
                        <a:rPr lang="ru-RU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область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Минская</a:t>
                      </a:r>
                      <a:r>
                        <a:rPr lang="ru-RU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область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г.Минск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Могилевская</a:t>
                      </a:r>
                      <a:r>
                        <a:rPr lang="ru-RU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область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Σn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916484"/>
                  </a:ext>
                </a:extLst>
              </a:tr>
              <a:tr h="5585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45832"/>
                  </a:ext>
                </a:extLst>
              </a:tr>
              <a:tr h="5585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338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357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(+1,02%)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015882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91270756"/>
              </p:ext>
            </p:extLst>
          </p:nvPr>
        </p:nvGraphicFramePr>
        <p:xfrm>
          <a:off x="898358" y="3435207"/>
          <a:ext cx="10375230" cy="331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2819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Основные факторы риска и причины летальности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2513035"/>
            <a:ext cx="5877465" cy="2478741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rebuchet MS" panose="020B0603020202020204" pitchFamily="34" charset="0"/>
              </a:rPr>
              <a:t>Инфаркт миокарда</a:t>
            </a:r>
          </a:p>
          <a:p>
            <a:pPr algn="just"/>
            <a:r>
              <a:rPr lang="ru-RU" sz="2000" dirty="0">
                <a:latin typeface="Trebuchet MS" panose="020B0603020202020204" pitchFamily="34" charset="0"/>
              </a:rPr>
              <a:t>Сердечно-легочная недостаточность</a:t>
            </a:r>
          </a:p>
          <a:p>
            <a:pPr algn="just"/>
            <a:r>
              <a:rPr lang="ru-RU" sz="2000" dirty="0" err="1">
                <a:latin typeface="Trebuchet MS" panose="020B0603020202020204" pitchFamily="34" charset="0"/>
              </a:rPr>
              <a:t>Полиорганная</a:t>
            </a:r>
            <a:r>
              <a:rPr lang="ru-RU" sz="2000" dirty="0">
                <a:latin typeface="Trebuchet MS" panose="020B0603020202020204" pitchFamily="34" charset="0"/>
              </a:rPr>
              <a:t> недостаточность</a:t>
            </a:r>
          </a:p>
          <a:p>
            <a:pPr algn="just"/>
            <a:r>
              <a:rPr lang="ru-RU" sz="2000" dirty="0">
                <a:latin typeface="Trebuchet MS" panose="020B0603020202020204" pitchFamily="34" charset="0"/>
              </a:rPr>
              <a:t>Прогрессирующая почечная недостаточность</a:t>
            </a:r>
          </a:p>
          <a:p>
            <a:pPr algn="just"/>
            <a:r>
              <a:rPr lang="ru-RU" sz="2000" dirty="0">
                <a:latin typeface="Trebuchet MS" panose="020B0603020202020204" pitchFamily="34" charset="0"/>
              </a:rPr>
              <a:t>Внезапная сердечная смерть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9600" y="2513035"/>
            <a:ext cx="5351253" cy="201570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rebuchet MS" panose="020B0603020202020204" pitchFamily="34" charset="0"/>
              </a:rPr>
              <a:t>Мультифокальный атеросклероз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Сахарный диабет</a:t>
            </a:r>
          </a:p>
          <a:p>
            <a:r>
              <a:rPr lang="ru-RU" sz="2000" dirty="0" err="1">
                <a:latin typeface="Trebuchet MS" panose="020B0603020202020204" pitchFamily="34" charset="0"/>
              </a:rPr>
              <a:t>Коморбидность</a:t>
            </a:r>
            <a:endParaRPr lang="ru-RU" sz="2000" dirty="0">
              <a:latin typeface="Trebuchet MS" panose="020B0603020202020204" pitchFamily="34" charset="0"/>
            </a:endParaRPr>
          </a:p>
          <a:p>
            <a:r>
              <a:rPr lang="ru-RU" sz="2000" dirty="0">
                <a:latin typeface="Trebuchet MS" panose="020B0603020202020204" pitchFamily="34" charset="0"/>
              </a:rPr>
              <a:t>Преклонный и старческий возраст</a:t>
            </a:r>
          </a:p>
          <a:p>
            <a:pPr marL="0" indent="0">
              <a:buNone/>
            </a:pPr>
            <a:r>
              <a:rPr lang="ru-RU" sz="2000" dirty="0">
                <a:latin typeface="Trebuchet MS" panose="020B0603020202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36754" y="1906438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Факторы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837" y="1906438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Причины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877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Научная и издательская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621" y="1780674"/>
            <a:ext cx="10736179" cy="4275221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Проведен международный «</a:t>
            </a:r>
            <a:r>
              <a:rPr lang="en-US" sz="2400" dirty="0" smtClean="0"/>
              <a:t>II</a:t>
            </a:r>
            <a:r>
              <a:rPr lang="ru-RU" sz="2400" dirty="0" smtClean="0"/>
              <a:t> Славянский венозный форум»</a:t>
            </a:r>
            <a:endParaRPr lang="ru-RU" sz="2400" dirty="0"/>
          </a:p>
          <a:p>
            <a:r>
              <a:rPr lang="ru-RU" sz="2400" dirty="0"/>
              <a:t>Опубликовано:</a:t>
            </a:r>
          </a:p>
          <a:p>
            <a:pPr marL="0" indent="0">
              <a:buNone/>
            </a:pPr>
            <a:r>
              <a:rPr lang="ru-RU" sz="2400" dirty="0"/>
              <a:t>  – Статьи в научных журналах – </a:t>
            </a:r>
            <a:r>
              <a:rPr lang="en-US" sz="2400" dirty="0"/>
              <a:t> </a:t>
            </a:r>
            <a:r>
              <a:rPr lang="ru-RU" sz="2400" b="1" dirty="0" smtClean="0"/>
              <a:t>1</a:t>
            </a:r>
            <a:r>
              <a:rPr lang="en-US" sz="2400" b="1" smtClean="0"/>
              <a:t>0</a:t>
            </a:r>
            <a:endParaRPr lang="ru-RU" sz="2400" b="1" dirty="0"/>
          </a:p>
          <a:p>
            <a:pPr marL="0" indent="0">
              <a:buNone/>
            </a:pPr>
            <a:r>
              <a:rPr lang="ru-RU" sz="2400" dirty="0"/>
              <a:t>  – из них: в РБ </a:t>
            </a:r>
            <a:r>
              <a:rPr lang="ru-RU" sz="2400"/>
              <a:t>–</a:t>
            </a:r>
            <a:r>
              <a:rPr lang="en-US" sz="2400"/>
              <a:t> </a:t>
            </a:r>
            <a:r>
              <a:rPr lang="en-US" sz="2400" b="1" smtClean="0"/>
              <a:t>8</a:t>
            </a:r>
            <a:r>
              <a:rPr lang="ru-RU" sz="2400" smtClean="0"/>
              <a:t>  </a:t>
            </a:r>
            <a:r>
              <a:rPr lang="ru-RU" sz="2400" dirty="0"/>
              <a:t>, за рубежом –</a:t>
            </a:r>
            <a:r>
              <a:rPr lang="en-US" sz="2400" dirty="0"/>
              <a:t> </a:t>
            </a:r>
            <a:r>
              <a:rPr lang="ru-RU" sz="2400" b="1" dirty="0"/>
              <a:t>2 </a:t>
            </a:r>
          </a:p>
          <a:p>
            <a:pPr marL="0" indent="0">
              <a:buNone/>
            </a:pPr>
            <a:r>
              <a:rPr lang="ru-RU" sz="2400" dirty="0"/>
              <a:t>  – Тезисы конференций, съездов, пленумов –  </a:t>
            </a:r>
            <a:r>
              <a:rPr lang="en-US" sz="2400" smtClean="0"/>
              <a:t>12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– из них: в РБ </a:t>
            </a:r>
            <a:r>
              <a:rPr lang="ru-RU" sz="2400"/>
              <a:t>– </a:t>
            </a:r>
            <a:r>
              <a:rPr lang="ru-RU" sz="2400" b="1" smtClean="0"/>
              <a:t>1</a:t>
            </a:r>
            <a:r>
              <a:rPr lang="en-US" sz="2400" b="1" smtClean="0"/>
              <a:t>0</a:t>
            </a:r>
            <a:r>
              <a:rPr lang="ru-RU" sz="2400" smtClean="0"/>
              <a:t> </a:t>
            </a:r>
            <a:r>
              <a:rPr lang="ru-RU" sz="2400" dirty="0"/>
              <a:t>, за рубежом – </a:t>
            </a:r>
            <a:r>
              <a:rPr lang="en-US" sz="2400" b="1" dirty="0"/>
              <a:t>2</a:t>
            </a:r>
            <a:endParaRPr lang="ru-RU" sz="2400" b="1" dirty="0"/>
          </a:p>
          <a:p>
            <a:r>
              <a:rPr lang="ru-RU" sz="2400" dirty="0"/>
              <a:t>Участие в съездах конференция, симпозиумах –</a:t>
            </a:r>
            <a:r>
              <a:rPr lang="en-US" sz="2400" dirty="0"/>
              <a:t> </a:t>
            </a:r>
            <a:r>
              <a:rPr lang="ru-RU" sz="2400" b="1" dirty="0"/>
              <a:t>6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  – из них:  в РБ – </a:t>
            </a:r>
            <a:r>
              <a:rPr lang="ru-RU" sz="2400" b="1" dirty="0"/>
              <a:t>4</a:t>
            </a:r>
            <a:r>
              <a:rPr lang="ru-RU" sz="2400" dirty="0"/>
              <a:t> , за рубежом – </a:t>
            </a:r>
            <a:r>
              <a:rPr lang="ru-RU" sz="2400" b="1" dirty="0"/>
              <a:t>2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349" y="213607"/>
            <a:ext cx="1014716" cy="1014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90" y="4322176"/>
            <a:ext cx="2573855" cy="1884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9005" y="2865875"/>
            <a:ext cx="4078533" cy="22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22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8D592-0F75-927E-69B0-E2600013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			</a:t>
            </a:r>
            <a:r>
              <a:rPr lang="ru-RU" sz="4000" b="1" dirty="0"/>
              <a:t>Внедрения</a:t>
            </a:r>
            <a:endParaRPr lang="ru-BY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750" r="21232"/>
          <a:stretch/>
        </p:blipFill>
        <p:spPr>
          <a:xfrm>
            <a:off x="10634004" y="2717074"/>
            <a:ext cx="1557996" cy="188540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F4D9AB1-1DBE-EE98-9C35-24A687AE0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/>
              <a:t>Повторная гибридная операция: петлевая ЭАЭ из </a:t>
            </a:r>
            <a:r>
              <a:rPr lang="ru-RU" sz="2400" dirty="0" err="1"/>
              <a:t>бранши</a:t>
            </a:r>
            <a:r>
              <a:rPr lang="ru-RU" sz="2400" dirty="0"/>
              <a:t> </a:t>
            </a:r>
            <a:r>
              <a:rPr lang="ru-RU" sz="2400" dirty="0" err="1"/>
              <a:t>бифуркационного</a:t>
            </a:r>
            <a:r>
              <a:rPr lang="ru-RU" sz="2400" dirty="0"/>
              <a:t> протеза (РНПЦ «Кардиология»). </a:t>
            </a:r>
            <a:endParaRPr lang="ru-BY" sz="2400" dirty="0"/>
          </a:p>
          <a:p>
            <a:pPr lvl="0"/>
            <a:r>
              <a:rPr lang="ru-RU" sz="2400" dirty="0" err="1"/>
              <a:t>Реканализация</a:t>
            </a:r>
            <a:r>
              <a:rPr lang="ru-RU" sz="2400" dirty="0"/>
              <a:t> берцового сегмента при дистальных гибридных операциях (</a:t>
            </a:r>
            <a:r>
              <a:rPr lang="ru-RU" sz="2400" dirty="0" err="1"/>
              <a:t>МогОКБ</a:t>
            </a:r>
            <a:r>
              <a:rPr lang="ru-RU" sz="2400" dirty="0"/>
              <a:t>, </a:t>
            </a:r>
            <a:r>
              <a:rPr lang="ru-RU" sz="2400" dirty="0" err="1"/>
              <a:t>г.Могилев</a:t>
            </a:r>
            <a:r>
              <a:rPr lang="ru-RU" sz="2400" dirty="0"/>
              <a:t>).</a:t>
            </a:r>
            <a:endParaRPr lang="ru-BY" sz="2400" dirty="0"/>
          </a:p>
          <a:p>
            <a:pPr lvl="0"/>
            <a:r>
              <a:rPr lang="ru-RU" sz="2400" dirty="0"/>
              <a:t>Пластика </a:t>
            </a:r>
            <a:r>
              <a:rPr lang="ru-RU" sz="2400" dirty="0" err="1"/>
              <a:t>биокардом</a:t>
            </a:r>
            <a:r>
              <a:rPr lang="ru-RU" sz="2400" dirty="0"/>
              <a:t> подколенной вены (УЗ 4 ГКБ, </a:t>
            </a:r>
            <a:r>
              <a:rPr lang="ru-RU" sz="2400" dirty="0" err="1"/>
              <a:t>г.Минск</a:t>
            </a:r>
            <a:r>
              <a:rPr lang="ru-RU" sz="2400" dirty="0"/>
              <a:t>).</a:t>
            </a:r>
            <a:endParaRPr lang="ru-BY" sz="2400" dirty="0"/>
          </a:p>
          <a:p>
            <a:pPr lvl="0"/>
            <a:r>
              <a:rPr lang="ru-RU" sz="2400" dirty="0"/>
              <a:t>Гибридное вмешательство: </a:t>
            </a:r>
            <a:r>
              <a:rPr lang="ru-RU" sz="2400" dirty="0" err="1"/>
              <a:t>эксплорация</a:t>
            </a:r>
            <a:r>
              <a:rPr lang="ru-RU" sz="2400" dirty="0"/>
              <a:t> ОСА, стентирование ВСА (БОКБ, г. Брест)</a:t>
            </a:r>
            <a:endParaRPr lang="ru-BY" sz="2400" dirty="0"/>
          </a:p>
          <a:p>
            <a:pPr lvl="0"/>
            <a:r>
              <a:rPr lang="ru-RU" sz="2400" dirty="0"/>
              <a:t>Метод прогнозирования эффективности хирургического лечения </a:t>
            </a:r>
            <a:r>
              <a:rPr lang="ru-RU" sz="2400" dirty="0" err="1"/>
              <a:t>инфраингвинальных</a:t>
            </a:r>
            <a:r>
              <a:rPr lang="ru-RU" sz="2400" dirty="0"/>
              <a:t> окклюзий у пациентов с атеросклерозом артерий нижних конечностей,  инструкция   № 153-1222 (ГУК </a:t>
            </a:r>
            <a:r>
              <a:rPr lang="ru-RU" sz="2400" dirty="0" err="1"/>
              <a:t>г.Гродно</a:t>
            </a:r>
            <a:r>
              <a:rPr lang="ru-RU" sz="2400" dirty="0"/>
              <a:t>, УЗ 4 ГКБ, г. Минск).</a:t>
            </a:r>
            <a:endParaRPr lang="ru-BY" sz="2400" dirty="0"/>
          </a:p>
          <a:p>
            <a:endParaRPr lang="ru-BY" sz="2400" dirty="0"/>
          </a:p>
        </p:txBody>
      </p:sp>
    </p:spTree>
    <p:extLst>
      <p:ext uri="{BB962C8B-B14F-4D97-AF65-F5344CB8AC3E}">
        <p14:creationId xmlns:p14="http://schemas.microsoft.com/office/powerpoint/2010/main" val="58840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6933E-C7C7-E2C0-5BBB-63E494EC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5" y="452718"/>
            <a:ext cx="8866909" cy="9061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+mn-lt"/>
                <a:ea typeface="Calibri" panose="020F0502020204030204" pitchFamily="34" charset="0"/>
              </a:rPr>
              <a:t>Проблемы службы сосудистой хирургии</a:t>
            </a:r>
            <a:endParaRPr lang="ru-BY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625ADB-8F81-D8AC-EB2A-15560706B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553" y="1254034"/>
            <a:ext cx="11093784" cy="5373241"/>
          </a:xfrm>
        </p:spPr>
        <p:txBody>
          <a:bodyPr>
            <a:noAutofit/>
          </a:bodyPr>
          <a:lstStyle/>
          <a:p>
            <a:pPr lvl="0"/>
            <a:r>
              <a:rPr lang="ru-RU" sz="1800" b="1" dirty="0"/>
              <a:t>Несоответствие штатного расписания отделений сосудистой хирургии реально выполняемому объему </a:t>
            </a:r>
            <a:r>
              <a:rPr lang="ru-RU" sz="1800" dirty="0"/>
              <a:t>работ и возросшим требованиям к компетенциям и экспертизе врача-</a:t>
            </a:r>
            <a:r>
              <a:rPr lang="ru-RU" sz="1800" dirty="0" err="1"/>
              <a:t>ангиохирурга</a:t>
            </a:r>
            <a:r>
              <a:rPr lang="ru-RU" sz="1800" dirty="0"/>
              <a:t>. В среднем каждым </a:t>
            </a:r>
            <a:r>
              <a:rPr lang="ru-RU" sz="1800" dirty="0" err="1"/>
              <a:t>ангиохирургом</a:t>
            </a:r>
            <a:r>
              <a:rPr lang="ru-RU" sz="1800" dirty="0"/>
              <a:t> в 2025 году было выполнено в качестве оператора или  первого ассистента 293 операции и  пролечено 250  пациентов (без учета амбулаторных консультаций). Наиболее проблемная ситуация в отделениях с малым штатным расписанием (УЗ «ГУК», УЗ «ВОКБ», УЗ «</a:t>
            </a:r>
            <a:r>
              <a:rPr lang="ru-RU" sz="1800" dirty="0" err="1"/>
              <a:t>МогОКБ</a:t>
            </a:r>
            <a:r>
              <a:rPr lang="ru-RU" sz="1800" dirty="0"/>
              <a:t>»).</a:t>
            </a:r>
            <a:endParaRPr lang="ru-BY" sz="1800" dirty="0"/>
          </a:p>
          <a:p>
            <a:pPr lvl="0"/>
            <a:r>
              <a:rPr lang="ru-RU" sz="1800" b="1" dirty="0"/>
              <a:t>Недостаточное техническое оснащение</a:t>
            </a:r>
            <a:r>
              <a:rPr lang="ru-RU" sz="1800" dirty="0"/>
              <a:t>:</a:t>
            </a:r>
            <a:endParaRPr lang="ru-BY" sz="1800" dirty="0"/>
          </a:p>
          <a:p>
            <a:pPr marL="0" indent="0">
              <a:buNone/>
            </a:pPr>
            <a:r>
              <a:rPr lang="ru-RU" sz="1800" dirty="0"/>
              <a:t>- инструментарий для выполнения сосудистых операций изношен (во всех операционных залах сосудистых стационаров) – закупки не осуществлялись более 10 лет – требуется обновление;</a:t>
            </a:r>
            <a:endParaRPr lang="ru-BY" sz="1800" dirty="0"/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сохраняется систематическая задержка плановых поступлений расходного материала для выполнения плановых реконструктивных операций, включая катетеры </a:t>
            </a:r>
            <a:r>
              <a:rPr lang="ru-RU" sz="1800" dirty="0" err="1"/>
              <a:t>Фогарти</a:t>
            </a:r>
            <a:r>
              <a:rPr lang="ru-RU" sz="1800" dirty="0"/>
              <a:t>, шовный материал, сосудистые протезы необходимого типоразмера и </a:t>
            </a:r>
            <a:r>
              <a:rPr lang="ru-RU" sz="1800" dirty="0" err="1"/>
              <a:t>многобраншевой</a:t>
            </a:r>
            <a:r>
              <a:rPr lang="ru-RU" sz="1800" dirty="0"/>
              <a:t> конфигурации.</a:t>
            </a:r>
            <a:endParaRPr lang="ru-BY" sz="1800" dirty="0"/>
          </a:p>
          <a:p>
            <a:r>
              <a:rPr lang="ru-RU" sz="1800" b="1" dirty="0"/>
              <a:t> Отсутствие специализированных операционных для выполнения высокотехнологичных гибридных </a:t>
            </a:r>
            <a:r>
              <a:rPr lang="ru-RU" sz="1800" dirty="0"/>
              <a:t>операций на сосудах (кроме УЗ «</a:t>
            </a:r>
            <a:r>
              <a:rPr lang="ru-RU" sz="1800" dirty="0" err="1"/>
              <a:t>МогОКБ</a:t>
            </a:r>
            <a:r>
              <a:rPr lang="ru-RU" sz="1800" dirty="0"/>
              <a:t>», завершение процесса реконструкции в УЗ «4 ГКБ»);</a:t>
            </a:r>
            <a:endParaRPr lang="ru-BY" sz="1800" dirty="0"/>
          </a:p>
          <a:p>
            <a:r>
              <a:rPr lang="ru-RU" sz="1800" dirty="0"/>
              <a:t> </a:t>
            </a:r>
            <a:r>
              <a:rPr lang="ru-RU" sz="1800" b="1" dirty="0"/>
              <a:t>Отсутствие специализированных отдельных палат в отделениях реанимации </a:t>
            </a:r>
            <a:r>
              <a:rPr lang="ru-RU" sz="1800" dirty="0"/>
              <a:t>(пациенты после перенесенных тяжелых, высокотехнологичных операций на аорте находятся в послеоперационном периоде в палатах отделений реанимации и интенсивной терапии общего профиля, что не соответствует современным требованиям санитарно-эпидемиологического режима и увеличивает риск развития инфекционных осложнений) (кроме УЗ «</a:t>
            </a:r>
            <a:r>
              <a:rPr lang="ru-RU" sz="1800" dirty="0" err="1"/>
              <a:t>МогОКБ</a:t>
            </a:r>
            <a:r>
              <a:rPr lang="ru-RU" sz="1800" dirty="0"/>
              <a:t>»).</a:t>
            </a:r>
            <a:endParaRPr lang="ru-BY" sz="1800" dirty="0"/>
          </a:p>
          <a:p>
            <a:pPr marL="0" indent="0" algn="just">
              <a:buNone/>
            </a:pPr>
            <a:endParaRPr 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BY" sz="18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BY" sz="1800" dirty="0"/>
          </a:p>
        </p:txBody>
      </p:sp>
    </p:spTree>
    <p:extLst>
      <p:ext uri="{BB962C8B-B14F-4D97-AF65-F5344CB8AC3E}">
        <p14:creationId xmlns:p14="http://schemas.microsoft.com/office/powerpoint/2010/main" val="103373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Коечный фонд сосудистой хирургии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969501"/>
              </p:ext>
            </p:extLst>
          </p:nvPr>
        </p:nvGraphicFramePr>
        <p:xfrm>
          <a:off x="931653" y="1431988"/>
          <a:ext cx="10524226" cy="4546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4295">
                  <a:extLst>
                    <a:ext uri="{9D8B030D-6E8A-4147-A177-3AD203B41FA5}">
                      <a16:colId xmlns:a16="http://schemas.microsoft.com/office/drawing/2014/main" val="3271204357"/>
                    </a:ext>
                  </a:extLst>
                </a:gridCol>
                <a:gridCol w="2209931">
                  <a:extLst>
                    <a:ext uri="{9D8B030D-6E8A-4147-A177-3AD203B41FA5}">
                      <a16:colId xmlns:a16="http://schemas.microsoft.com/office/drawing/2014/main" val="4201863068"/>
                    </a:ext>
                  </a:extLst>
                </a:gridCol>
              </a:tblGrid>
              <a:tr h="302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Сосудистые отделения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Коечный фонд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842154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УЗ «Брестская областная клиническая больница»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454770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УЗ «Витебская областная клиническая больница»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840010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УЗ «Гомельский областной клинический кардиологический центр»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333051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УЗ «Гомельская университетская клиника – областной госпиталь инвалидов ВОВ»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71359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УЗ «Гродненская университетская клиника»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470040"/>
                  </a:ext>
                </a:extLst>
              </a:tr>
              <a:tr h="618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УЗ «4-я городская клиническая больница им. Н.Е. Савченко» 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(Городской сосудистый центр)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9413041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ГУ «Республиканский научно-практический центр «Кардиология»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484865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УЗ «Минская областная клиническая больница»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6149722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УЗ «Могилевская областная клиническая больница»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296648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375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484722"/>
                  </a:ext>
                </a:extLst>
              </a:tr>
              <a:tr h="3021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Фиксированные койки в хирургических отделениях: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579232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УЗ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Барановичская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городская больница № 2»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531899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40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66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F6EB8-B221-F71B-F5B9-10F9E022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452718"/>
            <a:ext cx="11815010" cy="11855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по улучшению работы службы сосудистой хирургии</a:t>
            </a:r>
            <a:r>
              <a:rPr lang="ru-BY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BY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BY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EDFE9-9A80-94CC-2EF2-C5EA9612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89" y="1288214"/>
            <a:ext cx="11209421" cy="496018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Подготовка кадров – врачей-</a:t>
            </a:r>
            <a:r>
              <a:rPr lang="ru-RU" b="1" dirty="0" err="1"/>
              <a:t>ангиохирургов</a:t>
            </a:r>
            <a:r>
              <a:rPr lang="ru-RU" dirty="0"/>
              <a:t> для оказания </a:t>
            </a:r>
            <a:r>
              <a:rPr lang="ru-RU" dirty="0" err="1"/>
              <a:t>специализированой</a:t>
            </a:r>
            <a:r>
              <a:rPr lang="ru-RU" dirty="0"/>
              <a:t> медицинской помощи пациентам с сосудистой патологией- открытие кафедры сердечно-сосудистой хирурги УО «БГМУ»;</a:t>
            </a:r>
            <a:endParaRPr lang="ru-BY" dirty="0"/>
          </a:p>
          <a:p>
            <a:pPr lvl="0"/>
            <a:r>
              <a:rPr lang="ru-RU" b="1" dirty="0"/>
              <a:t>Улучшение материально-технической базы отделений сосудистой хирургии</a:t>
            </a:r>
            <a:r>
              <a:rPr lang="ru-RU" dirty="0"/>
              <a:t>: </a:t>
            </a:r>
            <a:endParaRPr lang="ru-BY" dirty="0"/>
          </a:p>
          <a:p>
            <a:r>
              <a:rPr lang="ru-RU" dirty="0"/>
              <a:t>– открытие и оснащение современных операционных необходимым оборудованием и расходными материалами для выполнения сложных и высокотехнологичных операций, включая гибридные вмешательства;</a:t>
            </a:r>
            <a:endParaRPr lang="ru-BY" dirty="0"/>
          </a:p>
          <a:p>
            <a:r>
              <a:rPr lang="ru-RU" dirty="0"/>
              <a:t>– открытие с учетом возникшей потребности дополнительных операционных залов, отвечающих современным требованиям и оснащение их необходимым оборудованием (хирургическая активность в Республике Беларусь в среднем &gt; </a:t>
            </a:r>
            <a:r>
              <a:rPr lang="ru-RU" b="1" dirty="0"/>
              <a:t>77,0 %</a:t>
            </a:r>
            <a:r>
              <a:rPr lang="ru-RU" dirty="0"/>
              <a:t>;</a:t>
            </a:r>
            <a:endParaRPr lang="ru-BY" dirty="0"/>
          </a:p>
          <a:p>
            <a:r>
              <a:rPr lang="ru-RU" dirty="0"/>
              <a:t>– выделение и оснащение необходимым оборудованием специализированных коек в отделениях реанимации и интенсивной терапии для ведения пациентов с сосудистой патологией;</a:t>
            </a:r>
            <a:endParaRPr lang="ru-BY" dirty="0"/>
          </a:p>
          <a:p>
            <a:r>
              <a:rPr lang="ru-RU" dirty="0"/>
              <a:t>– закупка сосудистого инструментария, портативных ультразвуковых аппаратов, электрических генераторов, церебральных </a:t>
            </a:r>
            <a:r>
              <a:rPr lang="ru-RU" dirty="0" err="1"/>
              <a:t>оксиметров</a:t>
            </a:r>
            <a:r>
              <a:rPr lang="ru-RU" dirty="0"/>
              <a:t>, современной бинокулярной оптики и индивидуальных осветительных приборов, современных диодных лазеров и другого необходимого оборудования для выполнения сложных и высокотехнологичных операций на сосудах;</a:t>
            </a:r>
            <a:endParaRPr lang="ru-BY" dirty="0"/>
          </a:p>
          <a:p>
            <a:r>
              <a:rPr lang="ru-RU" b="1" dirty="0"/>
              <a:t>Изменение штатного расписания для отделений сосудистой хирурги</a:t>
            </a:r>
            <a:r>
              <a:rPr lang="ru-RU" dirty="0"/>
              <a:t>и (выделение дополнительных должностей врача-</a:t>
            </a:r>
            <a:r>
              <a:rPr lang="ru-RU" dirty="0" err="1"/>
              <a:t>ангиохирурга</a:t>
            </a:r>
            <a:r>
              <a:rPr lang="ru-RU" dirty="0"/>
              <a:t> в отделениях сосудистой хирургии с учетом хирургической активности и сверх предусмотренных штатным расписанием)-основание </a:t>
            </a:r>
            <a:r>
              <a:rPr lang="ru-RU" b="1" dirty="0"/>
              <a:t>Постановление МЗ РБ №48 от 30.05.2026</a:t>
            </a:r>
            <a:r>
              <a:rPr lang="ru-RU" dirty="0"/>
              <a:t> (ред. От 29.03.2024);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779724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0F066-05D8-5B05-16AB-34CAA870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6" y="300318"/>
            <a:ext cx="11534275" cy="1134782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по улучшению работы службы сосудистой хирургии</a:t>
            </a:r>
            <a:endParaRPr lang="ru-BY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0CE33-4A7C-586A-DE76-B8B4D208D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42" y="1202490"/>
            <a:ext cx="10617200" cy="49897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Введение </a:t>
            </a:r>
            <a:r>
              <a:rPr lang="ru-RU" b="1" dirty="0"/>
              <a:t>в штат отделений сосудистой хирургии должности врача-кардиолога </a:t>
            </a:r>
            <a:r>
              <a:rPr lang="ru-RU" dirty="0"/>
              <a:t>на постоянной основе с учетом того, что у подавляющего числа пациентов </a:t>
            </a:r>
            <a:r>
              <a:rPr lang="ru-RU" dirty="0" err="1"/>
              <a:t>ангиохирургического</a:t>
            </a:r>
            <a:r>
              <a:rPr lang="ru-RU" dirty="0"/>
              <a:t> профиля имеется кардиологическая патология, требующая коррекции;</a:t>
            </a:r>
            <a:endParaRPr lang="ru-BY" dirty="0"/>
          </a:p>
          <a:p>
            <a:pPr lvl="0"/>
            <a:r>
              <a:rPr lang="ru-RU" b="1" dirty="0"/>
              <a:t>Оснащение необходимым оборудованием амбулаторных межрайонных кабине</a:t>
            </a:r>
            <a:r>
              <a:rPr lang="ru-RU" dirty="0"/>
              <a:t>тов врача-</a:t>
            </a:r>
            <a:r>
              <a:rPr lang="ru-RU" dirty="0" err="1"/>
              <a:t>ангиохирурга</a:t>
            </a:r>
            <a:r>
              <a:rPr lang="ru-RU" dirty="0"/>
              <a:t> в регионах и в г. Минске для оказания медицинской помощи пациентам с сосудистой патологией;</a:t>
            </a:r>
            <a:endParaRPr lang="ru-BY" dirty="0"/>
          </a:p>
          <a:p>
            <a:pPr lvl="0"/>
            <a:r>
              <a:rPr lang="ru-RU" b="1" dirty="0"/>
              <a:t>Организация и оснащение необходимым оборудованием палат реанимаци</a:t>
            </a:r>
            <a:r>
              <a:rPr lang="ru-RU" dirty="0"/>
              <a:t>и и интенсивной терапии в составе отделений сосудистой хирургии для пациентов </a:t>
            </a:r>
            <a:r>
              <a:rPr lang="ru-RU" dirty="0" err="1"/>
              <a:t>ангиохирургического</a:t>
            </a:r>
            <a:r>
              <a:rPr lang="ru-RU" dirty="0"/>
              <a:t> профиля с выделенным штатом реанимационно-анестезиологической службы;</a:t>
            </a:r>
            <a:endParaRPr lang="ru-BY" dirty="0"/>
          </a:p>
          <a:p>
            <a:pPr lvl="0"/>
            <a:r>
              <a:rPr lang="ru-RU" b="1" dirty="0"/>
              <a:t>Проведение на регулярной основе обучения хирургов</a:t>
            </a:r>
            <a:r>
              <a:rPr lang="ru-RU" dirty="0"/>
              <a:t> по актуальным вопросам сосудистой хирургии на профильных кафедрах Института повышения квалификации и переподготовки кадров здравоохранения УО «Белорусский государственный медицинский университет», в ГУ «Республиканский научно-практический центр «Кардиология», а также на рабочем месте в отделениях сосудистой хирургии (для хирургов районного уровня).</a:t>
            </a:r>
            <a:endParaRPr lang="ru-BY" dirty="0"/>
          </a:p>
          <a:p>
            <a:pPr lvl="0"/>
            <a:r>
              <a:rPr lang="ru-RU" b="1" dirty="0"/>
              <a:t>Продолжение мониторинга работы службы </a:t>
            </a:r>
            <a:r>
              <a:rPr lang="ru-RU" b="1" dirty="0" err="1"/>
              <a:t>ангиохирургии</a:t>
            </a:r>
            <a:r>
              <a:rPr lang="ru-RU" b="1" dirty="0"/>
              <a:t> на местах в 2026 году</a:t>
            </a:r>
            <a:r>
              <a:rPr lang="ru-RU" dirty="0"/>
              <a:t> с выездом и предметным разбором ситуации, выработкой перспективных решений и направлений развития в каждом конкретном регионе (Витебская область, Гродненская область, Гомельская область).</a:t>
            </a:r>
            <a:endParaRPr lang="ru-BY" dirty="0"/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BY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133862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5400" b="1" dirty="0">
                <a:cs typeface="Arial" panose="020B0604020202020204" pitchFamily="34" charset="0"/>
              </a:rPr>
              <a:t>Спасибо за сотрудничество!</a:t>
            </a:r>
          </a:p>
        </p:txBody>
      </p:sp>
    </p:spTree>
    <p:extLst>
      <p:ext uri="{BB962C8B-B14F-4D97-AF65-F5344CB8AC3E}">
        <p14:creationId xmlns:p14="http://schemas.microsoft.com/office/powerpoint/2010/main" val="354773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49" y="0"/>
            <a:ext cx="1119852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Кадровый потенциал службы сосудистой хирурги РБ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963329"/>
              </p:ext>
            </p:extLst>
          </p:nvPr>
        </p:nvGraphicFramePr>
        <p:xfrm>
          <a:off x="172530" y="1086927"/>
          <a:ext cx="11645657" cy="5538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771">
                  <a:extLst>
                    <a:ext uri="{9D8B030D-6E8A-4147-A177-3AD203B41FA5}">
                      <a16:colId xmlns:a16="http://schemas.microsoft.com/office/drawing/2014/main" val="871919044"/>
                    </a:ext>
                  </a:extLst>
                </a:gridCol>
                <a:gridCol w="849722">
                  <a:extLst>
                    <a:ext uri="{9D8B030D-6E8A-4147-A177-3AD203B41FA5}">
                      <a16:colId xmlns:a16="http://schemas.microsoft.com/office/drawing/2014/main" val="2230107374"/>
                    </a:ext>
                  </a:extLst>
                </a:gridCol>
                <a:gridCol w="849722">
                  <a:extLst>
                    <a:ext uri="{9D8B030D-6E8A-4147-A177-3AD203B41FA5}">
                      <a16:colId xmlns:a16="http://schemas.microsoft.com/office/drawing/2014/main" val="1225558461"/>
                    </a:ext>
                  </a:extLst>
                </a:gridCol>
                <a:gridCol w="849722">
                  <a:extLst>
                    <a:ext uri="{9D8B030D-6E8A-4147-A177-3AD203B41FA5}">
                      <a16:colId xmlns:a16="http://schemas.microsoft.com/office/drawing/2014/main" val="3739057661"/>
                    </a:ext>
                  </a:extLst>
                </a:gridCol>
                <a:gridCol w="849722">
                  <a:extLst>
                    <a:ext uri="{9D8B030D-6E8A-4147-A177-3AD203B41FA5}">
                      <a16:colId xmlns:a16="http://schemas.microsoft.com/office/drawing/2014/main" val="169887891"/>
                    </a:ext>
                  </a:extLst>
                </a:gridCol>
                <a:gridCol w="1373716">
                  <a:extLst>
                    <a:ext uri="{9D8B030D-6E8A-4147-A177-3AD203B41FA5}">
                      <a16:colId xmlns:a16="http://schemas.microsoft.com/office/drawing/2014/main" val="524036671"/>
                    </a:ext>
                  </a:extLst>
                </a:gridCol>
                <a:gridCol w="1373716">
                  <a:extLst>
                    <a:ext uri="{9D8B030D-6E8A-4147-A177-3AD203B41FA5}">
                      <a16:colId xmlns:a16="http://schemas.microsoft.com/office/drawing/2014/main" val="1924041594"/>
                    </a:ext>
                  </a:extLst>
                </a:gridCol>
                <a:gridCol w="1372971">
                  <a:extLst>
                    <a:ext uri="{9D8B030D-6E8A-4147-A177-3AD203B41FA5}">
                      <a16:colId xmlns:a16="http://schemas.microsoft.com/office/drawing/2014/main" val="1521002259"/>
                    </a:ext>
                  </a:extLst>
                </a:gridCol>
                <a:gridCol w="849722">
                  <a:extLst>
                    <a:ext uri="{9D8B030D-6E8A-4147-A177-3AD203B41FA5}">
                      <a16:colId xmlns:a16="http://schemas.microsoft.com/office/drawing/2014/main" val="1769975396"/>
                    </a:ext>
                  </a:extLst>
                </a:gridCol>
                <a:gridCol w="849722">
                  <a:extLst>
                    <a:ext uri="{9D8B030D-6E8A-4147-A177-3AD203B41FA5}">
                      <a16:colId xmlns:a16="http://schemas.microsoft.com/office/drawing/2014/main" val="1217594974"/>
                    </a:ext>
                  </a:extLst>
                </a:gridCol>
                <a:gridCol w="740151">
                  <a:extLst>
                    <a:ext uri="{9D8B030D-6E8A-4147-A177-3AD203B41FA5}">
                      <a16:colId xmlns:a16="http://schemas.microsoft.com/office/drawing/2014/main" val="3397125025"/>
                    </a:ext>
                  </a:extLst>
                </a:gridCol>
              </a:tblGrid>
              <a:tr h="3692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Показатель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Учреждения здравоохранения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21793"/>
                  </a:ext>
                </a:extLst>
              </a:tr>
              <a:tr h="92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БОКБ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ВОКБ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ГОККЦ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ГОКГ</a:t>
                      </a:r>
                      <a:endParaRPr lang="en-US" sz="105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ИОВ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ГУК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4-я ГКБ им. Н.Е. Савченко</a:t>
                      </a:r>
                      <a:endParaRPr lang="en-US" sz="105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(сосуд. хир. + </a:t>
                      </a:r>
                      <a:r>
                        <a:rPr lang="ru-RU" sz="1050" b="1" dirty="0" err="1">
                          <a:effectLst/>
                        </a:rPr>
                        <a:t>гн</a:t>
                      </a:r>
                      <a:r>
                        <a:rPr lang="ru-RU" sz="1050" b="1" dirty="0">
                          <a:effectLst/>
                        </a:rPr>
                        <a:t>. хир.)</a:t>
                      </a:r>
                      <a:endParaRPr lang="en-US" sz="105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РНПЦ «Кардиология»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МОКБ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</a:rPr>
                        <a:t>МогОКБ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Всего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extLst>
                  <a:ext uri="{0D108BD9-81ED-4DB2-BD59-A6C34878D82A}">
                    <a16:rowId xmlns:a16="http://schemas.microsoft.com/office/drawing/2014/main" val="1237293344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Всего должностей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</a:rPr>
                        <a:t>7.5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5,0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>
                          <a:effectLst/>
                        </a:rPr>
                        <a:t>13.5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>
                          <a:effectLst/>
                        </a:rPr>
                        <a:t>5.5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5,0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</a:t>
                      </a:r>
                      <a:r>
                        <a:rPr lang="be-BY" sz="1050" b="0">
                          <a:effectLst/>
                        </a:rPr>
                        <a:t>7</a:t>
                      </a:r>
                      <a:r>
                        <a:rPr lang="ru-RU" sz="1050" b="0">
                          <a:effectLst/>
                        </a:rPr>
                        <a:t>,25+2,0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-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>
                          <a:effectLst/>
                        </a:rPr>
                        <a:t>9</a:t>
                      </a:r>
                      <a:r>
                        <a:rPr lang="ru-RU" sz="1050" b="0">
                          <a:effectLst/>
                        </a:rPr>
                        <a:t>,5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</a:rPr>
                        <a:t>10.5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75.75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extLst>
                  <a:ext uri="{0D108BD9-81ED-4DB2-BD59-A6C34878D82A}">
                    <a16:rowId xmlns:a16="http://schemas.microsoft.com/office/drawing/2014/main" val="3714662267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Физических лиц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6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5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4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>
                          <a:effectLst/>
                        </a:rPr>
                        <a:t>5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+1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100" b="1" dirty="0">
                          <a:solidFill>
                            <a:srgbClr val="00B050"/>
                          </a:solidFill>
                          <a:effectLst/>
                        </a:rPr>
                        <a:t>54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(4</a:t>
                      </a: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extLst>
                  <a:ext uri="{0D108BD9-81ED-4DB2-BD59-A6C34878D82A}">
                    <a16:rowId xmlns:a16="http://schemas.microsoft.com/office/drawing/2014/main" val="561925193"/>
                  </a:ext>
                </a:extLst>
              </a:tr>
              <a:tr h="365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</a:rPr>
                        <a:t>С учетом совместителей</a:t>
                      </a:r>
                      <a:endParaRPr lang="en-US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6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5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7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</a:rPr>
                        <a:t>5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4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</a:rPr>
                        <a:t>21</a:t>
                      </a:r>
                      <a:r>
                        <a:rPr lang="ru-RU" sz="1050" b="0" dirty="0">
                          <a:effectLst/>
                        </a:rPr>
                        <a:t>+0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>
                          <a:effectLst/>
                        </a:rPr>
                        <a:t>8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100" b="1" dirty="0">
                          <a:solidFill>
                            <a:srgbClr val="00B050"/>
                          </a:solidFill>
                          <a:effectLst/>
                        </a:rPr>
                        <a:t>69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(5</a:t>
                      </a: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extLst>
                  <a:ext uri="{0D108BD9-81ED-4DB2-BD59-A6C34878D82A}">
                    <a16:rowId xmlns:a16="http://schemas.microsoft.com/office/drawing/2014/main" val="2122534867"/>
                  </a:ext>
                </a:extLst>
              </a:tr>
              <a:tr h="182378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Аттестованность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75148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Высшая квалификационная категория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4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3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</a:rPr>
                        <a:t>4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</a:rPr>
                        <a:t>2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2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</a:rPr>
                        <a:t>9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>
                          <a:effectLst/>
                        </a:rPr>
                        <a:t>3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33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extLst>
                  <a:ext uri="{0D108BD9-81ED-4DB2-BD59-A6C34878D82A}">
                    <a16:rowId xmlns:a16="http://schemas.microsoft.com/office/drawing/2014/main" val="3076406388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Первая квалификационная категория 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>
                          <a:effectLst/>
                        </a:rPr>
                        <a:t>3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</a:rPr>
                        <a:t>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extLst>
                  <a:ext uri="{0D108BD9-81ED-4DB2-BD59-A6C34878D82A}">
                    <a16:rowId xmlns:a16="http://schemas.microsoft.com/office/drawing/2014/main" val="2616403365"/>
                  </a:ext>
                </a:extLst>
              </a:tr>
              <a:tr h="182378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Остепененность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378174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Кандидат медицинских наук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15(1</a:t>
                      </a: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2)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extLst>
                  <a:ext uri="{0D108BD9-81ED-4DB2-BD59-A6C34878D82A}">
                    <a16:rowId xmlns:a16="http://schemas.microsoft.com/office/drawing/2014/main" val="343165217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Доктор медицинских наук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0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 dirty="0">
                          <a:effectLst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3(2)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extLst>
                  <a:ext uri="{0D108BD9-81ED-4DB2-BD59-A6C34878D82A}">
                    <a16:rowId xmlns:a16="http://schemas.microsoft.com/office/drawing/2014/main" val="4286912670"/>
                  </a:ext>
                </a:extLst>
              </a:tr>
              <a:tr h="1823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Доцент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0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0">
                          <a:effectLst/>
                        </a:rPr>
                        <a:t>1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6(6)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extLst>
                  <a:ext uri="{0D108BD9-81ED-4DB2-BD59-A6C34878D82A}">
                    <a16:rowId xmlns:a16="http://schemas.microsoft.com/office/drawing/2014/main" val="2782184588"/>
                  </a:ext>
                </a:extLst>
              </a:tr>
              <a:tr h="1823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Профессор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0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0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0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0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50" b="1">
                          <a:effectLst/>
                        </a:rPr>
                        <a:t>1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0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0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100" b="1" dirty="0">
                          <a:solidFill>
                            <a:schemeClr val="tx1"/>
                          </a:solidFill>
                          <a:effectLst/>
                        </a:rPr>
                        <a:t>2(2)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2" marR="44642" marT="0" marB="0" anchor="ctr"/>
                </a:tc>
                <a:extLst>
                  <a:ext uri="{0D108BD9-81ED-4DB2-BD59-A6C34878D82A}">
                    <a16:rowId xmlns:a16="http://schemas.microsoft.com/office/drawing/2014/main" val="351205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3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77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Амбулаторная помощь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31455127"/>
              </p:ext>
            </p:extLst>
          </p:nvPr>
        </p:nvGraphicFramePr>
        <p:xfrm>
          <a:off x="2032000" y="87126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160001" y="3733102"/>
            <a:ext cx="1910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Консультаций 47377  </a:t>
            </a:r>
            <a:r>
              <a:rPr lang="ru-RU" dirty="0"/>
              <a:t>в 2024 г. </a:t>
            </a:r>
            <a:r>
              <a:rPr lang="ru-RU" dirty="0">
                <a:solidFill>
                  <a:schemeClr val="accent6"/>
                </a:solidFill>
              </a:rPr>
              <a:t>+4.9% </a:t>
            </a:r>
          </a:p>
          <a:p>
            <a:r>
              <a:rPr lang="ru-RU" dirty="0" smtClean="0"/>
              <a:t>Госпитализаций 8541 </a:t>
            </a:r>
            <a:r>
              <a:rPr lang="ru-RU" dirty="0"/>
              <a:t>в 2024</a:t>
            </a:r>
          </a:p>
          <a:p>
            <a:r>
              <a:rPr lang="ru-RU" dirty="0">
                <a:solidFill>
                  <a:srgbClr val="C00000"/>
                </a:solidFill>
              </a:rPr>
              <a:t>-17.0%</a:t>
            </a:r>
          </a:p>
        </p:txBody>
      </p:sp>
    </p:spTree>
    <p:extLst>
      <p:ext uri="{BB962C8B-B14F-4D97-AF65-F5344CB8AC3E}">
        <p14:creationId xmlns:p14="http://schemas.microsoft.com/office/powerpoint/2010/main" val="12401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72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1603157"/>
              </p:ext>
            </p:extLst>
          </p:nvPr>
        </p:nvGraphicFramePr>
        <p:xfrm>
          <a:off x="973355" y="1983288"/>
          <a:ext cx="5327237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9472028"/>
              </p:ext>
            </p:extLst>
          </p:nvPr>
        </p:nvGraphicFramePr>
        <p:xfrm>
          <a:off x="6300592" y="2125663"/>
          <a:ext cx="5752863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04864" y="954087"/>
            <a:ext cx="476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rebuchet MS" panose="020B0603020202020204" pitchFamily="34" charset="0"/>
              </a:rPr>
              <a:t>Консультативные выезды экстренные 1306(</a:t>
            </a:r>
            <a:r>
              <a:rPr lang="ru-RU" sz="1400" dirty="0">
                <a:solidFill>
                  <a:schemeClr val="accent6"/>
                </a:solidFill>
                <a:latin typeface="Trebuchet MS" panose="020B0603020202020204" pitchFamily="34" charset="0"/>
              </a:rPr>
              <a:t>+1,4%</a:t>
            </a:r>
            <a:r>
              <a:rPr lang="ru-RU" sz="1400" dirty="0">
                <a:latin typeface="Trebuchet MS" panose="020B0603020202020204" pitchFamily="34" charset="0"/>
              </a:rPr>
              <a:t>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03395" y="1454078"/>
            <a:ext cx="360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rebuchet MS" panose="020B0603020202020204" pitchFamily="34" charset="0"/>
              </a:rPr>
              <a:t>Хирургическая активнос</a:t>
            </a:r>
            <a:r>
              <a:rPr lang="ru-RU" dirty="0"/>
              <a:t>ть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86054" y="397595"/>
            <a:ext cx="409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Помощь по линии ЦЭМП</a:t>
            </a:r>
          </a:p>
        </p:txBody>
      </p:sp>
    </p:spTree>
    <p:extLst>
      <p:ext uri="{BB962C8B-B14F-4D97-AF65-F5344CB8AC3E}">
        <p14:creationId xmlns:p14="http://schemas.microsoft.com/office/powerpoint/2010/main" val="7035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1835D-3431-98B1-2D3B-B2510F373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694A1-812A-9E8C-6072-C6DDB24D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468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Показатели работы сосудистых стационаров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A0E624C-BC04-A472-8DAD-96AB9C3A5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604165"/>
              </p:ext>
            </p:extLst>
          </p:nvPr>
        </p:nvGraphicFramePr>
        <p:xfrm>
          <a:off x="690111" y="1180465"/>
          <a:ext cx="11157332" cy="448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E22A530-F309-63CD-C576-4D9F405AF637}"/>
              </a:ext>
            </a:extLst>
          </p:cNvPr>
          <p:cNvSpPr txBox="1"/>
          <p:nvPr/>
        </p:nvSpPr>
        <p:spPr>
          <a:xfrm>
            <a:off x="192737" y="5763237"/>
            <a:ext cx="11999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Пролечено  – </a:t>
            </a:r>
            <a:r>
              <a:rPr lang="ru-RU" b="1" dirty="0"/>
              <a:t>11726 </a:t>
            </a:r>
            <a:r>
              <a:rPr lang="ru-RU" dirty="0"/>
              <a:t>(12265 - 2024 г. </a:t>
            </a:r>
            <a:r>
              <a:rPr lang="ru-RU" dirty="0">
                <a:solidFill>
                  <a:srgbClr val="C00000"/>
                </a:solidFill>
              </a:rPr>
              <a:t>-4.4%</a:t>
            </a:r>
            <a:r>
              <a:rPr lang="ru-RU" dirty="0"/>
              <a:t>)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;			      </a:t>
            </a:r>
            <a:r>
              <a:rPr lang="ru-RU" sz="1600" dirty="0"/>
              <a:t>Выполнение койко-дня – </a:t>
            </a:r>
            <a:r>
              <a:rPr lang="ru-RU" sz="1600" b="1" dirty="0"/>
              <a:t>99.8% </a:t>
            </a:r>
            <a:r>
              <a:rPr lang="ru-RU" sz="1600" dirty="0"/>
              <a:t>(</a:t>
            </a:r>
            <a:r>
              <a:rPr lang="ru-RU" sz="1600" b="1" dirty="0"/>
              <a:t>98.2</a:t>
            </a:r>
            <a:r>
              <a:rPr lang="ru-RU" sz="1600" dirty="0"/>
              <a:t> в 2024г. -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+1.6% ;</a:t>
            </a:r>
            <a:r>
              <a:rPr lang="ru-RU" dirty="0"/>
              <a:t>)		</a:t>
            </a:r>
          </a:p>
          <a:p>
            <a:r>
              <a:rPr lang="ru-RU" b="1" dirty="0"/>
              <a:t>%</a:t>
            </a:r>
            <a:r>
              <a:rPr lang="ru-RU" dirty="0"/>
              <a:t> выполнения плана по пролеченным– </a:t>
            </a:r>
            <a:r>
              <a:rPr lang="ru-RU" b="1" dirty="0"/>
              <a:t>96,8</a:t>
            </a:r>
            <a:r>
              <a:rPr lang="ru-RU" dirty="0"/>
              <a:t> (97,12 в 2024г. </a:t>
            </a:r>
            <a:r>
              <a:rPr lang="ru-RU" dirty="0">
                <a:solidFill>
                  <a:srgbClr val="FF0000"/>
                </a:solidFill>
              </a:rPr>
              <a:t>-0.33%</a:t>
            </a:r>
            <a:r>
              <a:rPr lang="ru-RU" dirty="0"/>
              <a:t>);   </a:t>
            </a:r>
            <a:r>
              <a:rPr lang="ru-RU" sz="1600" dirty="0"/>
              <a:t>Средний койко-день – </a:t>
            </a:r>
            <a:r>
              <a:rPr lang="ru-RU" sz="1600" b="1" dirty="0"/>
              <a:t>11.3 дня </a:t>
            </a:r>
            <a:r>
              <a:rPr lang="ru-RU" sz="1600" dirty="0"/>
              <a:t>(9.9 дней в 2024г -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+12.4%</a:t>
            </a:r>
            <a:r>
              <a:rPr lang="ru-RU" sz="1600" dirty="0"/>
              <a:t>)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41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468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Показатели работы сосудистых стационаров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1219610"/>
              </p:ext>
            </p:extLst>
          </p:nvPr>
        </p:nvGraphicFramePr>
        <p:xfrm>
          <a:off x="690111" y="1180465"/>
          <a:ext cx="11157332" cy="448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61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AECEA-1033-2D54-1E07-14392C0CB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6E00F-30F5-48EB-004C-97C51075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81" y="230903"/>
            <a:ext cx="10515600" cy="10840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Хирургическая активность (%)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A4EC366-8F94-D4CF-3B90-374A18C1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555542"/>
              </p:ext>
            </p:extLst>
          </p:nvPr>
        </p:nvGraphicFramePr>
        <p:xfrm>
          <a:off x="419450" y="1390389"/>
          <a:ext cx="10766292" cy="485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308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1805</Words>
  <Application>Microsoft Office PowerPoint</Application>
  <PresentationFormat>Широкоэкранный</PresentationFormat>
  <Paragraphs>568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Times New Roman</vt:lpstr>
      <vt:lpstr>Trebuchet MS</vt:lpstr>
      <vt:lpstr>Wingdings 3</vt:lpstr>
      <vt:lpstr>Тема Office</vt:lpstr>
      <vt:lpstr>Сосудистая хирургия в 2025 году:   итоги работы, проблемы, перспективы</vt:lpstr>
      <vt:lpstr>Ангиохирургическая помощь в Республике Беларусь</vt:lpstr>
      <vt:lpstr>Коечный фонд сосудистой хирургии</vt:lpstr>
      <vt:lpstr>Кадровый потенциал службы сосудистой хирурги РБ</vt:lpstr>
      <vt:lpstr>Амбулаторная помощь</vt:lpstr>
      <vt:lpstr>Презентация PowerPoint</vt:lpstr>
      <vt:lpstr>Показатели работы сосудистых стационаров</vt:lpstr>
      <vt:lpstr>Показатели работы сосудистых стационаров</vt:lpstr>
      <vt:lpstr>Хирургическая активность (%)</vt:lpstr>
      <vt:lpstr>Послеоперационные осложнения (%)</vt:lpstr>
      <vt:lpstr>Показатели работы сосудистых стационаров</vt:lpstr>
      <vt:lpstr>Показатели работы сосудистых стационаров</vt:lpstr>
      <vt:lpstr>Динамика операций 2024 - 2025гг.</vt:lpstr>
      <vt:lpstr>Реконструктивные операций на артериях нижних конечностей</vt:lpstr>
      <vt:lpstr>Операции на венах</vt:lpstr>
      <vt:lpstr> Операции на грудном отделе аорты</vt:lpstr>
      <vt:lpstr> Реконструкции аорты при  синдроме Лериша</vt:lpstr>
      <vt:lpstr>  В том числе при  аневризме брюшной аорты</vt:lpstr>
      <vt:lpstr>Операции на БЦА </vt:lpstr>
      <vt:lpstr>   Флебэктомии в сосудистых стационарах</vt:lpstr>
      <vt:lpstr>    Количество процедур ЭВЛК</vt:lpstr>
      <vt:lpstr>Эндоваскулярные вмешательства</vt:lpstr>
      <vt:lpstr>Эндоваскулярные вмешательства (виды операций)</vt:lpstr>
      <vt:lpstr>  Гибридные операции</vt:lpstr>
      <vt:lpstr>Количество высоких ампутаций   в РБ в 2024-2025 годах</vt:lpstr>
      <vt:lpstr>Основные факторы риска и причины летальности</vt:lpstr>
      <vt:lpstr>Научная и издательская деятельность</vt:lpstr>
      <vt:lpstr>    Внедрения</vt:lpstr>
      <vt:lpstr>Проблемы службы сосудистой хирургии</vt:lpstr>
      <vt:lpstr>Предложения по улучшению работы службы сосудистой хирургии </vt:lpstr>
      <vt:lpstr>Предложения по улучшению работы службы сосудистой хирургии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отделения сосудистой хирургии УЗ «4-я городская клиническая больница им. Н.Е. Савченко» за 12 месяцев 2018 года</dc:title>
  <dc:creator>ZavSosud</dc:creator>
  <cp:lastModifiedBy>User</cp:lastModifiedBy>
  <cp:revision>183</cp:revision>
  <dcterms:created xsi:type="dcterms:W3CDTF">2019-01-13T10:40:14Z</dcterms:created>
  <dcterms:modified xsi:type="dcterms:W3CDTF">2026-04-15T06:39:01Z</dcterms:modified>
</cp:coreProperties>
</file>