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300" r:id="rId5"/>
    <p:sldId id="302" r:id="rId6"/>
    <p:sldId id="303" r:id="rId7"/>
    <p:sldId id="305" r:id="rId8"/>
    <p:sldId id="306" r:id="rId9"/>
    <p:sldId id="262" r:id="rId10"/>
    <p:sldId id="265" r:id="rId11"/>
    <p:sldId id="390" r:id="rId12"/>
    <p:sldId id="391" r:id="rId13"/>
    <p:sldId id="395" r:id="rId14"/>
    <p:sldId id="394" r:id="rId15"/>
    <p:sldId id="321" r:id="rId16"/>
    <p:sldId id="393" r:id="rId17"/>
    <p:sldId id="392" r:id="rId18"/>
    <p:sldId id="384" r:id="rId19"/>
    <p:sldId id="389" r:id="rId20"/>
    <p:sldId id="269" r:id="rId21"/>
    <p:sldId id="270" r:id="rId22"/>
    <p:sldId id="271" r:id="rId23"/>
    <p:sldId id="276" r:id="rId24"/>
    <p:sldId id="277" r:id="rId25"/>
    <p:sldId id="381" r:id="rId26"/>
    <p:sldId id="266" r:id="rId27"/>
    <p:sldId id="297" r:id="rId28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F70C9-B869-42B5-8428-D6E8D20A3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706E57-1888-4800-81B1-F8C05C33D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290D6A-3C76-40BF-91B7-7CF44928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981B-9D08-40E3-A7CC-40A54BD19D92}" type="datetimeFigureOut">
              <a:rPr lang="ru-BY" smtClean="0"/>
              <a:t>14.04.2026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82605-C764-455E-992A-BF5B99B5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A01D30-BB1A-479C-8008-0B0CC3C9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DAAE-81CC-4481-B52B-72205797109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496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D6C02-34A1-47AD-BDDE-BBFB735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09414D-7D63-4FCE-87D0-6FDAA1130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C85E2A-91EF-4945-AED7-E8042F4A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981B-9D08-40E3-A7CC-40A54BD19D92}" type="datetimeFigureOut">
              <a:rPr lang="ru-BY" smtClean="0"/>
              <a:t>14.04.2026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3A1C58-ABD4-4B21-AC49-6EDDFF40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38572F-ECC5-4D04-9ECF-110290ADC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DAAE-81CC-4481-B52B-72205797109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1561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70CF02-D12A-47F6-9423-1F79CE0A5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F1E0F9-E5F0-4D50-8AB4-E669D40EC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BB41E-39AB-4200-969F-709AB54E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981B-9D08-40E3-A7CC-40A54BD19D92}" type="datetimeFigureOut">
              <a:rPr lang="ru-BY" smtClean="0"/>
              <a:t>14.04.2026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F24145-0BC2-432D-A2A8-1C1082361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080E6-FAAB-42BE-9C6F-76F5DE9B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DAAE-81CC-4481-B52B-72205797109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4572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73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34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54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52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38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5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8155D-66E1-486F-BF62-66EC5759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B8F52-7ABB-4468-BB1A-45A7EA76D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3B52CB-5B55-48CB-BB1A-C655BFB2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981B-9D08-40E3-A7CC-40A54BD19D92}" type="datetimeFigureOut">
              <a:rPr lang="ru-BY" smtClean="0"/>
              <a:t>14.04.2026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842629-35E7-4B11-9864-813A4EF8C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0CA186-95E1-4D48-A6D3-8B48A2A4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DAAE-81CC-4481-B52B-72205797109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2606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78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61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925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8FD95-753C-4762-8DC4-3BB20B31F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CF0E8C-E14A-429C-B9DE-8FC461764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9B8A85-9DC4-4B6E-95FB-AFCD4B37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668E-10CA-4BB5-A0E0-BEFE3F8A5E02}" type="datetime1">
              <a:rPr lang="ru-BY" smtClean="0"/>
              <a:t>14.04.2026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1B14D7-84B4-412F-9B33-2903F367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96D72-4621-4AD7-B956-12749460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A1F5-E79B-4F65-B2B6-0532F315CF1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569781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00611-5485-4A0B-8064-221D2A34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3CAD97-0077-41F3-9866-04873A826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A1C167-3F1D-4634-B281-0DC6472F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9A3E-4A25-4963-977F-DE6CC597052B}" type="datetime1">
              <a:rPr lang="ru-BY" smtClean="0"/>
              <a:t>14.04.2026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15C81-2408-43E1-8007-0B0CDB27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2DA8D-828B-4521-942E-033A238A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A1F5-E79B-4F65-B2B6-0532F315CF1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92719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8ABFB-E644-445D-8CED-3A07F677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8328CC-7FEC-4FE7-B891-2DAD0D620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8EF9F5-00CF-4DBD-ACBF-C7937948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9BBE-6303-40DD-856E-5012E1FB6F8B}" type="datetime1">
              <a:rPr lang="ru-BY" smtClean="0"/>
              <a:t>14.04.2026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0A22CC-E700-42A9-B3BC-E2BB45297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9EF28-A77A-4B93-8A80-F805D08B1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A1F5-E79B-4F65-B2B6-0532F315CF1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0667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836B9-FC51-4A7A-A491-1FEE6EAE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86A5F-81F2-40D7-A123-41B87CC03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071FE3-3DEF-43F3-9D5A-133A10AF5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C9AD0B-CFDD-45E7-B46F-F2F918D0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F13F-CE98-4AFA-A503-72CA94E6BA07}" type="datetime1">
              <a:rPr lang="ru-BY" smtClean="0"/>
              <a:t>14.04.2026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27DE67-F0F7-465A-94D0-E5E67DE3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A212CF-52B1-492D-89AA-2EC52AE19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A1F5-E79B-4F65-B2B6-0532F315CF1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65246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07E45-B675-4444-8035-18B1507C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036A91-7A9A-4C0D-AD22-6FCDA312B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03B217-99A5-486E-9B4E-E834083EA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31B94A-ACAB-4B57-9CCF-38F6F23B1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A60086-F0E8-44A3-B6FB-D265620DB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54F489-0377-4CC4-BD64-8680654F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C576-80B8-4A53-ABD2-23BECADC8D64}" type="datetime1">
              <a:rPr lang="ru-BY" smtClean="0"/>
              <a:t>14.04.2026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DEE233-0396-4DFA-9FC9-744FD4150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5BBF42-D759-4FC8-B0BC-9941D312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A1F5-E79B-4F65-B2B6-0532F315CF1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92287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79A41-07B4-49B7-BC20-9C96EEA7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F73E56-4FE9-4ACA-9A44-E5BD73E40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4B15-43A8-46EE-8DBD-3F3B41BB9564}" type="datetime1">
              <a:rPr lang="ru-BY" smtClean="0"/>
              <a:t>14.04.2026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6A1A46-B02A-4297-B8B7-B11491B8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919D6C-61D4-4BD3-A4AB-9611B373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A1F5-E79B-4F65-B2B6-0532F315CF1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606875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9E3AD5-DCF0-4A2E-83C1-3EE569CC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0AFD-ABC0-4366-A36A-DB7AF5B51297}" type="datetime1">
              <a:rPr lang="ru-BY" smtClean="0"/>
              <a:t>14.04.2026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A253DD-7BAB-49C7-ACD4-19A54E99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73E7FD-0479-4B56-B75B-A09D28E5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A1F5-E79B-4F65-B2B6-0532F315CF1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8617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4FA08-EF57-4271-8490-67A2E01B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FCFC21-3073-49CA-B1A4-1A5787524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5E822-40C1-45F7-8A10-ACAE1C9A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981B-9D08-40E3-A7CC-40A54BD19D92}" type="datetimeFigureOut">
              <a:rPr lang="ru-BY" smtClean="0"/>
              <a:t>14.04.2026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659B7A-48E7-4AEC-BAF8-245DBE83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5548DC-E267-4497-88AF-5CC65F2C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DAAE-81CC-4481-B52B-72205797109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22974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A507B-9410-4616-AB29-CDA7E608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9FE52B-E766-405E-8B5D-393D57316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601167-7FA9-4B9F-83CF-4C87F8BF8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5B20E0-33CA-49D8-A1BB-9AE229895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1976-E5DB-4507-9599-2B3CFA3D3D14}" type="datetime1">
              <a:rPr lang="ru-BY" smtClean="0"/>
              <a:t>14.04.2026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93AD68-D397-4B6E-B7FC-22BB858D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C0AEE1-A0E4-40B2-A3BA-7D9C64FA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A1F5-E79B-4F65-B2B6-0532F315CF1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95158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5F291-11D6-4C4C-BB61-4F77C42E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7AA558-FF5E-457D-B365-31D322BCD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125C66-0901-4E56-AF73-6D2FEE751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7C82BC-ABC6-4AFD-87AA-58F650E9F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343A-C6EC-4822-AFA0-D6CCE7BF630B}" type="datetime1">
              <a:rPr lang="ru-BY" smtClean="0"/>
              <a:t>14.04.2026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3FF4BA-4597-498A-B199-B2349DE9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5FF0D5-C890-40B4-8C70-99CD9ACC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A1F5-E79B-4F65-B2B6-0532F315CF1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5350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5E383-44A2-4CAC-93C2-C5F84C24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9FFB0-51AC-4713-893D-32455C88C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452E2B-65AD-48A1-A994-F110C5286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5D63-3F0D-4C39-A699-6C052691A3CF}" type="datetime1">
              <a:rPr lang="ru-BY" smtClean="0"/>
              <a:t>14.04.2026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F829FA-7E5D-4A7B-8D1B-3D76BBDF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FAFD97-FAF1-43B2-AC0C-37F1225A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A1F5-E79B-4F65-B2B6-0532F315CF1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3588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58FCA8-433C-47A2-9862-77D1177A0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AC02F7-C90C-4D9D-8C8E-C7B15F874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53DDB3-D09A-4BF8-A1B7-2345C1C0B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9DD1-703A-477B-BBA7-19070BC4787C}" type="datetime1">
              <a:rPr lang="ru-BY" smtClean="0"/>
              <a:t>14.04.2026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DC004-1371-4F93-82C5-91D3C7C2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6FBD94-D4DD-40A6-95B7-23053DD5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A1F5-E79B-4F65-B2B6-0532F315CF1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2602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BA841-18C7-48DA-B06B-FBB34FF4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CC86E1-3DEB-4C87-A163-7B6DBBBF3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C1DAA0-3CA9-42FE-9EA4-016765B84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C2F3DD-A4F2-4765-85B2-362B4210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981B-9D08-40E3-A7CC-40A54BD19D92}" type="datetimeFigureOut">
              <a:rPr lang="ru-BY" smtClean="0"/>
              <a:t>14.04.2026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EE54E4-8532-44E2-A96E-DFA357D1B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201FDB-75FB-448C-9980-D3A43F95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DAAE-81CC-4481-B52B-72205797109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82234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62004-D6E7-4D98-971E-31E8EF883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4955F6-CC79-498D-82EF-0BB2C1A9E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398186-5748-4E16-8344-D07580F5D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47E94A-A128-4826-A1D6-74A73D9FD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86B3A-BFC6-4F96-9215-CA77EF34C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A13893-D622-4016-9543-B8442525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981B-9D08-40E3-A7CC-40A54BD19D92}" type="datetimeFigureOut">
              <a:rPr lang="ru-BY" smtClean="0"/>
              <a:t>14.04.2026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791F62-0DCC-4ED3-8AC0-5C973DD8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56574F-1100-4810-AE80-3CE778B6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DAAE-81CC-4481-B52B-72205797109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2159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66B80-B848-4463-A8D0-F8162B6A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61E4ED-81D1-4572-B871-8641DDE0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981B-9D08-40E3-A7CC-40A54BD19D92}" type="datetimeFigureOut">
              <a:rPr lang="ru-BY" smtClean="0"/>
              <a:t>14.04.2026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4E1C56-B027-4E28-9A3E-85C6C311D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1CEAED-7C1C-40EF-A53C-C52A6DCF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DAAE-81CC-4481-B52B-72205797109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5205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D338A8-F187-4CD3-8966-C86B4FE03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981B-9D08-40E3-A7CC-40A54BD19D92}" type="datetimeFigureOut">
              <a:rPr lang="ru-BY" smtClean="0"/>
              <a:t>14.04.2026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26A500-F734-4D34-8F5C-D301282C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340250-08FC-4A1E-A73A-DBFEC711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DAAE-81CC-4481-B52B-72205797109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76700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074B1-6193-4222-B696-E3A50F4E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FBF5E0-4413-4866-B867-3222F0687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8BA291-6DEB-4730-BEAD-46F36D3D3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92BEDD-7AB2-4A21-9DC3-B898E9FC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981B-9D08-40E3-A7CC-40A54BD19D92}" type="datetimeFigureOut">
              <a:rPr lang="ru-BY" smtClean="0"/>
              <a:t>14.04.2026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487976-1399-4B4E-9CD4-168D4495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B89C85-BAF7-4C04-9E31-E2320951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DAAE-81CC-4481-B52B-72205797109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42016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C5CB7-3B59-4467-8070-48F28254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452C97-653A-4E6E-B22C-AC1D8C241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AD7461-D353-4E2C-BA16-50B515FF4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B6614B-048D-459C-A39C-30FCE95A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981B-9D08-40E3-A7CC-40A54BD19D92}" type="datetimeFigureOut">
              <a:rPr lang="ru-BY" smtClean="0"/>
              <a:t>14.04.2026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9E430B-3001-4225-BF2F-031E87B3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F0E630-32DA-463D-932C-1A62D41C4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DAAE-81CC-4481-B52B-72205797109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8360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2D772-FE5B-4CCC-A3CC-8FE7007A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ADB8CB-FB84-4337-B840-23FF8BCA1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19255-B0BE-4C3F-9494-FCF2ECBF4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F981B-9D08-40E3-A7CC-40A54BD19D92}" type="datetimeFigureOut">
              <a:rPr lang="ru-BY" smtClean="0"/>
              <a:t>14.04.2026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62ED18-766A-4B18-AB7A-1148BB04D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EB862-E024-4684-96E3-99B25CCA4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FDAAE-81CC-4481-B52B-72205797109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6574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8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B1277-793D-415A-9B78-B46015D6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F106D-F9F2-4E17-AF2D-C1F1971CC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2386DC-7012-4CC2-9B3A-3E1419313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4A60E-0F45-46C9-9715-4910A07DCE3F}" type="datetime1">
              <a:rPr lang="ru-BY" smtClean="0"/>
              <a:t>14.04.2026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FF9CF7-6B0D-40E5-A6B8-722034751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5F816D-1E69-43D5-86AC-058787331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0A1F5-E79B-4F65-B2B6-0532F315CF1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87091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CA2BB-86B4-4D37-818B-3CAF95E1F6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кардиология в Беларуси в 2025 году: итоги и перспективы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0CB7EB-D118-43E5-B9A6-9D2631D36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890" y="449127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внештатный детский кардиоревматолог Министерства здравоохранения РБ, д.м.н., профессор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В.В.Строгий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EC929D-8145-4649-91BB-C41E7F419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66" y="317621"/>
            <a:ext cx="1091279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57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2EA1B-54E5-48EC-8EAE-B612D9A1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часто встречаемые пороки сердца у детей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(В.В.Скворцов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2017)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23C1EC-9E69-4C51-B216-D0654F6DD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61" y="1847850"/>
            <a:ext cx="10515600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 межжелудочковой перегородки – ДМЖП (28,3%);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межпредсердной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перегородки – ДМПП (10,3%);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легочной артерии (9,8%);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Фалло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ТФ (9,7%);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стеноз аорты (7,1%);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коарктация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аорты (5,1%);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транспозиция магистральных сосудов (4,9%)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FC292A-F88C-465D-93CA-8E817386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9A3E-4A25-4963-977F-DE6CC597052B}" type="datetime1">
              <a:rPr lang="ru-BY" smtClean="0"/>
              <a:t>14.04.2026</a:t>
            </a:fld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07FB87-E080-4B8F-BD2B-EBC526EA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A1F5-E79B-4F65-B2B6-0532F315CF10}" type="slidenum">
              <a:rPr lang="ru-BY" smtClean="0"/>
              <a:t>10</a:t>
            </a:fld>
            <a:endParaRPr lang="ru-BY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2B5C40-114A-447A-86BB-59C1587F9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70" y="484765"/>
            <a:ext cx="108518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5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A7338-E503-411E-9CD8-31D895C25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082" y="365125"/>
            <a:ext cx="9130717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нарушений ритма у детей: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278EB9-A429-4F8E-BC72-BA5308C1D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отягощенный перинатальный анамнез;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нейровегетативной регуляции сердечного ритма с преобладанием парасимпатических влияний на сердечный ритм;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отягощенный семейный анамнез по нарушениям сердечного ритма и проводимости у родственников I–II степени родства;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особенности личности в виде психоэмоциональной нестабильности и высокого уровня невротизации;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органическая патология сердца (врожденные и приобретенные пороки сердца,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кардиомиопатии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экстракардиальная патология (заболевания центральной нервной системы, эндокринная патология, болезни обмена веществ, острые и хронические инфекционные заболевания);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высоких достижений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D54123-5AA1-4735-B882-1E066163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9A3E-4A25-4963-977F-DE6CC597052B}" type="datetime1">
              <a:rPr lang="ru-BY" smtClean="0"/>
              <a:t>14.04.2026</a:t>
            </a:fld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8ED2AD-BF25-4ED0-8CAE-79043315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A1F5-E79B-4F65-B2B6-0532F315CF10}" type="slidenum">
              <a:rPr lang="ru-BY" smtClean="0"/>
              <a:t>11</a:t>
            </a:fld>
            <a:endParaRPr lang="ru-BY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0FBE1A-B423-4FF2-8997-E1B156C85252}"/>
              </a:ext>
            </a:extLst>
          </p:cNvPr>
          <p:cNvSpPr/>
          <p:nvPr/>
        </p:nvSpPr>
        <p:spPr>
          <a:xfrm>
            <a:off x="5243119" y="5846544"/>
            <a:ext cx="6551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Moak</a:t>
            </a:r>
            <a:r>
              <a:rPr lang="en-US" dirty="0"/>
              <a:t> JP. Supraventricular tachycardia in the neonate and infant.</a:t>
            </a:r>
          </a:p>
          <a:p>
            <a:r>
              <a:rPr lang="en-US" dirty="0"/>
              <a:t>Prog </a:t>
            </a:r>
            <a:r>
              <a:rPr lang="en-US" dirty="0" err="1"/>
              <a:t>Pediatr</a:t>
            </a:r>
            <a:r>
              <a:rPr lang="en-US" dirty="0"/>
              <a:t> </a:t>
            </a:r>
            <a:r>
              <a:rPr lang="en-US" dirty="0" err="1"/>
              <a:t>Cardiol</a:t>
            </a:r>
            <a:r>
              <a:rPr lang="en-US" dirty="0"/>
              <a:t>. 2000;11(1):25–38. </a:t>
            </a:r>
            <a:endParaRPr lang="ru-BY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4F26CD-C88F-4DA4-AF2F-BA37D6AD0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80" y="363028"/>
            <a:ext cx="108518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B584A8-E4D3-45FF-97E0-7F5A0D192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182" y="694640"/>
            <a:ext cx="10299378" cy="4351338"/>
          </a:xfrm>
        </p:spPr>
        <p:txBody>
          <a:bodyPr/>
          <a:lstStyle/>
          <a:p>
            <a:r>
              <a:rPr lang="ru-RU" dirty="0"/>
              <a:t>В большинстве случаев (85%) нарушения сердечного ритма у детей развиваются в отсутствии очевидных признаков органических поражений сердца</a:t>
            </a:r>
          </a:p>
          <a:p>
            <a:r>
              <a:rPr lang="ru-RU" dirty="0"/>
              <a:t>Нарушения ритма сердца обнаруживаются  у 50-60 % детей случайно при осмотре. Экстрасистолия встречается в 32 % случаев.</a:t>
            </a:r>
          </a:p>
          <a:p>
            <a:r>
              <a:rPr lang="ru-RU" dirty="0"/>
              <a:t>Частота встречаемости СВТ среди детей — 0,1–0,4%. Наиболее распространенными СВТ у детей являются АВ-реципрокные тахикардии с участием дополнительного пути проведения, АВ-узловые реципрокные тахикардии и предсердные тахикардии.</a:t>
            </a:r>
            <a:endParaRPr lang="ru-BY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02FAB1-F33A-4301-931A-437C79BA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9A3E-4A25-4963-977F-DE6CC597052B}" type="datetime1">
              <a:rPr lang="ru-BY" smtClean="0"/>
              <a:t>14.04.2026</a:t>
            </a:fld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B55177-9A8A-4C15-8116-AB04D21E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A1F5-E79B-4F65-B2B6-0532F315CF10}" type="slidenum">
              <a:rPr lang="ru-BY" smtClean="0"/>
              <a:t>12</a:t>
            </a:fld>
            <a:endParaRPr lang="ru-BY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AEDA51-A9CB-4C1A-B60F-A187BF28FA0A}"/>
              </a:ext>
            </a:extLst>
          </p:cNvPr>
          <p:cNvSpPr/>
          <p:nvPr/>
        </p:nvSpPr>
        <p:spPr>
          <a:xfrm>
            <a:off x="1633057" y="5051918"/>
            <a:ext cx="9751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Practical management of pediatric cardiac arrhythmias. Ed by</a:t>
            </a:r>
          </a:p>
          <a:p>
            <a:r>
              <a:rPr lang="en-US" dirty="0"/>
              <a:t>VL Zeigler, PС Gillette. New York, Futura Publishing Company, Inc.;</a:t>
            </a:r>
            <a:r>
              <a:rPr lang="ru-RU" dirty="0"/>
              <a:t> </a:t>
            </a:r>
            <a:r>
              <a:rPr lang="en-US" dirty="0"/>
              <a:t>2001. 422 p.</a:t>
            </a:r>
            <a:endParaRPr lang="ru-BY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0D5126-6BD9-404D-8D88-BAAE7AA0C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5"/>
            <a:ext cx="108518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64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B3B4F50-7201-4B5D-82F1-071FCDA6C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466" y="427839"/>
            <a:ext cx="7633982" cy="61910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8DEB6-9AEB-4DCB-AAA9-107FDBAB0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44" y="325373"/>
            <a:ext cx="108518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55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426764B0-6BAC-45CB-B010-8FAFB843E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61" t="13761" r="33263" b="3339"/>
          <a:stretch/>
        </p:blipFill>
        <p:spPr>
          <a:xfrm>
            <a:off x="2642532" y="365125"/>
            <a:ext cx="6719582" cy="6492875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75FDDA90-21A7-42B9-9D3D-F03DB5188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9A3E-4A25-4963-977F-DE6CC597052B}" type="datetime1">
              <a:rPr lang="ru-BY" smtClean="0"/>
              <a:t>14.04.2026</a:t>
            </a:fld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3DFF75-854F-4121-B2F9-C1858C0D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A1F5-E79B-4F65-B2B6-0532F315CF10}" type="slidenum">
              <a:rPr lang="ru-BY" smtClean="0"/>
              <a:t>14</a:t>
            </a:fld>
            <a:endParaRPr lang="ru-BY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69E678-D3B7-4A2E-97ED-54E462D4B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46" y="585432"/>
            <a:ext cx="108518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43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51441CAE-60EA-4A77-9BFC-ACF515BB2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14" t="14918" r="25889" b="3146"/>
          <a:stretch/>
        </p:blipFill>
        <p:spPr>
          <a:xfrm>
            <a:off x="2944536" y="662731"/>
            <a:ext cx="5419288" cy="56877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E95A29-EB42-4E35-8961-24CBBD8EF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19" y="543488"/>
            <a:ext cx="108518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77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D1FC6-72E5-4B5B-94CF-87BCDA0F5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76" y="675517"/>
            <a:ext cx="9583723" cy="132556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школа детской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кардиоревматологии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Белорусского государственного медицинского университета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D2DC6-DF73-465F-8A87-2294F00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99" y="2578709"/>
            <a:ext cx="10515600" cy="1266738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Решение Научно-технического Совета от 27 января  2026г., протокол №1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Регистрационный № 18/2026/01</a:t>
            </a:r>
            <a:endParaRPr lang="ru-BY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B45F69-CAAD-47BA-89C1-FDDC9C2E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90" y="3329524"/>
            <a:ext cx="6266576" cy="3354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941553-823F-488A-9F6F-77C98694F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949" y="3951215"/>
            <a:ext cx="2979490" cy="28480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C12FC5-F03D-44A4-B0EB-2B671BEEF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09" y="400875"/>
            <a:ext cx="108518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43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D9FE8-510D-40D6-B9A0-EDDEA5C11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17" y="952500"/>
            <a:ext cx="4124557" cy="35242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применения технологии искусственного интеллекта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детской кардиологии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3" descr="Абстрактный дизайн с линиями и финансовыми символами">
            <a:extLst>
              <a:ext uri="{FF2B5EF4-FFF2-40B4-BE49-F238E27FC236}">
                <a16:creationId xmlns:a16="http://schemas.microsoft.com/office/drawing/2014/main" id="{C9CDD465-762C-63BA-09E5-8AEFAE9D84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55" r="16847"/>
          <a:stretch>
            <a:fillRect/>
          </a:stretch>
        </p:blipFill>
        <p:spPr>
          <a:xfrm>
            <a:off x="5261956" y="10"/>
            <a:ext cx="6930043" cy="6857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26766E-18D5-4D31-947C-B51B23AB9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33" y="86240"/>
            <a:ext cx="90228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9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2DEB3-4486-4217-AC2A-80ACF159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999" y="10211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Основными направлениями применения технологии ИИ в кардиологии являются (</a:t>
            </a:r>
            <a:r>
              <a:rPr lang="en-US" sz="2200" dirty="0" err="1"/>
              <a:t>Kilic</a:t>
            </a:r>
            <a:r>
              <a:rPr lang="en-US" sz="2200" dirty="0"/>
              <a:t> A. Artificial intelligence and machine learning in cardiovascular health care. Ann </a:t>
            </a:r>
            <a:r>
              <a:rPr lang="en-US" sz="2200" dirty="0" err="1"/>
              <a:t>Thorac</a:t>
            </a:r>
            <a:r>
              <a:rPr lang="en-US" sz="2200" dirty="0"/>
              <a:t> Surg . 2020;109(5):1323–9</a:t>
            </a:r>
            <a:r>
              <a:rPr lang="ru-RU" dirty="0"/>
              <a:t>):</a:t>
            </a:r>
            <a:br>
              <a:rPr lang="ru-RU" dirty="0"/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1F28AB-55DD-4F65-945E-02E0D3B3D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9232"/>
            <a:ext cx="10890928" cy="3566160"/>
          </a:xfrm>
        </p:spPr>
        <p:txBody>
          <a:bodyPr/>
          <a:lstStyle/>
          <a:p>
            <a:r>
              <a:rPr lang="ru-RU" dirty="0"/>
              <a:t>- роботизация кардиохирургических манипуляций,</a:t>
            </a:r>
          </a:p>
          <a:p>
            <a:r>
              <a:rPr lang="ru-RU" dirty="0"/>
              <a:t>- совершенствование визуализации,</a:t>
            </a:r>
          </a:p>
          <a:p>
            <a:r>
              <a:rPr lang="ru-RU" dirty="0"/>
              <a:t>-длительное мониторирование параметров работы сердечно-сосудистой системы,</a:t>
            </a:r>
          </a:p>
          <a:p>
            <a:r>
              <a:rPr lang="ru-RU" dirty="0"/>
              <a:t>- прогнозирование летального исхода пациента,</a:t>
            </a:r>
          </a:p>
          <a:p>
            <a:r>
              <a:rPr lang="ru-RU" dirty="0"/>
              <a:t>- персонифицированная медицина,</a:t>
            </a:r>
          </a:p>
          <a:p>
            <a:r>
              <a:rPr lang="ru-RU" dirty="0"/>
              <a:t>- персональный помощник врача. </a:t>
            </a:r>
          </a:p>
          <a:p>
            <a:endParaRPr lang="ru-BY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8FDEA2-8180-4C89-BF13-61C8D4366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01" y="698249"/>
            <a:ext cx="108518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2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FDA7C-AA33-4917-93D8-DC2522F1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032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Цели использования ИИ выступают </a:t>
            </a:r>
            <a:r>
              <a:rPr lang="ru-RU" sz="2200" dirty="0"/>
              <a:t>(</a:t>
            </a:r>
            <a:r>
              <a:rPr lang="en-US" sz="2200" dirty="0"/>
              <a:t>	Leopold JA, Maron BA, </a:t>
            </a:r>
            <a:r>
              <a:rPr lang="en-US" sz="2200" dirty="0" err="1"/>
              <a:t>Loscalzo</a:t>
            </a:r>
            <a:r>
              <a:rPr lang="en-US" sz="2200" dirty="0"/>
              <a:t> J. The application of big data to cardiovascular disease: paths to precision medicine. J Clin Invest . 2020;130(1):29–38</a:t>
            </a:r>
            <a:r>
              <a:rPr lang="ru-RU" sz="2200" dirty="0"/>
              <a:t>):</a:t>
            </a:r>
            <a:r>
              <a:rPr lang="ru-RU" dirty="0"/>
              <a:t/>
            </a:r>
            <a:br>
              <a:rPr lang="ru-RU" dirty="0"/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0091F1-D305-4562-9549-210498528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- улучшение сбора данных (например: повышение точности диагностики),</a:t>
            </a:r>
          </a:p>
          <a:p>
            <a:r>
              <a:rPr lang="ru-RU" dirty="0"/>
              <a:t>- выявление заболевания на ранних этапах и улучшение прогнозирования,</a:t>
            </a:r>
          </a:p>
          <a:p>
            <a:r>
              <a:rPr lang="ru-RU" dirty="0"/>
              <a:t>- улучшение наблюдения за течением заболевания и своевременность проведения вмешательства,</a:t>
            </a:r>
          </a:p>
          <a:p>
            <a:r>
              <a:rPr lang="ru-RU" dirty="0"/>
              <a:t>- открытие новых неизвестных зависимостей (связей)  между клиническим проявлением заболевания и лабораторными и инструментальными данными,</a:t>
            </a:r>
          </a:p>
          <a:p>
            <a:r>
              <a:rPr lang="ru-RU" dirty="0"/>
              <a:t>- сокращение влияния человеческого фактора,</a:t>
            </a:r>
          </a:p>
          <a:p>
            <a:r>
              <a:rPr lang="ru-RU" dirty="0"/>
              <a:t>-снижение стоимости медицинского обслуживания,</a:t>
            </a:r>
          </a:p>
          <a:p>
            <a:r>
              <a:rPr lang="ru-RU" dirty="0"/>
              <a:t>- расширение возможностей визуализации с применением голографической визуализации, виртуальной, расширенной и смешанной реальности,</a:t>
            </a:r>
          </a:p>
          <a:p>
            <a:r>
              <a:rPr lang="ru-RU" dirty="0"/>
              <a:t>-улучшение профессионального обмена данными.</a:t>
            </a:r>
          </a:p>
          <a:p>
            <a:endParaRPr lang="ru-BY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677D9A-CE37-4D77-B212-F366F201F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63613"/>
            <a:ext cx="108518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3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C072A-8CBB-4DE5-BE7F-65291118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77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детского населения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BY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BY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6D3EC37-9218-429E-B037-1292229BBF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798180"/>
              </p:ext>
            </p:extLst>
          </p:nvPr>
        </p:nvGraphicFramePr>
        <p:xfrm>
          <a:off x="641684" y="1586687"/>
          <a:ext cx="10805821" cy="30612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85800">
                  <a:extLst>
                    <a:ext uri="{9D8B030D-6E8A-4147-A177-3AD203B41FA5}">
                      <a16:colId xmlns:a16="http://schemas.microsoft.com/office/drawing/2014/main" val="2657913559"/>
                    </a:ext>
                  </a:extLst>
                </a:gridCol>
                <a:gridCol w="1279198">
                  <a:extLst>
                    <a:ext uri="{9D8B030D-6E8A-4147-A177-3AD203B41FA5}">
                      <a16:colId xmlns:a16="http://schemas.microsoft.com/office/drawing/2014/main" val="385766729"/>
                    </a:ext>
                  </a:extLst>
                </a:gridCol>
                <a:gridCol w="1298124">
                  <a:extLst>
                    <a:ext uri="{9D8B030D-6E8A-4147-A177-3AD203B41FA5}">
                      <a16:colId xmlns:a16="http://schemas.microsoft.com/office/drawing/2014/main" val="1569108293"/>
                    </a:ext>
                  </a:extLst>
                </a:gridCol>
                <a:gridCol w="1447307">
                  <a:extLst>
                    <a:ext uri="{9D8B030D-6E8A-4147-A177-3AD203B41FA5}">
                      <a16:colId xmlns:a16="http://schemas.microsoft.com/office/drawing/2014/main" val="2547014904"/>
                    </a:ext>
                  </a:extLst>
                </a:gridCol>
                <a:gridCol w="1546393">
                  <a:extLst>
                    <a:ext uri="{9D8B030D-6E8A-4147-A177-3AD203B41FA5}">
                      <a16:colId xmlns:a16="http://schemas.microsoft.com/office/drawing/2014/main" val="1233761921"/>
                    </a:ext>
                  </a:extLst>
                </a:gridCol>
                <a:gridCol w="1167867">
                  <a:extLst>
                    <a:ext uri="{9D8B030D-6E8A-4147-A177-3AD203B41FA5}">
                      <a16:colId xmlns:a16="http://schemas.microsoft.com/office/drawing/2014/main" val="2310374555"/>
                    </a:ext>
                  </a:extLst>
                </a:gridCol>
                <a:gridCol w="1425112">
                  <a:extLst>
                    <a:ext uri="{9D8B030D-6E8A-4147-A177-3AD203B41FA5}">
                      <a16:colId xmlns:a16="http://schemas.microsoft.com/office/drawing/2014/main" val="3260004634"/>
                    </a:ext>
                  </a:extLst>
                </a:gridCol>
                <a:gridCol w="935110">
                  <a:extLst>
                    <a:ext uri="{9D8B030D-6E8A-4147-A177-3AD203B41FA5}">
                      <a16:colId xmlns:a16="http://schemas.microsoft.com/office/drawing/2014/main" val="2706066611"/>
                    </a:ext>
                  </a:extLst>
                </a:gridCol>
                <a:gridCol w="1020910">
                  <a:extLst>
                    <a:ext uri="{9D8B030D-6E8A-4147-A177-3AD203B41FA5}">
                      <a16:colId xmlns:a16="http://schemas.microsoft.com/office/drawing/2014/main" val="132175708"/>
                    </a:ext>
                  </a:extLst>
                </a:gridCol>
              </a:tblGrid>
              <a:tr h="962108"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BY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</a:rPr>
                        <a:t>Брестская обл.</a:t>
                      </a:r>
                      <a:endParaRPr lang="ru-BY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</a:rPr>
                        <a:t>Витебская обл.</a:t>
                      </a:r>
                      <a:endParaRPr lang="ru-BY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</a:rPr>
                        <a:t>Гомельская обл.</a:t>
                      </a:r>
                      <a:endParaRPr lang="ru-BY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</a:rPr>
                        <a:t>Гродненская обл.</a:t>
                      </a:r>
                      <a:endParaRPr lang="ru-BY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</a:rPr>
                        <a:t>Минская обл.</a:t>
                      </a:r>
                      <a:endParaRPr lang="ru-BY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</a:rPr>
                        <a:t>Могилевская обл.</a:t>
                      </a:r>
                      <a:endParaRPr lang="ru-BY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</a:rPr>
                        <a:t>г.Минск</a:t>
                      </a:r>
                      <a:endParaRPr lang="ru-BY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BY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884213"/>
                  </a:ext>
                </a:extLst>
              </a:tr>
              <a:tr h="699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290070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196907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277124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209248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278762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193703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372704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1807075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046527"/>
                  </a:ext>
                </a:extLst>
              </a:tr>
              <a:tr h="69971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BY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283016</a:t>
                      </a:r>
                      <a:endParaRPr lang="ru-B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193638</a:t>
                      </a:r>
                      <a:endParaRPr lang="ru-B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272492</a:t>
                      </a:r>
                      <a:endParaRPr lang="ru-B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207805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275939</a:t>
                      </a:r>
                      <a:endParaRPr lang="ru-B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190207</a:t>
                      </a:r>
                      <a:endParaRPr lang="ru-B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367822</a:t>
                      </a:r>
                      <a:endParaRPr lang="ru-B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1790919</a:t>
                      </a:r>
                      <a:endParaRPr lang="ru-BY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309343"/>
                  </a:ext>
                </a:extLst>
              </a:tr>
              <a:tr h="699714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BY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275051</a:t>
                      </a:r>
                      <a:endParaRPr lang="ru-BY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186693</a:t>
                      </a:r>
                      <a:endParaRPr lang="ru-BY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266023</a:t>
                      </a:r>
                      <a:endParaRPr lang="ru-BY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204626</a:t>
                      </a:r>
                      <a:endParaRPr lang="ru-BY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278185</a:t>
                      </a:r>
                      <a:endParaRPr lang="ru-BY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185156</a:t>
                      </a:r>
                      <a:endParaRPr lang="ru-BY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355379</a:t>
                      </a:r>
                      <a:endParaRPr lang="ru-BY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1751113</a:t>
                      </a:r>
                      <a:endParaRPr lang="ru-BY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87663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19E773-9D8D-4E3E-8982-C368EF6D0C6E}"/>
              </a:ext>
            </a:extLst>
          </p:cNvPr>
          <p:cNvPicPr/>
          <p:nvPr/>
        </p:nvPicPr>
        <p:blipFill rotWithShape="1">
          <a:blip r:embed="rId2"/>
          <a:srcRect l="36557" t="28791" r="37948" b="37001"/>
          <a:stretch/>
        </p:blipFill>
        <p:spPr bwMode="auto">
          <a:xfrm>
            <a:off x="98759" y="240881"/>
            <a:ext cx="1085850" cy="809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B0FE70-6CA2-4E20-8184-AE08AAF6314D}"/>
              </a:ext>
            </a:extLst>
          </p:cNvPr>
          <p:cNvSpPr txBox="1"/>
          <p:nvPr/>
        </p:nvSpPr>
        <p:spPr>
          <a:xfrm>
            <a:off x="1023457" y="5271313"/>
            <a:ext cx="10424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постановлению МЗ РБ №185 от 03.12.2012 штатная численность врачей кардиологов детских установлена из расчета 0,036 ставок на 1000 детского населения, т.е. 63 ставки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(21,5 стационарное звено и 41,5 – амбулаторное)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504317-4BC7-445D-B678-739748E3C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478" y="3493164"/>
            <a:ext cx="128027" cy="2743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A464CF-BBC3-4FDC-BB95-0CF46D71C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9786" y="4166517"/>
            <a:ext cx="128027" cy="2743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CAB06F-1230-4446-A231-4B8BE729E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915" y="4050683"/>
            <a:ext cx="188992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6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63255-ADEC-4D10-B807-5E3572AA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91" y="793460"/>
            <a:ext cx="9932504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Проблемы, возникающие на различных этапах  применения ИИ </a:t>
            </a:r>
            <a:r>
              <a:rPr lang="ru-RU" sz="2000" dirty="0"/>
              <a:t>(</a:t>
            </a:r>
            <a:r>
              <a:rPr lang="en-US" sz="2000" dirty="0"/>
              <a:t>Shaikh M W, Mama M S, </a:t>
            </a:r>
            <a:r>
              <a:rPr lang="en-US" sz="2000" dirty="0" err="1"/>
              <a:t>Proddaturi</a:t>
            </a:r>
            <a:r>
              <a:rPr lang="en-US" sz="2000" dirty="0"/>
              <a:t> S, et al. (March 28, 2025) The Role of Artificial Intelligence in the Prediction, Diagnosis, and Management of Cardiovascular Diseases: A Narrative Review. </a:t>
            </a:r>
            <a:r>
              <a:rPr lang="en-US" sz="2000" dirty="0" err="1"/>
              <a:t>Cureus</a:t>
            </a:r>
            <a:r>
              <a:rPr lang="en-US" sz="2000" dirty="0"/>
              <a:t> </a:t>
            </a:r>
            <a:r>
              <a:rPr lang="en-US" sz="1600" dirty="0"/>
              <a:t>17(3): e81332</a:t>
            </a:r>
            <a:r>
              <a:rPr lang="ru-RU" sz="1600" dirty="0"/>
              <a:t>)</a:t>
            </a:r>
            <a:r>
              <a:rPr lang="ru-RU" sz="3100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BC6626-C917-43EF-AA96-3B2893C67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36" y="2119023"/>
            <a:ext cx="10890928" cy="3566160"/>
          </a:xfrm>
        </p:spPr>
        <p:txBody>
          <a:bodyPr/>
          <a:lstStyle/>
          <a:p>
            <a:r>
              <a:rPr lang="ru-RU" dirty="0"/>
              <a:t>-несовершенство технологии, низкое качество данных, длительность сбора данных,</a:t>
            </a:r>
          </a:p>
          <a:p>
            <a:r>
              <a:rPr lang="ru-RU" dirty="0"/>
              <a:t>-необходимость привлечения инвестиций,</a:t>
            </a:r>
          </a:p>
          <a:p>
            <a:r>
              <a:rPr lang="ru-RU" dirty="0"/>
              <a:t>- точность прогноза и анализа,</a:t>
            </a:r>
          </a:p>
          <a:p>
            <a:r>
              <a:rPr lang="ru-RU" dirty="0"/>
              <a:t>- проблема конфиденциальности.</a:t>
            </a:r>
          </a:p>
          <a:p>
            <a:r>
              <a:rPr lang="ru-RU" dirty="0"/>
              <a:t>- отсутствие образования в области ИИ для врачей.</a:t>
            </a:r>
          </a:p>
          <a:p>
            <a:endParaRPr lang="ru-BY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D9F021-4C61-4296-8D08-AF48A855B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09" y="625535"/>
            <a:ext cx="108518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35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293C4-0724-42B0-9A18-C2D97A20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83947"/>
            <a:ext cx="10890929" cy="109728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Алгоритмы искусственного интеллекта в детской кардиологии</a:t>
            </a:r>
            <a:r>
              <a:rPr lang="en-US" sz="2000" dirty="0"/>
              <a:t/>
            </a:r>
            <a:br>
              <a:rPr lang="en-US" sz="2000" dirty="0"/>
            </a:br>
            <a:endParaRPr lang="ru-BY" sz="2000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528E1592-C372-434A-BC67-9B670198D9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4634" y="983219"/>
          <a:ext cx="10891835" cy="5812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266">
                  <a:extLst>
                    <a:ext uri="{9D8B030D-6E8A-4147-A177-3AD203B41FA5}">
                      <a16:colId xmlns:a16="http://schemas.microsoft.com/office/drawing/2014/main" val="1774213604"/>
                    </a:ext>
                  </a:extLst>
                </a:gridCol>
                <a:gridCol w="1549668">
                  <a:extLst>
                    <a:ext uri="{9D8B030D-6E8A-4147-A177-3AD203B41FA5}">
                      <a16:colId xmlns:a16="http://schemas.microsoft.com/office/drawing/2014/main" val="233342034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526225109"/>
                    </a:ext>
                  </a:extLst>
                </a:gridCol>
                <a:gridCol w="6015789">
                  <a:extLst>
                    <a:ext uri="{9D8B030D-6E8A-4147-A177-3AD203B41FA5}">
                      <a16:colId xmlns:a16="http://schemas.microsoft.com/office/drawing/2014/main" val="3694725304"/>
                    </a:ext>
                  </a:extLst>
                </a:gridCol>
                <a:gridCol w="2156592">
                  <a:extLst>
                    <a:ext uri="{9D8B030D-6E8A-4147-A177-3AD203B41FA5}">
                      <a16:colId xmlns:a16="http://schemas.microsoft.com/office/drawing/2014/main" val="2017533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№</a:t>
                      </a:r>
                      <a:endParaRPr lang="ru-B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Авторы</a:t>
                      </a:r>
                      <a:endParaRPr lang="ru-B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Год</a:t>
                      </a:r>
                      <a:endParaRPr lang="ru-B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Функция алгоритма</a:t>
                      </a:r>
                      <a:endParaRPr lang="ru-B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Патология</a:t>
                      </a:r>
                      <a:endParaRPr lang="ru-BY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838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BY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Rima Arnaout et. al</a:t>
                      </a:r>
                      <a:endParaRPr lang="ru-BY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BY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классификатора глубокого обучения, прогнозирующая вероятные результаты диагностики на основе изображений в реальном времени или ретроспективных данных</a:t>
                      </a:r>
                      <a:endParaRPr lang="ru-B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Врожденные пороки сердца</a:t>
                      </a:r>
                      <a:endParaRPr lang="ru-B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extLst>
                  <a:ext uri="{0D108BD9-81ED-4DB2-BD59-A6C34878D82A}">
                    <a16:rowId xmlns:a16="http://schemas.microsoft.com/office/drawing/2014/main" val="2890799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BY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Mori H.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 al.</a:t>
                      </a:r>
                      <a:endParaRPr lang="ru-BY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BY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ЭКГ, используемые CNN для извлечения форм сигналов, которые затем классифицируются LSTM для поиска особенностей ЭКГ, прогнозирующих патологию.</a:t>
                      </a:r>
                      <a:endParaRPr lang="ru-B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Дефект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межпредсердной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перегородки</a:t>
                      </a:r>
                      <a:endParaRPr lang="ru-B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extLst>
                  <a:ext uri="{0D108BD9-81ED-4DB2-BD59-A6C34878D82A}">
                    <a16:rowId xmlns:a16="http://schemas.microsoft.com/office/drawing/2014/main" val="3439006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BY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Arafati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A. et al.</a:t>
                      </a:r>
                      <a:endParaRPr lang="ru-BY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BY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Используя банк данных эхокардиограммы и данные о других параметрах сердца, модель прогнозирует фракции выброса левого желудочка.</a:t>
                      </a:r>
                      <a:endParaRPr lang="ru-B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Дефекты фракции выброса левого желудочка при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дилатационных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кардиомиопатиях</a:t>
                      </a:r>
                      <a:endParaRPr lang="ru-B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extLst>
                  <a:ext uri="{0D108BD9-81ED-4DB2-BD59-A6C34878D82A}">
                    <a16:rowId xmlns:a16="http://schemas.microsoft.com/office/drawing/2014/main" val="1631576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Pyles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L.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 al.</a:t>
                      </a:r>
                      <a:endParaRPr lang="ru-BY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BY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Определенные полосы частот, полосы Араша, используются для анализа энергии звуков сердца из патологических шумов с целью прогнозирования врожденных пороков сердца.</a:t>
                      </a:r>
                      <a:endParaRPr lang="ru-B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Врожденные пороки сердца</a:t>
                      </a:r>
                      <a:endParaRPr lang="ru-B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extLst>
                  <a:ext uri="{0D108BD9-81ED-4DB2-BD59-A6C34878D82A}">
                    <a16:rowId xmlns:a16="http://schemas.microsoft.com/office/drawing/2014/main" val="398682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BY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Wang T. et al.</a:t>
                      </a:r>
                      <a:endParaRPr lang="ru-BY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BY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магнитно-резонансной томографии сердца классифицируются на основе обученной сверточной нейронной сети, что позволяет проводить диагностику TOF.</a:t>
                      </a:r>
                      <a:endParaRPr lang="ru-B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Тетрада Фалло</a:t>
                      </a:r>
                      <a:endParaRPr lang="ru-B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extLst>
                  <a:ext uri="{0D108BD9-81ED-4DB2-BD59-A6C34878D82A}">
                    <a16:rowId xmlns:a16="http://schemas.microsoft.com/office/drawing/2014/main" val="1341656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Andrisevic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N. et al.</a:t>
                      </a:r>
                      <a:endParaRPr lang="ru-BY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ru-BY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данных 12-канальной ЭКГ для обучения сверточной нейронной сети, что приводит к созданию модели, которая подтверждает диагноз ГКМП</a:t>
                      </a:r>
                      <a:endParaRPr lang="ru-B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Гипертрофическая кардиомиопатия</a:t>
                      </a:r>
                      <a:endParaRPr lang="ru-B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extLst>
                  <a:ext uri="{0D108BD9-81ED-4DB2-BD59-A6C34878D82A}">
                    <a16:rowId xmlns:a16="http://schemas.microsoft.com/office/drawing/2014/main" val="3623916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BY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El-</a:t>
                      </a: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Segaier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M. et al.</a:t>
                      </a:r>
                      <a:endParaRPr lang="ru-BY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ru-BY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Аускультативные данные, загруженные в обученную искусственную нейронную сеть, позволяют классифицировать нормальные и патологические звуки сердца.</a:t>
                      </a:r>
                      <a:endParaRPr lang="ru-B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сердечные шумы</a:t>
                      </a:r>
                      <a:endParaRPr lang="ru-B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extLst>
                  <a:ext uri="{0D108BD9-81ED-4DB2-BD59-A6C34878D82A}">
                    <a16:rowId xmlns:a16="http://schemas.microsoft.com/office/drawing/2014/main" val="181447530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5926D9-140E-4094-822A-9AB61ACD1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01" y="168538"/>
            <a:ext cx="108518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99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C455B-4046-4851-865F-9D2A7DFF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04" y="24062"/>
            <a:ext cx="10890929" cy="109728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Алгоритмы искусственного интеллекта в детской кардиологии</a:t>
            </a:r>
            <a:r>
              <a:rPr lang="en-US" sz="2400" dirty="0"/>
              <a:t> -2</a:t>
            </a:r>
            <a:endParaRPr lang="ru-BY" sz="2400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5939361A-929D-4720-ADE4-00E0A2F7FA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0535" y="1121342"/>
          <a:ext cx="10891835" cy="5433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020">
                  <a:extLst>
                    <a:ext uri="{9D8B030D-6E8A-4147-A177-3AD203B41FA5}">
                      <a16:colId xmlns:a16="http://schemas.microsoft.com/office/drawing/2014/main" val="1041941326"/>
                    </a:ext>
                  </a:extLst>
                </a:gridCol>
                <a:gridCol w="1626669">
                  <a:extLst>
                    <a:ext uri="{9D8B030D-6E8A-4147-A177-3AD203B41FA5}">
                      <a16:colId xmlns:a16="http://schemas.microsoft.com/office/drawing/2014/main" val="41828301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48117267"/>
                    </a:ext>
                  </a:extLst>
                </a:gridCol>
                <a:gridCol w="5599379">
                  <a:extLst>
                    <a:ext uri="{9D8B030D-6E8A-4147-A177-3AD203B41FA5}">
                      <a16:colId xmlns:a16="http://schemas.microsoft.com/office/drawing/2014/main" val="3251423612"/>
                    </a:ext>
                  </a:extLst>
                </a:gridCol>
                <a:gridCol w="2178367">
                  <a:extLst>
                    <a:ext uri="{9D8B030D-6E8A-4147-A177-3AD203B41FA5}">
                      <a16:colId xmlns:a16="http://schemas.microsoft.com/office/drawing/2014/main" val="1433140799"/>
                    </a:ext>
                  </a:extLst>
                </a:gridCol>
              </a:tblGrid>
              <a:tr h="71854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№</a:t>
                      </a:r>
                      <a:endParaRPr lang="ru-BY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Авторы</a:t>
                      </a:r>
                      <a:endParaRPr lang="ru-BY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Год</a:t>
                      </a:r>
                      <a:endParaRPr lang="ru-BY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Функция алгоритма</a:t>
                      </a:r>
                      <a:endParaRPr lang="ru-BY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Патология</a:t>
                      </a:r>
                      <a:endParaRPr lang="ru-BY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281860"/>
                  </a:ext>
                </a:extLst>
              </a:tr>
              <a:tr h="94442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Kang S. et al.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 на основе дерева решений, который использует предыдущие более слабые модели для классификации данных и прогнозирования диагноза.</a:t>
                      </a:r>
                      <a:endParaRPr lang="ru-B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Открытый артериальный проток</a:t>
                      </a:r>
                      <a:endParaRPr lang="ru-B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extLst>
                  <a:ext uri="{0D108BD9-81ED-4DB2-BD59-A6C34878D82A}">
                    <a16:rowId xmlns:a16="http://schemas.microsoft.com/office/drawing/2014/main" val="2472236351"/>
                  </a:ext>
                </a:extLst>
              </a:tr>
              <a:tr h="125683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Garcia-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Canadilla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P. et al.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Искусственная нейронная сеть, которая обрабатывает входные данные через скрытые слои для извлечения и сортировки данных, что приводит к точной сегментации звуков сердца.</a:t>
                      </a:r>
                      <a:endParaRPr lang="ru-B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Звуки сердца у детей</a:t>
                      </a:r>
                      <a:endParaRPr lang="ru-B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extLst>
                  <a:ext uri="{0D108BD9-81ED-4DB2-BD59-A6C34878D82A}">
                    <a16:rowId xmlns:a16="http://schemas.microsoft.com/office/drawing/2014/main" val="710303736"/>
                  </a:ext>
                </a:extLst>
              </a:tr>
              <a:tr h="125683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Hong S. et al.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Контролируемый алгоритм МО, который использует деревья решений, обученные с помощью комбинации моделей обучения, для повышения точности диагностических показателей.</a:t>
                      </a:r>
                      <a:endParaRPr lang="ru-B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миокардит</a:t>
                      </a:r>
                      <a:endParaRPr lang="ru-B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extLst>
                  <a:ext uri="{0D108BD9-81ED-4DB2-BD59-A6C34878D82A}">
                    <a16:rowId xmlns:a16="http://schemas.microsoft.com/office/drawing/2014/main" val="2374953119"/>
                  </a:ext>
                </a:extLst>
              </a:tr>
              <a:tr h="125683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Bodenhofer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U. et al.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Рекуррентная нейронная сеть, обученная сохранять и использовать прошлые входные данные с текущими данными для распознавания закономерностей и диагностических прогнозов.</a:t>
                      </a:r>
                      <a:endParaRPr lang="ru-BY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ревматическая болезнь сердца</a:t>
                      </a:r>
                      <a:endParaRPr lang="ru-B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60" marR="35560" marT="35560" marB="35560"/>
                </a:tc>
                <a:extLst>
                  <a:ext uri="{0D108BD9-81ED-4DB2-BD59-A6C34878D82A}">
                    <a16:rowId xmlns:a16="http://schemas.microsoft.com/office/drawing/2014/main" val="2889770237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D2A40F-CC0A-414D-B849-D65923D64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4" y="170331"/>
            <a:ext cx="108518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36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F27A0-10AF-455E-9E02-E9E6099A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582" y="-138214"/>
            <a:ext cx="9206218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 службы</a:t>
            </a:r>
            <a:endParaRPr lang="ru-BY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3112D0-8508-4CAC-8427-6395D18AF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7" y="889462"/>
            <a:ext cx="10196881" cy="464922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Численность детского населения и утвержденная номенклатура должностей не позволяют выделять ставки детских кардиоревматологов в районных центрах;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Не определен порядок подготовки врача детского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кардиоревматолога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(курсы     переподготовки, клиническая ординатура впервые открыта в сентябре 2024 г.)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Нехватка специалистов  функциональной и ультразвуковой (ЭХО-КГ) диагностики в амбулаторном звене (особенно на районах), что не позволяет шире использовать медицинскую диагностическую аппаратуру (проведение СМАД,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ЭКГ);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Ограниченные возможности для молекулярно-генетической диагностики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артропатиях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аутовопалительных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заболеваниях,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кардиомиопатиях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каналопатиях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B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516275-40FE-4B01-8FB2-648324942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09" y="249873"/>
            <a:ext cx="108518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75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948" y="365125"/>
            <a:ext cx="9902851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кардиоревматологической помощи детскому населению Республики Беларусь, а также материальная база, кадровое обеспечение соответствуют современным требованиям оказания специализированной помощи.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 и динамика патологии сердечно-сосудистой системы и ревматических болезней на протяжении последних лет остается стабильной.  Имеет место ежегодная тенденция увеличения заболеваемости системными заболеваниями соединительной ткани, врожденной патологией, НРС.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резервы для оптимизации  оказания кардиологической помощи детскому населению при большей согласованности между врачами специалистами и участковой службой в вопросах диспансерного наблюдения, предоставления статистической отчетности, выполнения требований инструктивных документов областных больниц и повышении подготовленности врачей педиатров в вопросах детской кардиологии.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03FC8F-E285-462D-896A-85D1537FAE2B}"/>
              </a:ext>
            </a:extLst>
          </p:cNvPr>
          <p:cNvPicPr/>
          <p:nvPr/>
        </p:nvPicPr>
        <p:blipFill rotWithShape="1">
          <a:blip r:embed="rId2"/>
          <a:srcRect l="36557" t="28791" r="37948" b="37001"/>
          <a:stretch/>
        </p:blipFill>
        <p:spPr bwMode="auto">
          <a:xfrm>
            <a:off x="149802" y="535713"/>
            <a:ext cx="1085850" cy="809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6A3B50B4-FFEB-459C-9249-F0280428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06B9-2B25-444A-B880-F32C0955A121}" type="datetime1">
              <a:rPr lang="ru-BY" smtClean="0"/>
              <a:t>14.04.2026</a:t>
            </a:fld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E0DDB9-08E7-443A-866F-6B4801BB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A1F5-E79B-4F65-B2B6-0532F315CF10}" type="slidenum">
              <a:rPr lang="ru-BY" smtClean="0"/>
              <a:t>24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346724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4D2802-A766-4316-88A0-678A5870E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466" y="178266"/>
            <a:ext cx="7987717" cy="626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9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2BE-C652-493D-9A83-D20EC28D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60" y="-21371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 детской кардиоревматологической службы республики врачебными кадрами</a:t>
            </a:r>
            <a:endParaRPr lang="ru-B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2F3E764-033E-462B-8B18-88DCF2CAC8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235895"/>
              </p:ext>
            </p:extLst>
          </p:nvPr>
        </p:nvGraphicFramePr>
        <p:xfrm>
          <a:off x="961240" y="913625"/>
          <a:ext cx="10295094" cy="5696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2692">
                  <a:extLst>
                    <a:ext uri="{9D8B030D-6E8A-4147-A177-3AD203B41FA5}">
                      <a16:colId xmlns:a16="http://schemas.microsoft.com/office/drawing/2014/main" val="2484796807"/>
                    </a:ext>
                  </a:extLst>
                </a:gridCol>
                <a:gridCol w="744150">
                  <a:extLst>
                    <a:ext uri="{9D8B030D-6E8A-4147-A177-3AD203B41FA5}">
                      <a16:colId xmlns:a16="http://schemas.microsoft.com/office/drawing/2014/main" val="24172339"/>
                    </a:ext>
                  </a:extLst>
                </a:gridCol>
                <a:gridCol w="708204">
                  <a:extLst>
                    <a:ext uri="{9D8B030D-6E8A-4147-A177-3AD203B41FA5}">
                      <a16:colId xmlns:a16="http://schemas.microsoft.com/office/drawing/2014/main" val="1892040991"/>
                    </a:ext>
                  </a:extLst>
                </a:gridCol>
                <a:gridCol w="659632">
                  <a:extLst>
                    <a:ext uri="{9D8B030D-6E8A-4147-A177-3AD203B41FA5}">
                      <a16:colId xmlns:a16="http://schemas.microsoft.com/office/drawing/2014/main" val="4223361061"/>
                    </a:ext>
                  </a:extLst>
                </a:gridCol>
                <a:gridCol w="650888">
                  <a:extLst>
                    <a:ext uri="{9D8B030D-6E8A-4147-A177-3AD203B41FA5}">
                      <a16:colId xmlns:a16="http://schemas.microsoft.com/office/drawing/2014/main" val="4237418256"/>
                    </a:ext>
                  </a:extLst>
                </a:gridCol>
                <a:gridCol w="650888">
                  <a:extLst>
                    <a:ext uri="{9D8B030D-6E8A-4147-A177-3AD203B41FA5}">
                      <a16:colId xmlns:a16="http://schemas.microsoft.com/office/drawing/2014/main" val="1894004388"/>
                    </a:ext>
                  </a:extLst>
                </a:gridCol>
                <a:gridCol w="826724">
                  <a:extLst>
                    <a:ext uri="{9D8B030D-6E8A-4147-A177-3AD203B41FA5}">
                      <a16:colId xmlns:a16="http://schemas.microsoft.com/office/drawing/2014/main" val="151292590"/>
                    </a:ext>
                  </a:extLst>
                </a:gridCol>
                <a:gridCol w="826724">
                  <a:extLst>
                    <a:ext uri="{9D8B030D-6E8A-4147-A177-3AD203B41FA5}">
                      <a16:colId xmlns:a16="http://schemas.microsoft.com/office/drawing/2014/main" val="1222235284"/>
                    </a:ext>
                  </a:extLst>
                </a:gridCol>
                <a:gridCol w="825752">
                  <a:extLst>
                    <a:ext uri="{9D8B030D-6E8A-4147-A177-3AD203B41FA5}">
                      <a16:colId xmlns:a16="http://schemas.microsoft.com/office/drawing/2014/main" val="1202295042"/>
                    </a:ext>
                  </a:extLst>
                </a:gridCol>
                <a:gridCol w="652829">
                  <a:extLst>
                    <a:ext uri="{9D8B030D-6E8A-4147-A177-3AD203B41FA5}">
                      <a16:colId xmlns:a16="http://schemas.microsoft.com/office/drawing/2014/main" val="4146531561"/>
                    </a:ext>
                  </a:extLst>
                </a:gridCol>
                <a:gridCol w="780093">
                  <a:extLst>
                    <a:ext uri="{9D8B030D-6E8A-4147-A177-3AD203B41FA5}">
                      <a16:colId xmlns:a16="http://schemas.microsoft.com/office/drawing/2014/main" val="90662790"/>
                    </a:ext>
                  </a:extLst>
                </a:gridCol>
                <a:gridCol w="780093">
                  <a:extLst>
                    <a:ext uri="{9D8B030D-6E8A-4147-A177-3AD203B41FA5}">
                      <a16:colId xmlns:a16="http://schemas.microsoft.com/office/drawing/2014/main" val="3472177205"/>
                    </a:ext>
                  </a:extLst>
                </a:gridCol>
                <a:gridCol w="608145">
                  <a:extLst>
                    <a:ext uri="{9D8B030D-6E8A-4147-A177-3AD203B41FA5}">
                      <a16:colId xmlns:a16="http://schemas.microsoft.com/office/drawing/2014/main" val="34384874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76106933"/>
                    </a:ext>
                  </a:extLst>
                </a:gridCol>
              </a:tblGrid>
              <a:tr h="23707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 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Штатные единицы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 rowSpan="2"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Занято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 rowSpan="2"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 лиц</a:t>
                      </a:r>
                      <a:endParaRPr lang="ru-BY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 rowSpan="2"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детского населения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 rowSpan="2"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укомплектованности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2693615"/>
                  </a:ext>
                </a:extLst>
              </a:tr>
              <a:tr h="1006879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физ. лицам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занятым ставкам</a:t>
                      </a:r>
                      <a:endParaRPr lang="ru-BY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7957221"/>
                  </a:ext>
                </a:extLst>
              </a:tr>
              <a:tr h="237079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8823874"/>
                  </a:ext>
                </a:extLst>
              </a:tr>
              <a:tr h="21129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Стационарное звено службы</a:t>
                      </a:r>
                      <a:endParaRPr lang="ru-BY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416596"/>
                  </a:ext>
                </a:extLst>
              </a:tr>
              <a:tr h="237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Минск</a:t>
                      </a:r>
                      <a:endParaRPr lang="ru-BY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BY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6858428"/>
                  </a:ext>
                </a:extLst>
              </a:tr>
              <a:tr h="237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Гомельская обл.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0748092"/>
                  </a:ext>
                </a:extLst>
              </a:tr>
              <a:tr h="237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Брестская обл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3521172"/>
                  </a:ext>
                </a:extLst>
              </a:tr>
              <a:tr h="237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Гродненская обл.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BY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5078258"/>
                  </a:ext>
                </a:extLst>
              </a:tr>
              <a:tr h="237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Могилевская обл.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BY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BY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3391587"/>
                  </a:ext>
                </a:extLst>
              </a:tr>
              <a:tr h="237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Минская обл.</a:t>
                      </a:r>
                      <a:endParaRPr lang="ru-BY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BY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ru-BY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7074749"/>
                  </a:ext>
                </a:extLst>
              </a:tr>
              <a:tr h="237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Витебская обл.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0500527"/>
                  </a:ext>
                </a:extLst>
              </a:tr>
              <a:tr h="237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21,25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2,75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20,75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79,9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2709880"/>
                  </a:ext>
                </a:extLst>
              </a:tr>
              <a:tr h="21129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Амбулаторное звено службы</a:t>
                      </a:r>
                      <a:endParaRPr lang="ru-BY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060392"/>
                  </a:ext>
                </a:extLst>
              </a:tr>
              <a:tr h="237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Минск</a:t>
                      </a:r>
                      <a:endParaRPr lang="ru-BY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BY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8187617"/>
                  </a:ext>
                </a:extLst>
              </a:tr>
              <a:tr h="237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Гомельская обл.</a:t>
                      </a:r>
                      <a:endParaRPr lang="ru-BY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BY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BY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0661463"/>
                  </a:ext>
                </a:extLst>
              </a:tr>
              <a:tr h="237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Брестская обл.</a:t>
                      </a:r>
                      <a:endParaRPr lang="ru-BY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78,6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BY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7496133"/>
                  </a:ext>
                </a:extLst>
              </a:tr>
              <a:tr h="237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Гродненская обл.</a:t>
                      </a:r>
                      <a:endParaRPr lang="ru-BY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575798"/>
                  </a:ext>
                </a:extLst>
              </a:tr>
              <a:tr h="237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Могилевская обл</a:t>
                      </a:r>
                      <a:endParaRPr lang="ru-BY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3253797"/>
                  </a:ext>
                </a:extLst>
              </a:tr>
              <a:tr h="237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Минская обл.</a:t>
                      </a:r>
                      <a:endParaRPr lang="ru-BY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BY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3226190"/>
                  </a:ext>
                </a:extLst>
              </a:tr>
              <a:tr h="237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Витебская обл</a:t>
                      </a:r>
                      <a:endParaRPr lang="ru-BY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BY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8238445"/>
                  </a:ext>
                </a:extLst>
              </a:tr>
              <a:tr h="237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88,9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34" marR="31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9732176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19F96C-B3B8-4E52-9E44-C0C66EA6E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678" y="2638293"/>
            <a:ext cx="132082" cy="2726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20EFBC-EB4A-403C-9B35-E76D31CF6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113" y="3762071"/>
            <a:ext cx="128027" cy="2743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74AFEA-96D9-4ABD-9E0D-06B4E2FBE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113" y="4221804"/>
            <a:ext cx="128027" cy="2743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3A8192-4E6E-42C7-831A-9B40872F8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15" y="5874070"/>
            <a:ext cx="128027" cy="2743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E0D07D-5428-40F3-A12B-086E29EF2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113" y="5141817"/>
            <a:ext cx="128027" cy="2743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1F6EA4-9FC2-4967-9561-FE6FD55C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497" y="4692722"/>
            <a:ext cx="128027" cy="2743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210670A-9720-4143-8401-5674B50B6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678" y="6325783"/>
            <a:ext cx="128027" cy="2743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AF20A6-1369-4F7F-9E02-0374BFBA3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883"/>
            <a:ext cx="108518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4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FFE08-E6E0-4DAE-B64D-78ACE75B0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3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специализированных кардиоревматологических коек в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административных единицах РБ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EAECCF2-B344-4F35-B7B4-B8EC4487E1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731397"/>
              </p:ext>
            </p:extLst>
          </p:nvPr>
        </p:nvGraphicFramePr>
        <p:xfrm>
          <a:off x="201336" y="1249959"/>
          <a:ext cx="11543251" cy="41525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41548">
                  <a:extLst>
                    <a:ext uri="{9D8B030D-6E8A-4147-A177-3AD203B41FA5}">
                      <a16:colId xmlns:a16="http://schemas.microsoft.com/office/drawing/2014/main" val="1321569894"/>
                    </a:ext>
                  </a:extLst>
                </a:gridCol>
                <a:gridCol w="1479474">
                  <a:extLst>
                    <a:ext uri="{9D8B030D-6E8A-4147-A177-3AD203B41FA5}">
                      <a16:colId xmlns:a16="http://schemas.microsoft.com/office/drawing/2014/main" val="4266877715"/>
                    </a:ext>
                  </a:extLst>
                </a:gridCol>
                <a:gridCol w="1332558">
                  <a:extLst>
                    <a:ext uri="{9D8B030D-6E8A-4147-A177-3AD203B41FA5}">
                      <a16:colId xmlns:a16="http://schemas.microsoft.com/office/drawing/2014/main" val="2263473204"/>
                    </a:ext>
                  </a:extLst>
                </a:gridCol>
                <a:gridCol w="1413370">
                  <a:extLst>
                    <a:ext uri="{9D8B030D-6E8A-4147-A177-3AD203B41FA5}">
                      <a16:colId xmlns:a16="http://schemas.microsoft.com/office/drawing/2014/main" val="1740274469"/>
                    </a:ext>
                  </a:extLst>
                </a:gridCol>
                <a:gridCol w="1484852">
                  <a:extLst>
                    <a:ext uri="{9D8B030D-6E8A-4147-A177-3AD203B41FA5}">
                      <a16:colId xmlns:a16="http://schemas.microsoft.com/office/drawing/2014/main" val="991175908"/>
                    </a:ext>
                  </a:extLst>
                </a:gridCol>
                <a:gridCol w="1201261">
                  <a:extLst>
                    <a:ext uri="{9D8B030D-6E8A-4147-A177-3AD203B41FA5}">
                      <a16:colId xmlns:a16="http://schemas.microsoft.com/office/drawing/2014/main" val="2134337301"/>
                    </a:ext>
                  </a:extLst>
                </a:gridCol>
                <a:gridCol w="1541939">
                  <a:extLst>
                    <a:ext uri="{9D8B030D-6E8A-4147-A177-3AD203B41FA5}">
                      <a16:colId xmlns:a16="http://schemas.microsoft.com/office/drawing/2014/main" val="1185220941"/>
                    </a:ext>
                  </a:extLst>
                </a:gridCol>
                <a:gridCol w="1201790">
                  <a:extLst>
                    <a:ext uri="{9D8B030D-6E8A-4147-A177-3AD203B41FA5}">
                      <a16:colId xmlns:a16="http://schemas.microsoft.com/office/drawing/2014/main" val="1367486297"/>
                    </a:ext>
                  </a:extLst>
                </a:gridCol>
                <a:gridCol w="1046459">
                  <a:extLst>
                    <a:ext uri="{9D8B030D-6E8A-4147-A177-3AD203B41FA5}">
                      <a16:colId xmlns:a16="http://schemas.microsoft.com/office/drawing/2014/main" val="4099325845"/>
                    </a:ext>
                  </a:extLst>
                </a:gridCol>
              </a:tblGrid>
              <a:tr h="1445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BY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Брестская обл.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Витебская обл.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Гомельская обл.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Гродненская обл.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Минская обл.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Могилевская обл.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г.Минск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0563295"/>
                  </a:ext>
                </a:extLst>
              </a:tr>
              <a:tr h="676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BY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BY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BY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BY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BY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BY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BY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BY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endParaRPr lang="ru-BY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9020739"/>
                  </a:ext>
                </a:extLst>
              </a:tr>
              <a:tr h="676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BY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BY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BY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BY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BY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BY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BY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BY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BY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1707934"/>
                  </a:ext>
                </a:extLst>
              </a:tr>
              <a:tr h="676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BY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BY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BY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BY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BY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BY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BY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BY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BY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1490047"/>
                  </a:ext>
                </a:extLst>
              </a:tr>
              <a:tr h="676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BY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BY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BY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BY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BY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BY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BY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BY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BY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BY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571337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8DEB7B-08ED-46CF-AD02-0071E18ECEFE}"/>
              </a:ext>
            </a:extLst>
          </p:cNvPr>
          <p:cNvSpPr/>
          <p:nvPr/>
        </p:nvSpPr>
        <p:spPr>
          <a:xfrm>
            <a:off x="1543574" y="5637402"/>
            <a:ext cx="9974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функциональной основе в УЗ «4-я детская городская клиническая больница»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г.Минска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базе 4-го педиатрического отделения (для ревматологических больных) функционирует республиканский детский кардиоревматологический центр 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4EB015-9B83-4E72-8E95-8C8DDC69C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755" y="4217520"/>
            <a:ext cx="188992" cy="3901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DDE274-BE02-48E5-84E1-CF8E6D7A4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640" y="3552693"/>
            <a:ext cx="188992" cy="390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CE7821-5A05-438C-880C-FE76BF5C5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668" y="3552693"/>
            <a:ext cx="188992" cy="3901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31114F-4665-4ADA-8EDE-61D4F1EEC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084" y="3552693"/>
            <a:ext cx="188992" cy="3901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C645D4-237C-4319-A10E-23171DBA7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0854" y="4169372"/>
            <a:ext cx="188992" cy="3901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267854A-DD4A-47A9-BDA4-A6173BC7D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4" y="291921"/>
            <a:ext cx="95644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9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4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врачебных кадрах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кардиоревматологической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53C4BB-D937-486C-BF13-88A4635EDD61}"/>
              </a:ext>
            </a:extLst>
          </p:cNvPr>
          <p:cNvPicPr/>
          <p:nvPr/>
        </p:nvPicPr>
        <p:blipFill rotWithShape="1">
          <a:blip r:embed="rId2"/>
          <a:srcRect l="36557" t="28791" r="37948" b="37001"/>
          <a:stretch/>
        </p:blipFill>
        <p:spPr bwMode="auto">
          <a:xfrm>
            <a:off x="149802" y="535713"/>
            <a:ext cx="1085850" cy="809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0537ABED-4AFA-4E5C-AFBC-9384FBD07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9EF9-34D0-42C1-AAF1-5ABCF045C24D}" type="datetime1">
              <a:rPr kumimoji="0" lang="ru-B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14.04.2026</a:t>
            </a:fld>
            <a:endParaRPr kumimoji="0" lang="ru-B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A79B55F-5263-4FB0-9BC9-93B22E0D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0A1F5-E79B-4F65-B2B6-0532F315CF10}" type="slidenum">
              <a:rPr kumimoji="0" lang="ru-B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B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B1C5156-12E6-49FE-A48E-36BB714C6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384124"/>
              </p:ext>
            </p:extLst>
          </p:nvPr>
        </p:nvGraphicFramePr>
        <p:xfrm>
          <a:off x="947957" y="1593157"/>
          <a:ext cx="10405842" cy="45900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30868">
                  <a:extLst>
                    <a:ext uri="{9D8B030D-6E8A-4147-A177-3AD203B41FA5}">
                      <a16:colId xmlns:a16="http://schemas.microsoft.com/office/drawing/2014/main" val="1968448749"/>
                    </a:ext>
                  </a:extLst>
                </a:gridCol>
                <a:gridCol w="822376">
                  <a:extLst>
                    <a:ext uri="{9D8B030D-6E8A-4147-A177-3AD203B41FA5}">
                      <a16:colId xmlns:a16="http://schemas.microsoft.com/office/drawing/2014/main" val="1681269775"/>
                    </a:ext>
                  </a:extLst>
                </a:gridCol>
                <a:gridCol w="822376">
                  <a:extLst>
                    <a:ext uri="{9D8B030D-6E8A-4147-A177-3AD203B41FA5}">
                      <a16:colId xmlns:a16="http://schemas.microsoft.com/office/drawing/2014/main" val="747652454"/>
                    </a:ext>
                  </a:extLst>
                </a:gridCol>
                <a:gridCol w="692527">
                  <a:extLst>
                    <a:ext uri="{9D8B030D-6E8A-4147-A177-3AD203B41FA5}">
                      <a16:colId xmlns:a16="http://schemas.microsoft.com/office/drawing/2014/main" val="577129033"/>
                    </a:ext>
                  </a:extLst>
                </a:gridCol>
                <a:gridCol w="1038790">
                  <a:extLst>
                    <a:ext uri="{9D8B030D-6E8A-4147-A177-3AD203B41FA5}">
                      <a16:colId xmlns:a16="http://schemas.microsoft.com/office/drawing/2014/main" val="495594757"/>
                    </a:ext>
                  </a:extLst>
                </a:gridCol>
                <a:gridCol w="1312985">
                  <a:extLst>
                    <a:ext uri="{9D8B030D-6E8A-4147-A177-3AD203B41FA5}">
                      <a16:colId xmlns:a16="http://schemas.microsoft.com/office/drawing/2014/main" val="3920908744"/>
                    </a:ext>
                  </a:extLst>
                </a:gridCol>
                <a:gridCol w="366393">
                  <a:extLst>
                    <a:ext uri="{9D8B030D-6E8A-4147-A177-3AD203B41FA5}">
                      <a16:colId xmlns:a16="http://schemas.microsoft.com/office/drawing/2014/main" val="2045736820"/>
                    </a:ext>
                  </a:extLst>
                </a:gridCol>
                <a:gridCol w="579921">
                  <a:extLst>
                    <a:ext uri="{9D8B030D-6E8A-4147-A177-3AD203B41FA5}">
                      <a16:colId xmlns:a16="http://schemas.microsoft.com/office/drawing/2014/main" val="2663286018"/>
                    </a:ext>
                  </a:extLst>
                </a:gridCol>
                <a:gridCol w="487723">
                  <a:extLst>
                    <a:ext uri="{9D8B030D-6E8A-4147-A177-3AD203B41FA5}">
                      <a16:colId xmlns:a16="http://schemas.microsoft.com/office/drawing/2014/main" val="1682856087"/>
                    </a:ext>
                  </a:extLst>
                </a:gridCol>
                <a:gridCol w="487723">
                  <a:extLst>
                    <a:ext uri="{9D8B030D-6E8A-4147-A177-3AD203B41FA5}">
                      <a16:colId xmlns:a16="http://schemas.microsoft.com/office/drawing/2014/main" val="2053479215"/>
                    </a:ext>
                  </a:extLst>
                </a:gridCol>
                <a:gridCol w="366392">
                  <a:extLst>
                    <a:ext uri="{9D8B030D-6E8A-4147-A177-3AD203B41FA5}">
                      <a16:colId xmlns:a16="http://schemas.microsoft.com/office/drawing/2014/main" val="3960152108"/>
                    </a:ext>
                  </a:extLst>
                </a:gridCol>
                <a:gridCol w="427058">
                  <a:extLst>
                    <a:ext uri="{9D8B030D-6E8A-4147-A177-3AD203B41FA5}">
                      <a16:colId xmlns:a16="http://schemas.microsoft.com/office/drawing/2014/main" val="4119956863"/>
                    </a:ext>
                  </a:extLst>
                </a:gridCol>
                <a:gridCol w="427058">
                  <a:extLst>
                    <a:ext uri="{9D8B030D-6E8A-4147-A177-3AD203B41FA5}">
                      <a16:colId xmlns:a16="http://schemas.microsoft.com/office/drawing/2014/main" val="2607446"/>
                    </a:ext>
                  </a:extLst>
                </a:gridCol>
                <a:gridCol w="743652">
                  <a:extLst>
                    <a:ext uri="{9D8B030D-6E8A-4147-A177-3AD203B41FA5}">
                      <a16:colId xmlns:a16="http://schemas.microsoft.com/office/drawing/2014/main" val="2976695176"/>
                    </a:ext>
                  </a:extLst>
                </a:gridCol>
              </a:tblGrid>
              <a:tr h="42232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BY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 работы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BY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316899"/>
                  </a:ext>
                </a:extLst>
              </a:tr>
              <a:tr h="1082196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30 лет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30 -55 лет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Пенсионер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 работы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кардио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ревматологии</a:t>
                      </a:r>
                      <a:endParaRPr lang="ru-BY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gridSpan="4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педиатрии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кардио- ревматологии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944038"/>
                  </a:ext>
                </a:extLst>
              </a:tr>
              <a:tr h="1082196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высшая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  <a:endParaRPr lang="ru-BY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вторая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высшая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Вторая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2514415585"/>
                  </a:ext>
                </a:extLst>
              </a:tr>
              <a:tr h="844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21.8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15.5</a:t>
                      </a:r>
                      <a:endParaRPr lang="ru-BY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BY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BY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BY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BY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BY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8379073"/>
                  </a:ext>
                </a:extLst>
              </a:tr>
              <a:tr h="5161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ru-BY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BY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BY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BY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BY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BY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BY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2060876"/>
                  </a:ext>
                </a:extLst>
              </a:tr>
              <a:tr h="5161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ru-BY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BY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BY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BY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BY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BY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563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15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652" y="202788"/>
            <a:ext cx="10118148" cy="5747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диспансерных пациентов с кардиоревматологической патологией  в 2023-2025 гг.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8484A06-8A70-46FD-8C33-5B88A64D2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460162"/>
              </p:ext>
            </p:extLst>
          </p:nvPr>
        </p:nvGraphicFramePr>
        <p:xfrm>
          <a:off x="687897" y="1139341"/>
          <a:ext cx="10665903" cy="52730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22716">
                  <a:extLst>
                    <a:ext uri="{9D8B030D-6E8A-4147-A177-3AD203B41FA5}">
                      <a16:colId xmlns:a16="http://schemas.microsoft.com/office/drawing/2014/main" val="1441803696"/>
                    </a:ext>
                  </a:extLst>
                </a:gridCol>
                <a:gridCol w="3022716">
                  <a:extLst>
                    <a:ext uri="{9D8B030D-6E8A-4147-A177-3AD203B41FA5}">
                      <a16:colId xmlns:a16="http://schemas.microsoft.com/office/drawing/2014/main" val="1314761050"/>
                    </a:ext>
                  </a:extLst>
                </a:gridCol>
                <a:gridCol w="2845664">
                  <a:extLst>
                    <a:ext uri="{9D8B030D-6E8A-4147-A177-3AD203B41FA5}">
                      <a16:colId xmlns:a16="http://schemas.microsoft.com/office/drawing/2014/main" val="3460508587"/>
                    </a:ext>
                  </a:extLst>
                </a:gridCol>
                <a:gridCol w="1774807">
                  <a:extLst>
                    <a:ext uri="{9D8B030D-6E8A-4147-A177-3AD203B41FA5}">
                      <a16:colId xmlns:a16="http://schemas.microsoft.com/office/drawing/2014/main" val="2176884884"/>
                    </a:ext>
                  </a:extLst>
                </a:gridCol>
              </a:tblGrid>
              <a:tr h="2528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заболеваний</a:t>
                      </a:r>
                      <a:endParaRPr lang="ru-BY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r>
                        <a:rPr lang="ru-RU" sz="20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3222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BY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BY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endParaRPr lang="ru-BY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0581606"/>
                  </a:ext>
                </a:extLst>
              </a:tr>
              <a:tr h="389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Нарушение ритма сердца и проводимости– всего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  <a:tabLst>
                          <a:tab pos="36512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7021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5880" algn="ctr">
                        <a:spcAft>
                          <a:spcPts val="0"/>
                        </a:spcAft>
                        <a:tabLst>
                          <a:tab pos="365125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7077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7153</a:t>
                      </a:r>
                      <a:endParaRPr lang="ru-BY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2032199"/>
                  </a:ext>
                </a:extLst>
              </a:tr>
              <a:tr h="266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ВПС - Q20-28 – всего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25326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23512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24191</a:t>
                      </a:r>
                      <a:endParaRPr lang="ru-BY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7627719"/>
                  </a:ext>
                </a:extLst>
              </a:tr>
              <a:tr h="266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ОРЛ, ХРБ </a:t>
                      </a:r>
                      <a:r>
                        <a:rPr lang="ru-RU" sz="16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I 00-09 – всего</a:t>
                      </a:r>
                      <a:endParaRPr lang="ru-BY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8292842"/>
                  </a:ext>
                </a:extLst>
              </a:tr>
              <a:tr h="389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 Неревматический кардит, перикардит I 40.1</a:t>
                      </a:r>
                      <a:endParaRPr lang="ru-BY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298888"/>
                  </a:ext>
                </a:extLst>
              </a:tr>
              <a:tr h="266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Инфекционный эндокардит </a:t>
                      </a:r>
                      <a:r>
                        <a:rPr lang="en-US" sz="16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BY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200002"/>
                  </a:ext>
                </a:extLst>
              </a:tr>
              <a:tr h="266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6.Миокардиодистрофия вторичная </a:t>
                      </a:r>
                      <a:endParaRPr lang="ru-BY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824921"/>
                  </a:ext>
                </a:extLst>
              </a:tr>
              <a:tr h="389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5.Неревматические поражения митрального клапана (ПМК)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6231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6238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6207</a:t>
                      </a:r>
                      <a:endParaRPr lang="ru-BY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111421"/>
                  </a:ext>
                </a:extLst>
              </a:tr>
              <a:tr h="266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Артериальная гипертензия</a:t>
                      </a:r>
                      <a:endParaRPr lang="ru-BY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1206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1259</a:t>
                      </a:r>
                      <a:endParaRPr lang="ru-BY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6694710"/>
                  </a:ext>
                </a:extLst>
              </a:tr>
              <a:tr h="266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Кардиомиопатии 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0711065"/>
                  </a:ext>
                </a:extLst>
              </a:tr>
              <a:tr h="266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Реактивный артрит М 02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5705726"/>
                  </a:ext>
                </a:extLst>
              </a:tr>
              <a:tr h="389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Системные  заболевания соединительной ткани 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1071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1121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1162</a:t>
                      </a:r>
                      <a:endParaRPr lang="ru-BY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7999499"/>
                  </a:ext>
                </a:extLst>
              </a:tr>
              <a:tr h="266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ЮИА 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</a:t>
                      </a:r>
                      <a:endParaRPr lang="ru-BY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8674352"/>
                  </a:ext>
                </a:extLst>
              </a:tr>
              <a:tr h="266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 "Д" учете с КРП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53954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51494</a:t>
                      </a:r>
                      <a:endParaRPr lang="ru-BY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52761</a:t>
                      </a:r>
                      <a:endParaRPr lang="ru-BY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2810857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CBA12C-18C3-4EBE-ADF8-9ADD222FB6DD}"/>
              </a:ext>
            </a:extLst>
          </p:cNvPr>
          <p:cNvPicPr/>
          <p:nvPr/>
        </p:nvPicPr>
        <p:blipFill rotWithShape="1">
          <a:blip r:embed="rId2"/>
          <a:srcRect l="36557" t="28791" r="37948" b="37001"/>
          <a:stretch/>
        </p:blipFill>
        <p:spPr bwMode="auto">
          <a:xfrm>
            <a:off x="295275" y="218563"/>
            <a:ext cx="1085850" cy="809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116A8710-1EF7-44D7-847C-2CDD4C9B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E5EE-46C3-44BB-9508-0691083BDEB4}" type="datetime1">
              <a:rPr lang="ru-BY" smtClean="0"/>
              <a:t>14.04.2026</a:t>
            </a:fld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D951F2-9AA9-4B61-A98B-D26C1DD0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A1F5-E79B-4F65-B2B6-0532F315CF10}" type="slidenum">
              <a:rPr lang="ru-BY" smtClean="0"/>
              <a:t>6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1420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396" y="81084"/>
            <a:ext cx="9880180" cy="78354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показателей инвалидности по кардиоревматологической патологии в 2023 – 2025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BE5E197-431D-4A57-AA7A-40E4EE921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925072"/>
              </p:ext>
            </p:extLst>
          </p:nvPr>
        </p:nvGraphicFramePr>
        <p:xfrm>
          <a:off x="223706" y="948236"/>
          <a:ext cx="11744587" cy="569859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18703">
                  <a:extLst>
                    <a:ext uri="{9D8B030D-6E8A-4147-A177-3AD203B41FA5}">
                      <a16:colId xmlns:a16="http://schemas.microsoft.com/office/drawing/2014/main" val="3432209400"/>
                    </a:ext>
                  </a:extLst>
                </a:gridCol>
                <a:gridCol w="2825747">
                  <a:extLst>
                    <a:ext uri="{9D8B030D-6E8A-4147-A177-3AD203B41FA5}">
                      <a16:colId xmlns:a16="http://schemas.microsoft.com/office/drawing/2014/main" val="4238790534"/>
                    </a:ext>
                  </a:extLst>
                </a:gridCol>
                <a:gridCol w="3290833">
                  <a:extLst>
                    <a:ext uri="{9D8B030D-6E8A-4147-A177-3AD203B41FA5}">
                      <a16:colId xmlns:a16="http://schemas.microsoft.com/office/drawing/2014/main" val="761447506"/>
                    </a:ext>
                  </a:extLst>
                </a:gridCol>
                <a:gridCol w="2809304">
                  <a:extLst>
                    <a:ext uri="{9D8B030D-6E8A-4147-A177-3AD203B41FA5}">
                      <a16:colId xmlns:a16="http://schemas.microsoft.com/office/drawing/2014/main" val="3890639397"/>
                    </a:ext>
                  </a:extLst>
                </a:gridCol>
              </a:tblGrid>
              <a:tr h="58677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заболеваний</a:t>
                      </a:r>
                      <a:endParaRPr lang="ru-BY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BY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566957"/>
                  </a:ext>
                </a:extLst>
              </a:tr>
              <a:tr h="685404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BY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134098"/>
                  </a:ext>
                </a:extLst>
              </a:tr>
              <a:tr h="264050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BY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BY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endParaRPr lang="ru-BY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5390423"/>
                  </a:ext>
                </a:extLst>
              </a:tr>
              <a:tr h="2588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Врожденные пороки сердца</a:t>
                      </a:r>
                      <a:endParaRPr lang="ru-BY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2238</a:t>
                      </a:r>
                      <a:endParaRPr lang="ru-BY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9370" algn="ctr">
                        <a:spcAft>
                          <a:spcPts val="0"/>
                        </a:spcAft>
                        <a:tabLst>
                          <a:tab pos="3651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2414</a:t>
                      </a:r>
                      <a:endParaRPr lang="ru-BY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5880" algn="ctr">
                        <a:spcAft>
                          <a:spcPts val="0"/>
                        </a:spcAft>
                        <a:tabLst>
                          <a:tab pos="3651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2357</a:t>
                      </a:r>
                      <a:endParaRPr lang="ru-BY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4381645"/>
                  </a:ext>
                </a:extLst>
              </a:tr>
              <a:tr h="2588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ритма сердца</a:t>
                      </a:r>
                      <a:endParaRPr lang="ru-BY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BY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BY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ru-BY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3998426"/>
                  </a:ext>
                </a:extLst>
              </a:tr>
              <a:tr h="4107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Ювенильный идиопатический артрит</a:t>
                      </a:r>
                      <a:endParaRPr lang="ru-BY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</a:t>
                      </a:r>
                      <a:endParaRPr lang="ru-BY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BY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763</a:t>
                      </a:r>
                      <a:endParaRPr lang="ru-BY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9993662"/>
                  </a:ext>
                </a:extLst>
              </a:tr>
              <a:tr h="4107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Системные заболевания соединительной ткани</a:t>
                      </a:r>
                      <a:endParaRPr lang="ru-BY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BY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BY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BY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9840600"/>
                  </a:ext>
                </a:extLst>
              </a:tr>
              <a:tr h="2588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Кардиомиопатия</a:t>
                      </a:r>
                      <a:endParaRPr lang="ru-BY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BY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BY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BY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5166965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BY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3462</a:t>
                      </a:r>
                      <a:endParaRPr lang="ru-BY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3497</a:t>
                      </a:r>
                      <a:endParaRPr lang="ru-BY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3404</a:t>
                      </a:r>
                      <a:endParaRPr lang="ru-BY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9663587"/>
                  </a:ext>
                </a:extLst>
              </a:tr>
              <a:tr h="26405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выход на инвалидность</a:t>
                      </a:r>
                      <a:endParaRPr lang="ru-BY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376608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Врожденные пороки сердца</a:t>
                      </a:r>
                      <a:endParaRPr lang="ru-BY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ru-BY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1925373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ритма сердца</a:t>
                      </a:r>
                      <a:endParaRPr lang="ru-BY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7416150"/>
                  </a:ext>
                </a:extLst>
              </a:tr>
              <a:tr h="4107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Ювенильный идиопатический артрит</a:t>
                      </a:r>
                      <a:endParaRPr lang="ru-BY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180089"/>
                  </a:ext>
                </a:extLst>
              </a:tr>
              <a:tr h="4107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Системные заболевания соединительной ткани</a:t>
                      </a:r>
                      <a:endParaRPr lang="ru-BY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6298264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Кардиомиопатия</a:t>
                      </a:r>
                      <a:endParaRPr lang="ru-BY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BY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056034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BY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</a:t>
                      </a:r>
                      <a:endParaRPr lang="ru-BY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</a:t>
                      </a:r>
                      <a:endParaRPr lang="ru-BY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BY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5912143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2B2A36-FB25-431F-BCF7-50EAC3448CDC}"/>
              </a:ext>
            </a:extLst>
          </p:cNvPr>
          <p:cNvPicPr/>
          <p:nvPr/>
        </p:nvPicPr>
        <p:blipFill rotWithShape="1">
          <a:blip r:embed="rId2"/>
          <a:srcRect l="36557" t="28791" r="37948" b="37001"/>
          <a:stretch/>
        </p:blipFill>
        <p:spPr bwMode="auto">
          <a:xfrm>
            <a:off x="65912" y="138611"/>
            <a:ext cx="1085850" cy="809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B3E2346E-109F-4FB0-803C-13897EA64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E6E8-DBF3-43F9-9EE1-1209ADE56132}" type="datetime1">
              <a:rPr lang="ru-BY" smtClean="0"/>
              <a:t>14.04.2026</a:t>
            </a:fld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D3AC1C-1CFE-46F1-9462-2A37EF85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7969" y="6422284"/>
            <a:ext cx="2743200" cy="365125"/>
          </a:xfrm>
        </p:spPr>
        <p:txBody>
          <a:bodyPr/>
          <a:lstStyle/>
          <a:p>
            <a:fld id="{84F0A1F5-E79B-4F65-B2B6-0532F315CF10}" type="slidenum">
              <a:rPr lang="ru-BY" smtClean="0"/>
              <a:t>7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7268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7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Нозологическая структура госпитализированных пациентов республики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кардиоревматологического профиля  в 2023-2025 гг.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972080"/>
              </p:ext>
            </p:extLst>
          </p:nvPr>
        </p:nvGraphicFramePr>
        <p:xfrm>
          <a:off x="797625" y="902560"/>
          <a:ext cx="10807175" cy="583001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943874">
                  <a:extLst>
                    <a:ext uri="{9D8B030D-6E8A-4147-A177-3AD203B41FA5}">
                      <a16:colId xmlns:a16="http://schemas.microsoft.com/office/drawing/2014/main" val="3349734572"/>
                    </a:ext>
                  </a:extLst>
                </a:gridCol>
                <a:gridCol w="1384174">
                  <a:extLst>
                    <a:ext uri="{9D8B030D-6E8A-4147-A177-3AD203B41FA5}">
                      <a16:colId xmlns:a16="http://schemas.microsoft.com/office/drawing/2014/main" val="852346815"/>
                    </a:ext>
                  </a:extLst>
                </a:gridCol>
                <a:gridCol w="1415921">
                  <a:extLst>
                    <a:ext uri="{9D8B030D-6E8A-4147-A177-3AD203B41FA5}">
                      <a16:colId xmlns:a16="http://schemas.microsoft.com/office/drawing/2014/main" val="2367111690"/>
                    </a:ext>
                  </a:extLst>
                </a:gridCol>
                <a:gridCol w="1337593">
                  <a:extLst>
                    <a:ext uri="{9D8B030D-6E8A-4147-A177-3AD203B41FA5}">
                      <a16:colId xmlns:a16="http://schemas.microsoft.com/office/drawing/2014/main" val="17142185"/>
                    </a:ext>
                  </a:extLst>
                </a:gridCol>
                <a:gridCol w="1314922">
                  <a:extLst>
                    <a:ext uri="{9D8B030D-6E8A-4147-A177-3AD203B41FA5}">
                      <a16:colId xmlns:a16="http://schemas.microsoft.com/office/drawing/2014/main" val="1041247807"/>
                    </a:ext>
                  </a:extLst>
                </a:gridCol>
                <a:gridCol w="914625">
                  <a:extLst>
                    <a:ext uri="{9D8B030D-6E8A-4147-A177-3AD203B41FA5}">
                      <a16:colId xmlns:a16="http://schemas.microsoft.com/office/drawing/2014/main" val="3178126162"/>
                    </a:ext>
                  </a:extLst>
                </a:gridCol>
                <a:gridCol w="1496066">
                  <a:extLst>
                    <a:ext uri="{9D8B030D-6E8A-4147-A177-3AD203B41FA5}">
                      <a16:colId xmlns:a16="http://schemas.microsoft.com/office/drawing/2014/main" val="4188401616"/>
                    </a:ext>
                  </a:extLst>
                </a:gridCol>
              </a:tblGrid>
              <a:tr h="8681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заболеваний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906152"/>
                  </a:ext>
                </a:extLst>
              </a:tr>
              <a:tr h="1258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случаев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длительность пребывания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случаев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длительность пребывания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случаев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длительность пребывания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4744481"/>
                  </a:ext>
                </a:extLst>
              </a:tr>
              <a:tr h="462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Нарушение ритма сердца и проводимости– всего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8750120"/>
                  </a:ext>
                </a:extLst>
              </a:tr>
              <a:tr h="231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ВПС - Q20-28 – всего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1320692"/>
                  </a:ext>
                </a:extLst>
              </a:tr>
              <a:tr h="231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ХРБС I 05-09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6648510"/>
                  </a:ext>
                </a:extLst>
              </a:tr>
              <a:tr h="694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 Неревматичес-кий кардит, перикардит, кардиомиопатия I 40.0-</a:t>
                      </a:r>
                      <a:r>
                        <a:rPr lang="en-US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371720"/>
                  </a:ext>
                </a:extLst>
              </a:tr>
              <a:tr h="462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Болезни с повышенным кровяным давлением </a:t>
                      </a:r>
                      <a:r>
                        <a:rPr lang="en-US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</a:t>
                      </a:r>
                      <a:r>
                        <a:rPr lang="en-US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35201"/>
                  </a:ext>
                </a:extLst>
              </a:tr>
              <a:tr h="231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6.Поражение клапанов сердца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2030165"/>
                  </a:ext>
                </a:extLst>
              </a:tr>
              <a:tr h="231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Расстройства ВНС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2863087"/>
                  </a:ext>
                </a:extLst>
              </a:tr>
              <a:tr h="694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Системные  заболевания соединительной ткани  (кроме ЮРА)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1041712"/>
                  </a:ext>
                </a:extLst>
              </a:tr>
              <a:tr h="231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ЮРА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016386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74551F-D51C-4303-A73B-2F47F784B03E}"/>
              </a:ext>
            </a:extLst>
          </p:cNvPr>
          <p:cNvPicPr/>
          <p:nvPr/>
        </p:nvPicPr>
        <p:blipFill rotWithShape="1">
          <a:blip r:embed="rId2"/>
          <a:srcRect l="36557" t="28791" r="37948" b="37001"/>
          <a:stretch/>
        </p:blipFill>
        <p:spPr bwMode="auto">
          <a:xfrm>
            <a:off x="0" y="182699"/>
            <a:ext cx="1048624" cy="809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E98A0D5F-F522-4504-9C07-CFB9A7190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97DF-995F-4D63-A645-D0BD54987127}" type="datetime1">
              <a:rPr lang="ru-BY" smtClean="0"/>
              <a:t>14.04.2026</a:t>
            </a:fld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64B13D-72A3-452C-8788-2C717EF8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A1F5-E79B-4F65-B2B6-0532F315CF10}" type="slidenum">
              <a:rPr lang="ru-BY" smtClean="0"/>
              <a:t>8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60947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0DE28-55AA-4AE1-9CBC-67BDA21BA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574" y="365125"/>
            <a:ext cx="9810226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врожденных пороков сердца: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4C8DFD-ABAB-4BA0-8585-C7BB03DCC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инфекционные агенты (вирус краснухи, цитомегаловирус, вирус простого герпеса, вирус гриппа, энтеровирус, вирус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наследственные факторы – в 57% случаев ВПС обусловлены генетическими нарушениями, которые могут встречаться как изолированно, так и в составе множественных врожденных пороков развития; наиболее известные причины ВПС – точечные генные изменения либо хромосомные мутации в виде делеции или дупликации сегментов ДНК;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соматические заболевания матери, и в первую очередь – сахарный диабет – приводят к развитию гипертрофической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кардиомиопатии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ВПС;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вредности и вредные привычки матери (хронический алкоголизм, компьютерное излучение, интоксикации ртутью, свинцом, воздействие ионизирующей радиации и т.д.).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AAC8D-89D2-48A9-988E-01F56247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9A3E-4A25-4963-977F-DE6CC597052B}" type="datetime1">
              <a:rPr lang="ru-BY" smtClean="0"/>
              <a:t>14.04.2026</a:t>
            </a:fld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88CF2D-9306-47D2-9045-CEA91088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A1F5-E79B-4F65-B2B6-0532F315CF10}" type="slidenum">
              <a:rPr lang="ru-BY" smtClean="0"/>
              <a:t>9</a:t>
            </a:fld>
            <a:endParaRPr lang="ru-BY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A73E2C-BE69-4632-B2A2-CCA5819A3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09" y="365125"/>
            <a:ext cx="108518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91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2093</Words>
  <Application>Microsoft Office PowerPoint</Application>
  <PresentationFormat>Широкоэкранный</PresentationFormat>
  <Paragraphs>749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Grandview Display</vt:lpstr>
      <vt:lpstr>Times New Roman</vt:lpstr>
      <vt:lpstr>Тема Office</vt:lpstr>
      <vt:lpstr>DashVTI</vt:lpstr>
      <vt:lpstr>1_Тема Office</vt:lpstr>
      <vt:lpstr>Детская кардиология в Беларуси в 2025 году: итоги и перспективы</vt:lpstr>
      <vt:lpstr>Численность детского населения  Республики Беларусь, абс.  </vt:lpstr>
      <vt:lpstr>Укомплектованность детской кардиоревматологической службы республики врачебными кадрами</vt:lpstr>
      <vt:lpstr>Структура специализированных кардиоревматологических коек в  административных единицах РБ </vt:lpstr>
      <vt:lpstr>Сведения о врачебных кадрах кардиоревматологической службы</vt:lpstr>
      <vt:lpstr>Структура диспансерных пациентов с кардиоревматологической патологией  в 2023-2025 гг. (в абс.)</vt:lpstr>
      <vt:lpstr>Динамика показателей инвалидности по кардиоревматологической патологии в 2023 – 2025 г.г. (в абс.) </vt:lpstr>
      <vt:lpstr>Нозологическая структура госпитализированных пациентов республики  кардиоревматологического профиля  в 2023-2025 гг. </vt:lpstr>
      <vt:lpstr>Причины врожденных пороков сердца:</vt:lpstr>
      <vt:lpstr>Наиболее часто встречаемые пороки сердца у детей (В.В.Скворцов и соавт., 2017):</vt:lpstr>
      <vt:lpstr>Причины нарушений ритма у детей: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Научная школа детской кардиоревматологии Белорусского государственного медицинского университета</vt:lpstr>
      <vt:lpstr>Перспективы применения технологии искусственного интеллекта  в детской кардиологии </vt:lpstr>
      <vt:lpstr>Основными направлениями применения технологии ИИ в кардиологии являются (Kilic A. Artificial intelligence and machine learning in cardiovascular health care. Ann Thorac Surg . 2020;109(5):1323–9): </vt:lpstr>
      <vt:lpstr>Цели использования ИИ выступают ( Leopold JA, Maron BA, Loscalzo J. The application of big data to cardiovascular disease: paths to precision medicine. J Clin Invest . 2020;130(1):29–38): </vt:lpstr>
      <vt:lpstr>Проблемы, возникающие на различных этапах  применения ИИ (Shaikh M W, Mama M S, Proddaturi S, et al. (March 28, 2025) The Role of Artificial Intelligence in the Prediction, Diagnosis, and Management of Cardiovascular Diseases: A Narrative Review. Cureus 17(3): e81332): </vt:lpstr>
      <vt:lpstr>Алгоритмы искусственного интеллекта в детской кардиологии </vt:lpstr>
      <vt:lpstr>Алгоритмы искусственного интеллекта в детской кардиологии -2</vt:lpstr>
      <vt:lpstr>Проблемные вопросы службы</vt:lpstr>
      <vt:lpstr>Выводы: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ревматология в Беларуси в 2025 году: итоги и перспективы</dc:title>
  <dc:creator>Строгий Владимир Владимирович</dc:creator>
  <cp:lastModifiedBy>ordin10</cp:lastModifiedBy>
  <cp:revision>34</cp:revision>
  <dcterms:created xsi:type="dcterms:W3CDTF">2026-03-12T10:08:23Z</dcterms:created>
  <dcterms:modified xsi:type="dcterms:W3CDTF">2026-04-14T08:05:06Z</dcterms:modified>
</cp:coreProperties>
</file>