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5.xml" ContentType="application/vnd.openxmlformats-officedocument.drawingml.chart+xml"/>
  <Override PartName="/ppt/notesSlides/notesSlide10.xml" ContentType="application/vnd.openxmlformats-officedocument.presentationml.notesSlide+xml"/>
  <Override PartName="/ppt/charts/chart16.xml" ContentType="application/vnd.openxmlformats-officedocument.drawingml.chart+xml"/>
  <Override PartName="/ppt/drawings/drawing4.xml" ContentType="application/vnd.openxmlformats-officedocument.drawingml.chartshapes+xml"/>
  <Override PartName="/ppt/charts/chart1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4642" r:id="rId2"/>
    <p:sldId id="298" r:id="rId3"/>
    <p:sldId id="356" r:id="rId4"/>
    <p:sldId id="4657" r:id="rId5"/>
    <p:sldId id="4658" r:id="rId6"/>
    <p:sldId id="4656" r:id="rId7"/>
    <p:sldId id="4659" r:id="rId8"/>
    <p:sldId id="4574" r:id="rId9"/>
    <p:sldId id="373" r:id="rId10"/>
    <p:sldId id="305" r:id="rId11"/>
    <p:sldId id="4592" r:id="rId12"/>
    <p:sldId id="4660" r:id="rId13"/>
    <p:sldId id="4604" r:id="rId14"/>
    <p:sldId id="4631" r:id="rId15"/>
    <p:sldId id="357" r:id="rId16"/>
    <p:sldId id="4624" r:id="rId17"/>
    <p:sldId id="4654" r:id="rId18"/>
    <p:sldId id="4662" r:id="rId19"/>
    <p:sldId id="273" r:id="rId20"/>
    <p:sldId id="4632" r:id="rId21"/>
    <p:sldId id="359" r:id="rId22"/>
    <p:sldId id="4590" r:id="rId23"/>
    <p:sldId id="4655" r:id="rId24"/>
    <p:sldId id="4639" r:id="rId25"/>
    <p:sldId id="327" r:id="rId26"/>
    <p:sldId id="360" r:id="rId27"/>
    <p:sldId id="4663" r:id="rId28"/>
    <p:sldId id="4597" r:id="rId29"/>
    <p:sldId id="361" r:id="rId30"/>
    <p:sldId id="4634" r:id="rId31"/>
    <p:sldId id="4635" r:id="rId32"/>
    <p:sldId id="280" r:id="rId33"/>
    <p:sldId id="279" r:id="rId34"/>
    <p:sldId id="4615" r:id="rId35"/>
    <p:sldId id="4616" r:id="rId36"/>
    <p:sldId id="285" r:id="rId37"/>
    <p:sldId id="324" r:id="rId38"/>
    <p:sldId id="326" r:id="rId39"/>
    <p:sldId id="289" r:id="rId40"/>
    <p:sldId id="328" r:id="rId41"/>
    <p:sldId id="14307" r:id="rId42"/>
    <p:sldId id="14225" r:id="rId43"/>
    <p:sldId id="14226" r:id="rId44"/>
    <p:sldId id="14227" r:id="rId45"/>
    <p:sldId id="4623" r:id="rId46"/>
    <p:sldId id="368" r:id="rId47"/>
    <p:sldId id="309" r:id="rId48"/>
    <p:sldId id="364" r:id="rId49"/>
    <p:sldId id="320" r:id="rId50"/>
    <p:sldId id="366" r:id="rId51"/>
    <p:sldId id="369" r:id="rId52"/>
    <p:sldId id="4617" r:id="rId53"/>
    <p:sldId id="4618" r:id="rId54"/>
    <p:sldId id="4619" r:id="rId55"/>
    <p:sldId id="4620" r:id="rId56"/>
    <p:sldId id="4581" r:id="rId57"/>
    <p:sldId id="370" r:id="rId58"/>
    <p:sldId id="321" r:id="rId59"/>
    <p:sldId id="4627" r:id="rId60"/>
    <p:sldId id="4641" r:id="rId61"/>
    <p:sldId id="371" r:id="rId62"/>
    <p:sldId id="287" r:id="rId63"/>
    <p:sldId id="4636" r:id="rId64"/>
    <p:sldId id="14368" r:id="rId65"/>
    <p:sldId id="14369" r:id="rId66"/>
    <p:sldId id="14370" r:id="rId67"/>
    <p:sldId id="14371" r:id="rId68"/>
    <p:sldId id="14373" r:id="rId69"/>
    <p:sldId id="14372" r:id="rId70"/>
    <p:sldId id="14374" r:id="rId71"/>
    <p:sldId id="312" r:id="rId72"/>
  </p:sldIdLst>
  <p:sldSz cx="12192000" cy="6858000"/>
  <p:notesSz cx="6808788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бердин Дмитрий Васильевич" initials="КДВ" lastIdx="2" clrIdx="0">
    <p:extLst>
      <p:ext uri="{19B8F6BF-5375-455C-9EA6-DF929625EA0E}">
        <p15:presenceInfo xmlns:p15="http://schemas.microsoft.com/office/powerpoint/2012/main" userId="S-1-5-21-2625878502-3983992633-3116211536-67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8BA7"/>
    <a:srgbClr val="6600FF"/>
    <a:srgbClr val="66FF33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2" autoAdjust="0"/>
    <p:restoredTop sz="95385" autoAdjust="0"/>
  </p:normalViewPr>
  <p:slideViewPr>
    <p:cSldViewPr snapToGrid="0">
      <p:cViewPr varScale="1">
        <p:scale>
          <a:sx n="105" d="100"/>
          <a:sy n="105" d="100"/>
        </p:scale>
        <p:origin x="7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4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Macro-Enabled_Worksheet.xlsm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5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110219427987601E-2"/>
          <c:y val="1.8750095820195298E-2"/>
          <c:w val="0.95185271063002097"/>
          <c:h val="0.8232573887590378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БСК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3A-EB83-49E1-B951-DC4E433AE162}"/>
              </c:ext>
            </c:extLst>
          </c:dPt>
          <c:dLbls>
            <c:dLbl>
              <c:idx val="0"/>
              <c:layout>
                <c:manualLayout>
                  <c:x val="-2.6092236543070479E-2"/>
                  <c:y val="3.0263975741159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2C-42BA-AC34-16DEE117508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09-4711-8F76-FF202BD0C9B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09-4711-8F76-FF202BD0C9B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09-4711-8F76-FF202BD0C9B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09-4711-8F76-FF202BD0C9B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209-4711-8F76-FF202BD0C9B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09-4711-8F76-FF202BD0C9B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209-4711-8F76-FF202BD0C9B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209-4711-8F76-FF202BD0C9B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209-4711-8F76-FF202BD0C9B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209-4711-8F76-FF202BD0C9BB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209-4711-8F76-FF202BD0C9BB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209-4711-8F76-FF202BD0C9BB}"/>
                </c:ext>
              </c:extLst>
            </c:dLbl>
            <c:dLbl>
              <c:idx val="13"/>
              <c:layout>
                <c:manualLayout>
                  <c:x val="-3.7260354132152444E-2"/>
                  <c:y val="-3.27859737195895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2C-42BA-AC34-16DEE117508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209-4711-8F76-FF202BD0C9BB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209-4711-8F76-FF202BD0C9BB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209-4711-8F76-FF202BD0C9BB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209-4711-8F76-FF202BD0C9BB}"/>
                </c:ext>
              </c:extLst>
            </c:dLbl>
            <c:dLbl>
              <c:idx val="18"/>
              <c:layout>
                <c:manualLayout>
                  <c:x val="-5.8877048132485163E-2"/>
                  <c:y val="3.78299696764495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EB83-49E1-B951-DC4E433AE162}"/>
                </c:ext>
              </c:extLst>
            </c:dLbl>
            <c:dLbl>
              <c:idx val="19"/>
              <c:layout>
                <c:manualLayout>
                  <c:x val="0"/>
                  <c:y val="-3.78299696764495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2C-42BA-AC34-16DEE11750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Лист1!$B$1:$V$1</c:f>
              <c:strCache>
                <c:ptCount val="2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</c:strCache>
            </c:strRef>
          </c:cat>
          <c:val>
            <c:numRef>
              <c:f>Лист1!$B$2:$V$2</c:f>
              <c:numCache>
                <c:formatCode>General</c:formatCode>
                <c:ptCount val="20"/>
                <c:pt idx="0">
                  <c:v>23716</c:v>
                </c:pt>
                <c:pt idx="1">
                  <c:v>24547</c:v>
                </c:pt>
                <c:pt idx="2">
                  <c:v>27626</c:v>
                </c:pt>
                <c:pt idx="3">
                  <c:v>29333</c:v>
                </c:pt>
                <c:pt idx="4">
                  <c:v>29464</c:v>
                </c:pt>
                <c:pt idx="5">
                  <c:v>30486</c:v>
                </c:pt>
                <c:pt idx="6">
                  <c:v>31668</c:v>
                </c:pt>
                <c:pt idx="7">
                  <c:v>31524</c:v>
                </c:pt>
                <c:pt idx="8">
                  <c:v>31652</c:v>
                </c:pt>
                <c:pt idx="9">
                  <c:v>32101</c:v>
                </c:pt>
                <c:pt idx="10">
                  <c:v>33112</c:v>
                </c:pt>
                <c:pt idx="11">
                  <c:v>34528</c:v>
                </c:pt>
                <c:pt idx="12">
                  <c:v>35670</c:v>
                </c:pt>
                <c:pt idx="13">
                  <c:v>36510</c:v>
                </c:pt>
                <c:pt idx="14">
                  <c:v>35105</c:v>
                </c:pt>
                <c:pt idx="15">
                  <c:v>35512</c:v>
                </c:pt>
                <c:pt idx="16">
                  <c:v>36202</c:v>
                </c:pt>
                <c:pt idx="17">
                  <c:v>36611</c:v>
                </c:pt>
                <c:pt idx="18">
                  <c:v>35793</c:v>
                </c:pt>
                <c:pt idx="19">
                  <c:v>36111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166-4137-9FDE-D27FC305213D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ИБС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8367678016789712E-2"/>
                  <c:y val="-3.5307971698019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2C-42BA-AC34-16DEE117508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83-49E1-B951-DC4E433AE16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83-49E1-B951-DC4E433AE16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83-49E1-B951-DC4E433AE16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B83-49E1-B951-DC4E433AE1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83-49E1-B951-DC4E433AE16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B83-49E1-B951-DC4E433AE16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B83-49E1-B951-DC4E433AE16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B83-49E1-B951-DC4E433AE162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B83-49E1-B951-DC4E433AE16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B83-49E1-B951-DC4E433AE162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B83-49E1-B951-DC4E433AE1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B83-49E1-B951-DC4E433AE162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B83-49E1-B951-DC4E433AE16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B83-49E1-B951-DC4E433AE162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B83-49E1-B951-DC4E433AE1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B83-49E1-B951-DC4E433AE162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B83-49E1-B951-DC4E433AE162}"/>
                </c:ext>
              </c:extLst>
            </c:dLbl>
            <c:dLbl>
              <c:idx val="18"/>
              <c:layout>
                <c:manualLayout>
                  <c:x val="-6.1593333995659999E-2"/>
                  <c:y val="-4.79179615901693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B83-49E1-B951-DC4E433AE162}"/>
                </c:ext>
              </c:extLst>
            </c:dLbl>
            <c:dLbl>
              <c:idx val="19"/>
              <c:layout>
                <c:manualLayout>
                  <c:x val="-7.964045158017484E-3"/>
                  <c:y val="-4.0351868363620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612027464041082E-2"/>
                      <c:h val="3.47026921831963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9-EB83-49E1-B951-DC4E433AE1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Лист1!$B$1:$V$1</c:f>
              <c:strCache>
                <c:ptCount val="2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</c:strCache>
            </c:strRef>
          </c:cat>
          <c:val>
            <c:numRef>
              <c:f>Лист1!$B$3:$V$3</c:f>
              <c:numCache>
                <c:formatCode>General</c:formatCode>
                <c:ptCount val="20"/>
                <c:pt idx="0">
                  <c:v>9442</c:v>
                </c:pt>
                <c:pt idx="1">
                  <c:v>9886</c:v>
                </c:pt>
                <c:pt idx="2">
                  <c:v>11239</c:v>
                </c:pt>
                <c:pt idx="3">
                  <c:v>12153</c:v>
                </c:pt>
                <c:pt idx="4">
                  <c:v>12284</c:v>
                </c:pt>
                <c:pt idx="5">
                  <c:v>12497</c:v>
                </c:pt>
                <c:pt idx="6">
                  <c:v>12867</c:v>
                </c:pt>
                <c:pt idx="7">
                  <c:v>12804</c:v>
                </c:pt>
                <c:pt idx="8">
                  <c:v>12860</c:v>
                </c:pt>
                <c:pt idx="9">
                  <c:v>13053</c:v>
                </c:pt>
                <c:pt idx="10">
                  <c:v>13484</c:v>
                </c:pt>
                <c:pt idx="11">
                  <c:v>13960</c:v>
                </c:pt>
                <c:pt idx="12">
                  <c:v>14428</c:v>
                </c:pt>
                <c:pt idx="13">
                  <c:v>14807</c:v>
                </c:pt>
                <c:pt idx="14">
                  <c:v>14247</c:v>
                </c:pt>
                <c:pt idx="15">
                  <c:v>14300</c:v>
                </c:pt>
                <c:pt idx="16">
                  <c:v>14617</c:v>
                </c:pt>
                <c:pt idx="17">
                  <c:v>14751</c:v>
                </c:pt>
                <c:pt idx="18">
                  <c:v>14541</c:v>
                </c:pt>
                <c:pt idx="19">
                  <c:v>14656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166-4137-9FDE-D27FC305213D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АГ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EB83-49E1-B951-DC4E433AE16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EB83-49E1-B951-DC4E433AE16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EB83-49E1-B951-DC4E433AE16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EB83-49E1-B951-DC4E433AE1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EB83-49E1-B951-DC4E433AE16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EB83-49E1-B951-DC4E433AE16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EB83-49E1-B951-DC4E433AE16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EB83-49E1-B951-DC4E433AE162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EB83-49E1-B951-DC4E433AE16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EB83-49E1-B951-DC4E433AE162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EB83-49E1-B951-DC4E433AE1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EB83-49E1-B951-DC4E433AE162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EB83-49E1-B951-DC4E433AE16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EB83-49E1-B951-DC4E433AE162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EB83-49E1-B951-DC4E433AE1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EB83-49E1-B951-DC4E433AE162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EB83-49E1-B951-DC4E433AE162}"/>
                </c:ext>
              </c:extLst>
            </c:dLbl>
            <c:dLbl>
              <c:idx val="18"/>
              <c:layout>
                <c:manualLayout>
                  <c:x val="-5.9317892521940765E-2"/>
                  <c:y val="2.26979818058697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EB83-49E1-B951-DC4E433AE162}"/>
                </c:ext>
              </c:extLst>
            </c:dLbl>
            <c:dLbl>
              <c:idx val="19"/>
              <c:layout>
                <c:manualLayout>
                  <c:x val="-3.4131622105788499E-3"/>
                  <c:y val="1.76539858490097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EB83-49E1-B951-DC4E433AE1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Лист1!$B$1:$V$1</c:f>
              <c:strCache>
                <c:ptCount val="2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</c:strCache>
            </c:strRef>
          </c:cat>
          <c:val>
            <c:numRef>
              <c:f>Лист1!$B$4:$V$4</c:f>
              <c:numCache>
                <c:formatCode>General</c:formatCode>
                <c:ptCount val="20"/>
                <c:pt idx="0">
                  <c:v>7015</c:v>
                </c:pt>
                <c:pt idx="1">
                  <c:v>7329</c:v>
                </c:pt>
                <c:pt idx="2">
                  <c:v>8571</c:v>
                </c:pt>
                <c:pt idx="3">
                  <c:v>9082</c:v>
                </c:pt>
                <c:pt idx="4">
                  <c:v>9215</c:v>
                </c:pt>
                <c:pt idx="5">
                  <c:v>9758</c:v>
                </c:pt>
                <c:pt idx="6">
                  <c:v>10101</c:v>
                </c:pt>
                <c:pt idx="7">
                  <c:v>10211</c:v>
                </c:pt>
                <c:pt idx="8">
                  <c:v>10361</c:v>
                </c:pt>
                <c:pt idx="9">
                  <c:v>10693</c:v>
                </c:pt>
                <c:pt idx="10">
                  <c:v>11314</c:v>
                </c:pt>
                <c:pt idx="11">
                  <c:v>12200</c:v>
                </c:pt>
                <c:pt idx="12">
                  <c:v>12785</c:v>
                </c:pt>
                <c:pt idx="13">
                  <c:v>13305</c:v>
                </c:pt>
                <c:pt idx="14">
                  <c:v>13087</c:v>
                </c:pt>
                <c:pt idx="15">
                  <c:v>13352</c:v>
                </c:pt>
                <c:pt idx="16">
                  <c:v>13541</c:v>
                </c:pt>
                <c:pt idx="17">
                  <c:v>13488</c:v>
                </c:pt>
                <c:pt idx="18">
                  <c:v>12987</c:v>
                </c:pt>
                <c:pt idx="19">
                  <c:v>13027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6166-4137-9FDE-D27FC305213D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ЦВБ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229957279930096E-2"/>
                  <c:y val="3.78299696764495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2C-42BA-AC34-16DEE117508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B83-49E1-B951-DC4E433AE16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B83-49E1-B951-DC4E433AE16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B83-49E1-B951-DC4E433AE16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B83-49E1-B951-DC4E433AE1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B83-49E1-B951-DC4E433AE16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B83-49E1-B951-DC4E433AE16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B83-49E1-B951-DC4E433AE16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B83-49E1-B951-DC4E433AE162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B83-49E1-B951-DC4E433AE16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B83-49E1-B951-DC4E433AE162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B83-49E1-B951-DC4E433AE16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EB83-49E1-B951-DC4E433AE162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EB83-49E1-B951-DC4E433AE16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EB83-49E1-B951-DC4E433AE162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EB83-49E1-B951-DC4E433AE16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EB83-49E1-B951-DC4E433AE162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EB83-49E1-B951-DC4E433AE162}"/>
                </c:ext>
              </c:extLst>
            </c:dLbl>
            <c:dLbl>
              <c:idx val="18"/>
              <c:layout>
                <c:manualLayout>
                  <c:x val="-4.7568104008100569E-2"/>
                  <c:y val="3.27859737195895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EB83-49E1-B951-DC4E433AE162}"/>
                </c:ext>
              </c:extLst>
            </c:dLbl>
            <c:dLbl>
              <c:idx val="19"/>
              <c:layout>
                <c:manualLayout>
                  <c:x val="-7.480827389936941E-3"/>
                  <c:y val="2.2697981805869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EB83-49E1-B951-DC4E433AE1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Лист1!$B$1:$V$1</c:f>
              <c:strCache>
                <c:ptCount val="2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</c:strCache>
            </c:strRef>
          </c:cat>
          <c:val>
            <c:numRef>
              <c:f>Лист1!$B$5:$V$5</c:f>
              <c:numCache>
                <c:formatCode>General</c:formatCode>
                <c:ptCount val="20"/>
                <c:pt idx="0">
                  <c:v>4681</c:v>
                </c:pt>
                <c:pt idx="1">
                  <c:v>4790</c:v>
                </c:pt>
                <c:pt idx="2">
                  <c:v>5326</c:v>
                </c:pt>
                <c:pt idx="3">
                  <c:v>5542</c:v>
                </c:pt>
                <c:pt idx="4">
                  <c:v>5591</c:v>
                </c:pt>
                <c:pt idx="5">
                  <c:v>5482</c:v>
                </c:pt>
                <c:pt idx="6">
                  <c:v>5518</c:v>
                </c:pt>
                <c:pt idx="7">
                  <c:v>5463</c:v>
                </c:pt>
                <c:pt idx="8">
                  <c:v>5383</c:v>
                </c:pt>
                <c:pt idx="9">
                  <c:v>5163</c:v>
                </c:pt>
                <c:pt idx="10">
                  <c:v>5120</c:v>
                </c:pt>
                <c:pt idx="11">
                  <c:v>5061</c:v>
                </c:pt>
                <c:pt idx="12">
                  <c:v>5019</c:v>
                </c:pt>
                <c:pt idx="13">
                  <c:v>5007</c:v>
                </c:pt>
                <c:pt idx="14">
                  <c:v>4643</c:v>
                </c:pt>
                <c:pt idx="15">
                  <c:v>4595</c:v>
                </c:pt>
                <c:pt idx="16">
                  <c:v>4585</c:v>
                </c:pt>
                <c:pt idx="17">
                  <c:v>4674</c:v>
                </c:pt>
                <c:pt idx="18">
                  <c:v>4526</c:v>
                </c:pt>
                <c:pt idx="19">
                  <c:v>4483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6166-4137-9FDE-D27FC305213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1809288"/>
        <c:axId val="111813768"/>
      </c:lineChart>
      <c:catAx>
        <c:axId val="111809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1813768"/>
        <c:crosses val="autoZero"/>
        <c:auto val="1"/>
        <c:lblAlgn val="ctr"/>
        <c:lblOffset val="100"/>
        <c:noMultiLvlLbl val="0"/>
      </c:catAx>
      <c:valAx>
        <c:axId val="1118137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18092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898714377832201E-2"/>
          <c:y val="3.6288673933406498E-2"/>
          <c:w val="0.96820257124433495"/>
          <c:h val="0.79639845951072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врачи ФД</c:v>
                </c:pt>
              </c:strCache>
            </c:strRef>
          </c:tx>
          <c:spPr>
            <a:solidFill>
              <a:srgbClr val="66FF33"/>
            </a:solidFill>
            <a:ln>
              <a:solidFill>
                <a:srgbClr val="C00000"/>
              </a:solidFill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rgbClr val="00B05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895-416C-9489-2B0A5167B081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895-416C-9489-2B0A5167B081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895-416C-9489-2B0A5167B081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895-416C-9489-2B0A5167B081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F895-416C-9489-2B0A5167B0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Лист1!$B$1:$H$1</c:f>
              <c:strCache>
                <c:ptCount val="7"/>
                <c:pt idx="0">
                  <c:v>Минск</c:v>
                </c:pt>
                <c:pt idx="1">
                  <c:v>Брестская обл.</c:v>
                </c:pt>
                <c:pt idx="2">
                  <c:v>Витебская обл.</c:v>
                </c:pt>
                <c:pt idx="3">
                  <c:v>Гомельская обл.</c:v>
                </c:pt>
                <c:pt idx="4">
                  <c:v>Гродненская обл.</c:v>
                </c:pt>
                <c:pt idx="5">
                  <c:v>Минская обл.</c:v>
                </c:pt>
                <c:pt idx="6">
                  <c:v>Могилевская обл.</c:v>
                </c:pt>
              </c:strCache>
            </c:strRef>
          </c:cat>
          <c:val>
            <c:numRef>
              <c:f>Лист1!$B$2:$H$2</c:f>
              <c:numCache>
                <c:formatCode>General</c:formatCode>
                <c:ptCount val="7"/>
                <c:pt idx="0">
                  <c:v>18.8</c:v>
                </c:pt>
                <c:pt idx="1">
                  <c:v>8.5</c:v>
                </c:pt>
                <c:pt idx="2">
                  <c:v>8.8000000000000007</c:v>
                </c:pt>
                <c:pt idx="3" formatCode="0.0">
                  <c:v>10.5</c:v>
                </c:pt>
                <c:pt idx="4">
                  <c:v>9.8000000000000007</c:v>
                </c:pt>
                <c:pt idx="5">
                  <c:v>9.5</c:v>
                </c:pt>
                <c:pt idx="6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CB-4153-9F1D-B59E18A233B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врачи УЗД</c:v>
                </c:pt>
              </c:strCache>
            </c:strRef>
          </c:tx>
          <c:spPr>
            <a:solidFill>
              <a:srgbClr val="6600FF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rgbClr val="00B05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895-416C-9489-2B0A5167B081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F895-416C-9489-2B0A5167B081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rgbClr val="00B05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895-416C-9489-2B0A5167B081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895-416C-9489-2B0A5167B081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895-416C-9489-2B0A5167B0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Лист1!$B$1:$H$1</c:f>
              <c:strCache>
                <c:ptCount val="7"/>
                <c:pt idx="0">
                  <c:v>Минск</c:v>
                </c:pt>
                <c:pt idx="1">
                  <c:v>Брестская обл.</c:v>
                </c:pt>
                <c:pt idx="2">
                  <c:v>Витебская обл.</c:v>
                </c:pt>
                <c:pt idx="3">
                  <c:v>Гомельская обл.</c:v>
                </c:pt>
                <c:pt idx="4">
                  <c:v>Гродненская обл.</c:v>
                </c:pt>
                <c:pt idx="5">
                  <c:v>Минская обл.</c:v>
                </c:pt>
                <c:pt idx="6">
                  <c:v>Могилевская обл.</c:v>
                </c:pt>
              </c:strCache>
            </c:strRef>
          </c:cat>
          <c:val>
            <c:numRef>
              <c:f>Лист1!$B$3:$H$3</c:f>
              <c:numCache>
                <c:formatCode>General</c:formatCode>
                <c:ptCount val="7"/>
                <c:pt idx="0">
                  <c:v>34.700000000000003</c:v>
                </c:pt>
                <c:pt idx="1">
                  <c:v>17.5</c:v>
                </c:pt>
                <c:pt idx="2">
                  <c:v>14.5</c:v>
                </c:pt>
                <c:pt idx="3">
                  <c:v>18.7</c:v>
                </c:pt>
                <c:pt idx="4">
                  <c:v>22.5</c:v>
                </c:pt>
                <c:pt idx="5" formatCode="0.0">
                  <c:v>18.3</c:v>
                </c:pt>
                <c:pt idx="6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BCB-4153-9F1D-B59E18A23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766512"/>
        <c:axId val="147766904"/>
      </c:barChart>
      <c:catAx>
        <c:axId val="147766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47766904"/>
        <c:crosses val="autoZero"/>
        <c:auto val="1"/>
        <c:lblAlgn val="ctr"/>
        <c:lblOffset val="100"/>
        <c:noMultiLvlLbl val="0"/>
      </c:catAx>
      <c:valAx>
        <c:axId val="1477669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477665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4260998848964901"/>
          <c:y val="4.4106194635094916E-2"/>
          <c:w val="0.29088539336693464"/>
          <c:h val="8.0122383731194097E-2"/>
        </c:manualLayout>
      </c:layout>
      <c:overlay val="0"/>
      <c:txPr>
        <a:bodyPr/>
        <a:lstStyle/>
        <a:p>
          <a:pPr>
            <a:defRPr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Лист1!$L$1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effectLst/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г. Минск (без учета РНПЦК)</c:v>
                </c:pt>
                <c:pt idx="1">
                  <c:v>Брестская   обл. </c:v>
                </c:pt>
                <c:pt idx="2">
                  <c:v>Витебская   обл. </c:v>
                </c:pt>
                <c:pt idx="3">
                  <c:v>Гомельская   обл. </c:v>
                </c:pt>
                <c:pt idx="4">
                  <c:v>Гродненская   обл. </c:v>
                </c:pt>
                <c:pt idx="5">
                  <c:v>Минская обл. </c:v>
                </c:pt>
                <c:pt idx="6">
                  <c:v>Могилевская обл. </c:v>
                </c:pt>
              </c:strCache>
            </c:strRef>
          </c:cat>
          <c:val>
            <c:numRef>
              <c:f>Лист1!$L$2:$L$8</c:f>
              <c:numCache>
                <c:formatCode>General</c:formatCode>
                <c:ptCount val="7"/>
                <c:pt idx="0">
                  <c:v>1255</c:v>
                </c:pt>
                <c:pt idx="1">
                  <c:v>674</c:v>
                </c:pt>
                <c:pt idx="2">
                  <c:v>560</c:v>
                </c:pt>
                <c:pt idx="3">
                  <c:v>885</c:v>
                </c:pt>
                <c:pt idx="4">
                  <c:v>630</c:v>
                </c:pt>
                <c:pt idx="5">
                  <c:v>950</c:v>
                </c:pt>
                <c:pt idx="6">
                  <c:v>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18-49FA-88C6-15E2F050BEC9}"/>
            </c:ext>
          </c:extLst>
        </c:ser>
        <c:ser>
          <c:idx val="1"/>
          <c:order val="1"/>
          <c:tx>
            <c:strRef>
              <c:f>Лист1!$M$1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Лист1!$A$2:$A$8</c:f>
              <c:strCache>
                <c:ptCount val="7"/>
                <c:pt idx="0">
                  <c:v>г. Минск (без учета РНПЦК)</c:v>
                </c:pt>
                <c:pt idx="1">
                  <c:v>Брестская   обл. </c:v>
                </c:pt>
                <c:pt idx="2">
                  <c:v>Витебская   обл. </c:v>
                </c:pt>
                <c:pt idx="3">
                  <c:v>Гомельская   обл. </c:v>
                </c:pt>
                <c:pt idx="4">
                  <c:v>Гродненская   обл. </c:v>
                </c:pt>
                <c:pt idx="5">
                  <c:v>Минская обл. </c:v>
                </c:pt>
                <c:pt idx="6">
                  <c:v>Могилевская обл. </c:v>
                </c:pt>
              </c:strCache>
            </c:strRef>
          </c:cat>
          <c:val>
            <c:numRef>
              <c:f>Лист1!$M$2:$M$8</c:f>
              <c:numCache>
                <c:formatCode>General</c:formatCode>
                <c:ptCount val="7"/>
                <c:pt idx="0">
                  <c:v>1255</c:v>
                </c:pt>
                <c:pt idx="1">
                  <c:v>687</c:v>
                </c:pt>
                <c:pt idx="2">
                  <c:v>555</c:v>
                </c:pt>
                <c:pt idx="3">
                  <c:v>890</c:v>
                </c:pt>
                <c:pt idx="4">
                  <c:v>625</c:v>
                </c:pt>
                <c:pt idx="5">
                  <c:v>945</c:v>
                </c:pt>
                <c:pt idx="6">
                  <c:v>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18-49FA-88C6-15E2F050BE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6868352"/>
        <c:axId val="140272192"/>
      </c:barChart>
      <c:catAx>
        <c:axId val="21686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0272192"/>
        <c:crosses val="autoZero"/>
        <c:auto val="1"/>
        <c:lblAlgn val="ctr"/>
        <c:lblOffset val="100"/>
        <c:noMultiLvlLbl val="0"/>
      </c:catAx>
      <c:valAx>
        <c:axId val="140272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crossAx val="21686835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 b="1">
              <a:solidFill>
                <a:srgbClr val="00206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638960300616556E-2"/>
          <c:y val="1.2150819414904559E-2"/>
          <c:w val="0.94615792815374578"/>
          <c:h val="0.9393535381368297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обеспеченность на 10 тысяч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6383786938827886E-2"/>
                  <c:y val="6.47031133843667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F8-460E-BB4E-71E928FDF365}"/>
                </c:ext>
              </c:extLst>
            </c:dLbl>
            <c:dLbl>
              <c:idx val="1"/>
              <c:layout>
                <c:manualLayout>
                  <c:x val="-4.9155934180915802E-2"/>
                  <c:y val="7.077852309181910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F8-460E-BB4E-71E928FDF365}"/>
                </c:ext>
              </c:extLst>
            </c:dLbl>
            <c:dLbl>
              <c:idx val="2"/>
              <c:layout>
                <c:manualLayout>
                  <c:x val="-3.7593232815219702E-2"/>
                  <c:y val="9.508016192162810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F8-460E-BB4E-71E928FDF365}"/>
                </c:ext>
              </c:extLst>
            </c:dLbl>
            <c:dLbl>
              <c:idx val="4"/>
              <c:layout>
                <c:manualLayout>
                  <c:x val="-2.7602648605088612E-2"/>
                  <c:y val="-9.3257539009392487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F8-460E-BB4E-71E928FDF365}"/>
                </c:ext>
              </c:extLst>
            </c:dLbl>
            <c:dLbl>
              <c:idx val="6"/>
              <c:layout>
                <c:manualLayout>
                  <c:x val="-3.5818025406725004E-2"/>
                  <c:y val="0.10115557162908051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F8-460E-BB4E-71E928FDF3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Лист1!$B$1:$H$1</c:f>
              <c:strCache>
                <c:ptCount val="7"/>
                <c:pt idx="0">
                  <c:v>Минск</c:v>
                </c:pt>
                <c:pt idx="1">
                  <c:v>Брестская</c:v>
                </c:pt>
                <c:pt idx="2">
                  <c:v>Витебская</c:v>
                </c:pt>
                <c:pt idx="3">
                  <c:v>Гомельская</c:v>
                </c:pt>
                <c:pt idx="4">
                  <c:v>Гродненская</c:v>
                </c:pt>
                <c:pt idx="5">
                  <c:v>Минская</c:v>
                </c:pt>
                <c:pt idx="6">
                  <c:v>Могилевская</c:v>
                </c:pt>
              </c:strCache>
            </c:strRef>
          </c:cat>
          <c:val>
            <c:numRef>
              <c:f>Лист1!$B$2:$H$2</c:f>
              <c:numCache>
                <c:formatCode>General</c:formatCode>
                <c:ptCount val="7"/>
                <c:pt idx="0">
                  <c:v>7.5</c:v>
                </c:pt>
                <c:pt idx="1">
                  <c:v>6.5</c:v>
                </c:pt>
                <c:pt idx="2">
                  <c:v>6.1</c:v>
                </c:pt>
                <c:pt idx="3">
                  <c:v>8.1</c:v>
                </c:pt>
                <c:pt idx="4">
                  <c:v>7.7</c:v>
                </c:pt>
                <c:pt idx="5">
                  <c:v>7.9</c:v>
                </c:pt>
                <c:pt idx="6">
                  <c:v>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4F8-460E-BB4E-71E928FDF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7449984"/>
        <c:axId val="140273920"/>
      </c:lineChart>
      <c:catAx>
        <c:axId val="2174499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40273920"/>
        <c:crosses val="autoZero"/>
        <c:auto val="1"/>
        <c:lblAlgn val="ctr"/>
        <c:lblOffset val="100"/>
        <c:noMultiLvlLbl val="0"/>
      </c:catAx>
      <c:valAx>
        <c:axId val="1402739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17449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646962058947339"/>
          <c:w val="0.99572652376785797"/>
          <c:h val="0.58052510541098201"/>
        </c:manualLayout>
      </c:layout>
      <c:barChart>
        <c:barDir val="col"/>
        <c:grouping val="clustered"/>
        <c:varyColors val="0"/>
        <c:ser>
          <c:idx val="5"/>
          <c:order val="0"/>
          <c:tx>
            <c:strRef>
              <c:f>Лист1!$A$7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7"/>
                <c:pt idx="0">
                  <c:v>г. Минск (без РНПЦ)</c:v>
                </c:pt>
                <c:pt idx="1">
                  <c:v>Брестская область</c:v>
                </c:pt>
                <c:pt idx="2">
                  <c:v>Витебская область</c:v>
                </c:pt>
                <c:pt idx="3">
                  <c:v>Гомельская область</c:v>
                </c:pt>
                <c:pt idx="4">
                  <c:v>Гродненская область</c:v>
                </c:pt>
                <c:pt idx="5">
                  <c:v>Минская область</c:v>
                </c:pt>
                <c:pt idx="6">
                  <c:v>Могилевская область</c:v>
                </c:pt>
              </c:strCache>
            </c:strRef>
          </c:cat>
          <c:val>
            <c:numRef>
              <c:f>Лист1!$B$7:$I$7</c:f>
            </c:numRef>
          </c:val>
          <c:extLst>
            <c:ext xmlns:c16="http://schemas.microsoft.com/office/drawing/2014/chart" uri="{C3380CC4-5D6E-409C-BE32-E72D297353CC}">
              <c16:uniqueId val="{00000000-6E3B-46E6-8938-CAD049419D44}"/>
            </c:ext>
          </c:extLst>
        </c:ser>
        <c:ser>
          <c:idx val="0"/>
          <c:order val="1"/>
          <c:invertIfNegative val="0"/>
          <c:cat>
            <c:strRef>
              <c:f>Лист1!$B$1:$I$1</c:f>
              <c:strCache>
                <c:ptCount val="7"/>
                <c:pt idx="0">
                  <c:v>г. Минск (без РНПЦ)</c:v>
                </c:pt>
                <c:pt idx="1">
                  <c:v>Брестская область</c:v>
                </c:pt>
                <c:pt idx="2">
                  <c:v>Витебская область</c:v>
                </c:pt>
                <c:pt idx="3">
                  <c:v>Гомельская область</c:v>
                </c:pt>
                <c:pt idx="4">
                  <c:v>Гродненская область</c:v>
                </c:pt>
                <c:pt idx="5">
                  <c:v>Минская область</c:v>
                </c:pt>
                <c:pt idx="6">
                  <c:v>Могилевская область</c:v>
                </c:pt>
              </c:strCache>
            </c:strRef>
          </c:cat>
          <c:val>
            <c:numRef>
              <c:f>Лист1!$A$2:$I$2</c:f>
            </c:numRef>
          </c:val>
          <c:extLst>
            <c:ext xmlns:c16="http://schemas.microsoft.com/office/drawing/2014/chart" uri="{C3380CC4-5D6E-409C-BE32-E72D297353CC}">
              <c16:uniqueId val="{00000001-6E3B-46E6-8938-CAD049419D44}"/>
            </c:ext>
          </c:extLst>
        </c:ser>
        <c:ser>
          <c:idx val="2"/>
          <c:order val="2"/>
          <c:tx>
            <c:strRef>
              <c:f>Лист1!$A$3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8641975308644E-3"/>
                  <c:y val="5.64362807003019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3B-46E6-8938-CAD049419D4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7"/>
                <c:pt idx="0">
                  <c:v>г. Минск (без РНПЦ)</c:v>
                </c:pt>
                <c:pt idx="1">
                  <c:v>Брестская область</c:v>
                </c:pt>
                <c:pt idx="2">
                  <c:v>Витебская область</c:v>
                </c:pt>
                <c:pt idx="3">
                  <c:v>Гомельская область</c:v>
                </c:pt>
                <c:pt idx="4">
                  <c:v>Гродненская область</c:v>
                </c:pt>
                <c:pt idx="5">
                  <c:v>Минская область</c:v>
                </c:pt>
                <c:pt idx="6">
                  <c:v>Могилевская область</c:v>
                </c:pt>
              </c:strCache>
            </c:strRef>
          </c:cat>
          <c:val>
            <c:numRef>
              <c:f>Лист1!$B$3:$I$3</c:f>
            </c:numRef>
          </c:val>
          <c:extLst>
            <c:ext xmlns:c16="http://schemas.microsoft.com/office/drawing/2014/chart" uri="{C3380CC4-5D6E-409C-BE32-E72D297353CC}">
              <c16:uniqueId val="{00000003-6E3B-46E6-8938-CAD049419D44}"/>
            </c:ext>
          </c:extLst>
        </c:ser>
        <c:ser>
          <c:idx val="4"/>
          <c:order val="3"/>
          <c:tx>
            <c:strRef>
              <c:f>Лист1!$A$8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7"/>
                <c:pt idx="0">
                  <c:v>г. Минск (без РНПЦ)</c:v>
                </c:pt>
                <c:pt idx="1">
                  <c:v>Брестская область</c:v>
                </c:pt>
                <c:pt idx="2">
                  <c:v>Витебская область</c:v>
                </c:pt>
                <c:pt idx="3">
                  <c:v>Гомельская область</c:v>
                </c:pt>
                <c:pt idx="4">
                  <c:v>Гродненская область</c:v>
                </c:pt>
                <c:pt idx="5">
                  <c:v>Минская область</c:v>
                </c:pt>
                <c:pt idx="6">
                  <c:v>Могилевская область</c:v>
                </c:pt>
              </c:strCache>
            </c:strRef>
          </c:cat>
          <c:val>
            <c:numRef>
              <c:f>Лист1!$B$8:$I$8</c:f>
            </c:numRef>
          </c:val>
          <c:extLst>
            <c:ext xmlns:c16="http://schemas.microsoft.com/office/drawing/2014/chart" uri="{C3380CC4-5D6E-409C-BE32-E72D297353CC}">
              <c16:uniqueId val="{00000004-6E3B-46E6-8938-CAD049419D44}"/>
            </c:ext>
          </c:extLst>
        </c:ser>
        <c:ser>
          <c:idx val="1"/>
          <c:order val="4"/>
          <c:tx>
            <c:strRef>
              <c:f>Лист1!$A$4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C8C67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7"/>
                <c:pt idx="0">
                  <c:v>г. Минск (без РНПЦ)</c:v>
                </c:pt>
                <c:pt idx="1">
                  <c:v>Брестская область</c:v>
                </c:pt>
                <c:pt idx="2">
                  <c:v>Витебская область</c:v>
                </c:pt>
                <c:pt idx="3">
                  <c:v>Гомельская область</c:v>
                </c:pt>
                <c:pt idx="4">
                  <c:v>Гродненская область</c:v>
                </c:pt>
                <c:pt idx="5">
                  <c:v>Минская область</c:v>
                </c:pt>
                <c:pt idx="6">
                  <c:v>Могилевская область</c:v>
                </c:pt>
              </c:strCache>
            </c:strRef>
          </c:cat>
          <c:val>
            <c:numRef>
              <c:f>Лист1!$B$4:$I$4</c:f>
            </c:numRef>
          </c:val>
          <c:extLst>
            <c:ext xmlns:c16="http://schemas.microsoft.com/office/drawing/2014/chart" uri="{C3380CC4-5D6E-409C-BE32-E72D297353CC}">
              <c16:uniqueId val="{00000005-6E3B-46E6-8938-CAD049419D44}"/>
            </c:ext>
          </c:extLst>
        </c:ser>
        <c:ser>
          <c:idx val="3"/>
          <c:order val="5"/>
          <c:tx>
            <c:strRef>
              <c:f>Лист1!$A$5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7"/>
                <c:pt idx="0">
                  <c:v>г. Минск (без РНПЦ)</c:v>
                </c:pt>
                <c:pt idx="1">
                  <c:v>Брестская область</c:v>
                </c:pt>
                <c:pt idx="2">
                  <c:v>Витебская область</c:v>
                </c:pt>
                <c:pt idx="3">
                  <c:v>Гомельская область</c:v>
                </c:pt>
                <c:pt idx="4">
                  <c:v>Гродненская область</c:v>
                </c:pt>
                <c:pt idx="5">
                  <c:v>Минская область</c:v>
                </c:pt>
                <c:pt idx="6">
                  <c:v>Могилевская область</c:v>
                </c:pt>
              </c:strCache>
            </c:strRef>
          </c:cat>
          <c:val>
            <c:numRef>
              <c:f>Лист1!$B$5:$I$5</c:f>
            </c:numRef>
          </c:val>
          <c:extLst>
            <c:ext xmlns:c16="http://schemas.microsoft.com/office/drawing/2014/chart" uri="{C3380CC4-5D6E-409C-BE32-E72D297353CC}">
              <c16:uniqueId val="{00000006-6E3B-46E6-8938-CAD049419D44}"/>
            </c:ext>
          </c:extLst>
        </c:ser>
        <c:ser>
          <c:idx val="6"/>
          <c:order val="6"/>
          <c:tx>
            <c:strRef>
              <c:f>Лист1!$A$9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7"/>
                <c:pt idx="0">
                  <c:v>г. Минск (без РНПЦ)</c:v>
                </c:pt>
                <c:pt idx="1">
                  <c:v>Брестская область</c:v>
                </c:pt>
                <c:pt idx="2">
                  <c:v>Витебская область</c:v>
                </c:pt>
                <c:pt idx="3">
                  <c:v>Гомельская область</c:v>
                </c:pt>
                <c:pt idx="4">
                  <c:v>Гродненская область</c:v>
                </c:pt>
                <c:pt idx="5">
                  <c:v>Минская область</c:v>
                </c:pt>
                <c:pt idx="6">
                  <c:v>Могилевская область</c:v>
                </c:pt>
              </c:strCache>
            </c:strRef>
          </c:cat>
          <c:val>
            <c:numRef>
              <c:f>Лист1!$B$9:$I$9</c:f>
            </c:numRef>
          </c:val>
          <c:extLst>
            <c:ext xmlns:c16="http://schemas.microsoft.com/office/drawing/2014/chart" uri="{C3380CC4-5D6E-409C-BE32-E72D297353CC}">
              <c16:uniqueId val="{00000007-6E3B-46E6-8938-CAD049419D44}"/>
            </c:ext>
          </c:extLst>
        </c:ser>
        <c:ser>
          <c:idx val="7"/>
          <c:order val="7"/>
          <c:tx>
            <c:strRef>
              <c:f>Лист1!$A$10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7"/>
                <c:pt idx="0">
                  <c:v>г. Минск (без РНПЦ)</c:v>
                </c:pt>
                <c:pt idx="1">
                  <c:v>Брестская область</c:v>
                </c:pt>
                <c:pt idx="2">
                  <c:v>Витебская область</c:v>
                </c:pt>
                <c:pt idx="3">
                  <c:v>Гомельская область</c:v>
                </c:pt>
                <c:pt idx="4">
                  <c:v>Гродненская область</c:v>
                </c:pt>
                <c:pt idx="5">
                  <c:v>Минская область</c:v>
                </c:pt>
                <c:pt idx="6">
                  <c:v>Могилевская область</c:v>
                </c:pt>
              </c:strCache>
            </c:strRef>
          </c:cat>
          <c:val>
            <c:numRef>
              <c:f>Лист1!$B$10:$I$10</c:f>
              <c:numCache>
                <c:formatCode>General</c:formatCode>
                <c:ptCount val="7"/>
                <c:pt idx="0">
                  <c:v>61</c:v>
                </c:pt>
                <c:pt idx="1">
                  <c:v>40</c:v>
                </c:pt>
                <c:pt idx="2">
                  <c:v>24</c:v>
                </c:pt>
                <c:pt idx="3">
                  <c:v>34</c:v>
                </c:pt>
                <c:pt idx="4">
                  <c:v>30</c:v>
                </c:pt>
                <c:pt idx="5">
                  <c:v>30</c:v>
                </c:pt>
                <c:pt idx="6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E3B-46E6-8938-CAD049419D44}"/>
            </c:ext>
          </c:extLst>
        </c:ser>
        <c:ser>
          <c:idx val="8"/>
          <c:order val="8"/>
          <c:tx>
            <c:strRef>
              <c:f>Лист1!$A$11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7"/>
                <c:pt idx="0">
                  <c:v>г. Минск (без РНПЦ)</c:v>
                </c:pt>
                <c:pt idx="1">
                  <c:v>Брестская область</c:v>
                </c:pt>
                <c:pt idx="2">
                  <c:v>Витебская область</c:v>
                </c:pt>
                <c:pt idx="3">
                  <c:v>Гомельская область</c:v>
                </c:pt>
                <c:pt idx="4">
                  <c:v>Гродненская область</c:v>
                </c:pt>
                <c:pt idx="5">
                  <c:v>Минская область</c:v>
                </c:pt>
                <c:pt idx="6">
                  <c:v>Могилевская область</c:v>
                </c:pt>
              </c:strCache>
            </c:strRef>
          </c:cat>
          <c:val>
            <c:numRef>
              <c:f>Лист1!$B$11:$I$11</c:f>
              <c:numCache>
                <c:formatCode>General</c:formatCode>
                <c:ptCount val="7"/>
                <c:pt idx="0">
                  <c:v>61</c:v>
                </c:pt>
                <c:pt idx="1">
                  <c:v>35</c:v>
                </c:pt>
                <c:pt idx="2">
                  <c:v>29</c:v>
                </c:pt>
                <c:pt idx="3">
                  <c:v>33</c:v>
                </c:pt>
                <c:pt idx="4">
                  <c:v>30</c:v>
                </c:pt>
                <c:pt idx="5">
                  <c:v>31</c:v>
                </c:pt>
                <c:pt idx="6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AF-4A91-A98B-93EED7B8BD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41314304"/>
        <c:axId val="217278720"/>
      </c:barChart>
      <c:catAx>
        <c:axId val="241314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7278720"/>
        <c:crosses val="autoZero"/>
        <c:auto val="1"/>
        <c:lblAlgn val="ctr"/>
        <c:lblOffset val="100"/>
        <c:noMultiLvlLbl val="0"/>
      </c:catAx>
      <c:valAx>
        <c:axId val="2172787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413143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1783834894619576"/>
          <c:y val="0.84139063474203979"/>
          <c:w val="0.16496890538174333"/>
          <c:h val="7.09589725275862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общая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Лист1!$C$1:$G$1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Лист1!$C$2:$G$2</c:f>
              <c:numCache>
                <c:formatCode>General</c:formatCode>
                <c:ptCount val="5"/>
                <c:pt idx="0">
                  <c:v>153.69999999999999</c:v>
                </c:pt>
                <c:pt idx="1">
                  <c:v>171.5</c:v>
                </c:pt>
                <c:pt idx="2">
                  <c:v>183.7</c:v>
                </c:pt>
                <c:pt idx="3">
                  <c:v>178.3</c:v>
                </c:pt>
                <c:pt idx="4">
                  <c:v>183.6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F3-4583-8A37-686481CE9344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первичная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Лист1!$C$1:$G$1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Лист1!$C$3:$G$3</c:f>
              <c:numCache>
                <c:formatCode>General</c:formatCode>
                <c:ptCount val="5"/>
                <c:pt idx="0">
                  <c:v>137.30000000000001</c:v>
                </c:pt>
                <c:pt idx="1">
                  <c:v>153.80000000000001</c:v>
                </c:pt>
                <c:pt idx="2">
                  <c:v>163.30000000000001</c:v>
                </c:pt>
                <c:pt idx="3">
                  <c:v>159.69999999999999</c:v>
                </c:pt>
                <c:pt idx="4">
                  <c:v>164.2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F3-4583-8A37-686481CE93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353456"/>
        <c:axId val="149353848"/>
      </c:lineChart>
      <c:catAx>
        <c:axId val="14935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49353848"/>
        <c:crosses val="autoZero"/>
        <c:auto val="1"/>
        <c:lblAlgn val="ctr"/>
        <c:lblOffset val="100"/>
        <c:noMultiLvlLbl val="0"/>
      </c:catAx>
      <c:valAx>
        <c:axId val="149353848"/>
        <c:scaling>
          <c:orientation val="minMax"/>
          <c:max val="190"/>
          <c:min val="13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9353456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420640920655659E-2"/>
          <c:y val="1.3064716787540877E-2"/>
          <c:w val="0.96820257124433495"/>
          <c:h val="0.771561367742638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ИМ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7826277730038234E-3"/>
                  <c:y val="7.36903803307056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282856052292667E-2"/>
                      <c:h val="5.39267581385897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269-4388-8F90-88A2537CF905}"/>
                </c:ext>
              </c:extLst>
            </c:dLbl>
            <c:dLbl>
              <c:idx val="1"/>
              <c:layout>
                <c:manualLayout>
                  <c:x val="-1.4644671830201142E-3"/>
                  <c:y val="9.78304800786458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47-446A-8223-BD038F3C17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РБ</c:v>
                </c:pt>
                <c:pt idx="1">
                  <c:v>Минск</c:v>
                </c:pt>
                <c:pt idx="2">
                  <c:v>Брестская обл.</c:v>
                </c:pt>
                <c:pt idx="3">
                  <c:v>Витебская обл.</c:v>
                </c:pt>
                <c:pt idx="4">
                  <c:v>Гомельская обл.</c:v>
                </c:pt>
                <c:pt idx="5">
                  <c:v>Гродненская обл.</c:v>
                </c:pt>
                <c:pt idx="6">
                  <c:v>Минская обл.</c:v>
                </c:pt>
                <c:pt idx="7">
                  <c:v>Могилевская обл.</c:v>
                </c:pt>
              </c:strCache>
            </c:strRef>
          </c:cat>
          <c:val>
            <c:numRef>
              <c:f>Лист1!$B$2:$I$2</c:f>
              <c:numCache>
                <c:formatCode>0.0</c:formatCode>
                <c:ptCount val="8"/>
                <c:pt idx="0">
                  <c:v>183.6</c:v>
                </c:pt>
                <c:pt idx="1">
                  <c:v>197.2</c:v>
                </c:pt>
                <c:pt idx="2">
                  <c:v>172.2</c:v>
                </c:pt>
                <c:pt idx="3">
                  <c:v>200.2</c:v>
                </c:pt>
                <c:pt idx="4">
                  <c:v>159.5</c:v>
                </c:pt>
                <c:pt idx="5">
                  <c:v>257.3</c:v>
                </c:pt>
                <c:pt idx="6">
                  <c:v>159.6</c:v>
                </c:pt>
                <c:pt idx="7">
                  <c:v>145.19999999999999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F9-4138-9189-1A571DF158B6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НС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РБ</c:v>
                </c:pt>
                <c:pt idx="1">
                  <c:v>Минск</c:v>
                </c:pt>
                <c:pt idx="2">
                  <c:v>Брестская обл.</c:v>
                </c:pt>
                <c:pt idx="3">
                  <c:v>Витебская обл.</c:v>
                </c:pt>
                <c:pt idx="4">
                  <c:v>Гомельская обл.</c:v>
                </c:pt>
                <c:pt idx="5">
                  <c:v>Гродненская обл.</c:v>
                </c:pt>
                <c:pt idx="6">
                  <c:v>Минская обл.</c:v>
                </c:pt>
                <c:pt idx="7">
                  <c:v>Могилевская обл.</c:v>
                </c:pt>
              </c:strCache>
            </c:strRef>
          </c:cat>
          <c:val>
            <c:numRef>
              <c:f>Лист1!$B$3:$I$3</c:f>
              <c:numCache>
                <c:formatCode>0.0</c:formatCode>
                <c:ptCount val="8"/>
                <c:pt idx="0">
                  <c:v>90</c:v>
                </c:pt>
                <c:pt idx="1">
                  <c:v>114.3</c:v>
                </c:pt>
                <c:pt idx="2">
                  <c:v>50.5</c:v>
                </c:pt>
                <c:pt idx="3">
                  <c:v>86.5</c:v>
                </c:pt>
                <c:pt idx="4">
                  <c:v>119.5</c:v>
                </c:pt>
                <c:pt idx="5">
                  <c:v>66.8</c:v>
                </c:pt>
                <c:pt idx="6">
                  <c:v>67.8</c:v>
                </c:pt>
                <c:pt idx="7">
                  <c:v>110.9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F9-4138-9189-1A571DF15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149354632"/>
        <c:axId val="149355024"/>
      </c:barChart>
      <c:catAx>
        <c:axId val="149354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9355024"/>
        <c:crosses val="autoZero"/>
        <c:auto val="1"/>
        <c:lblAlgn val="ctr"/>
        <c:lblOffset val="100"/>
        <c:noMultiLvlLbl val="0"/>
      </c:catAx>
      <c:valAx>
        <c:axId val="14935502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4935463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dLbls>
            <c:dLbl>
              <c:idx val="9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3876,7</a:t>
                    </a:r>
                  </a:p>
                </c:rich>
              </c:tx>
              <c:spPr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948-4D1F-8575-6B6D351CDE7E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Лист1!$B$1:$R$1</c:f>
              <c:strCache>
                <c:ptCount val="11"/>
                <c:pt idx="0">
                  <c:v>Столбец1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strCache>
            </c:strRef>
          </c:cat>
          <c:val>
            <c:numRef>
              <c:f>Лист1!$B$2:$R$2</c:f>
              <c:numCache>
                <c:formatCode>General</c:formatCode>
                <c:ptCount val="11"/>
                <c:pt idx="1">
                  <c:v>2002</c:v>
                </c:pt>
                <c:pt idx="2">
                  <c:v>2149</c:v>
                </c:pt>
                <c:pt idx="3">
                  <c:v>2106</c:v>
                </c:pt>
                <c:pt idx="4">
                  <c:v>2447</c:v>
                </c:pt>
                <c:pt idx="5">
                  <c:v>1974</c:v>
                </c:pt>
                <c:pt idx="6">
                  <c:v>2343</c:v>
                </c:pt>
                <c:pt idx="7">
                  <c:v>3188</c:v>
                </c:pt>
                <c:pt idx="8">
                  <c:v>3628</c:v>
                </c:pt>
                <c:pt idx="9">
                  <c:v>3877</c:v>
                </c:pt>
                <c:pt idx="10">
                  <c:v>4252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948-4D1F-8575-6B6D351CDE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1677320"/>
        <c:axId val="151677712"/>
      </c:lineChart>
      <c:catAx>
        <c:axId val="151677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1677712"/>
        <c:crosses val="autoZero"/>
        <c:auto val="1"/>
        <c:lblAlgn val="ctr"/>
        <c:lblOffset val="100"/>
        <c:noMultiLvlLbl val="0"/>
      </c:catAx>
      <c:valAx>
        <c:axId val="1516777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1677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7.5095569459953399E-3"/>
                  <c:y val="0.3321808928033648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A9-4A2E-B31D-9BB41714FAC1}"/>
                </c:ext>
              </c:extLst>
            </c:dLbl>
            <c:dLbl>
              <c:idx val="6"/>
              <c:layout>
                <c:manualLayout>
                  <c:x val="-6.2579641216627064E-3"/>
                  <c:y val="0.3997517484229777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A9-4A2E-B31D-9BB41714FA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Брестская</c:v>
                </c:pt>
                <c:pt idx="1">
                  <c:v>Витебская</c:v>
                </c:pt>
                <c:pt idx="2">
                  <c:v>Гомельская</c:v>
                </c:pt>
                <c:pt idx="3">
                  <c:v>Гродненская</c:v>
                </c:pt>
                <c:pt idx="4">
                  <c:v>Минская</c:v>
                </c:pt>
                <c:pt idx="5">
                  <c:v>Могилевская</c:v>
                </c:pt>
                <c:pt idx="6">
                  <c:v>г.Минск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3488.5</c:v>
                </c:pt>
                <c:pt idx="1">
                  <c:v>4200.8999999999996</c:v>
                </c:pt>
                <c:pt idx="2">
                  <c:v>2781.2</c:v>
                </c:pt>
                <c:pt idx="3">
                  <c:v>3217.9</c:v>
                </c:pt>
                <c:pt idx="4">
                  <c:v>3100</c:v>
                </c:pt>
                <c:pt idx="5">
                  <c:v>4030.8</c:v>
                </c:pt>
                <c:pt idx="6">
                  <c:v>4535.6000000000004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A9-4A2E-B31D-9BB41714FAC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Брестская</c:v>
                </c:pt>
                <c:pt idx="1">
                  <c:v>Витебская</c:v>
                </c:pt>
                <c:pt idx="2">
                  <c:v>Гомельская</c:v>
                </c:pt>
                <c:pt idx="3">
                  <c:v>Гродненская</c:v>
                </c:pt>
                <c:pt idx="4">
                  <c:v>Минская</c:v>
                </c:pt>
                <c:pt idx="5">
                  <c:v>Могилевская</c:v>
                </c:pt>
                <c:pt idx="6">
                  <c:v>г.Минск</c:v>
                </c:pt>
              </c:strCache>
            </c:strRef>
          </c:cat>
          <c:val>
            <c:numRef>
              <c:f>Лист1!$D$2:$D$8</c:f>
            </c:numRef>
          </c:val>
          <c:extLst>
            <c:ext xmlns:c16="http://schemas.microsoft.com/office/drawing/2014/chart" uri="{C3380CC4-5D6E-409C-BE32-E72D297353CC}">
              <c16:uniqueId val="{00000003-6EA9-4A2E-B31D-9BB41714FAC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469149593747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EA9-4A2E-B31D-9BB41714FA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Брестская</c:v>
                </c:pt>
                <c:pt idx="1">
                  <c:v>Витебская</c:v>
                </c:pt>
                <c:pt idx="2">
                  <c:v>Гомельская</c:v>
                </c:pt>
                <c:pt idx="3">
                  <c:v>Гродненская</c:v>
                </c:pt>
                <c:pt idx="4">
                  <c:v>Минская</c:v>
                </c:pt>
                <c:pt idx="5">
                  <c:v>Могилевская</c:v>
                </c:pt>
                <c:pt idx="6">
                  <c:v>г.Минск</c:v>
                </c:pt>
              </c:strCache>
            </c:strRef>
          </c:cat>
          <c:val>
            <c:numRef>
              <c:f>Лист1!$E$2:$E$8</c:f>
              <c:numCache>
                <c:formatCode>0.0</c:formatCode>
                <c:ptCount val="7"/>
                <c:pt idx="0">
                  <c:v>3621.7</c:v>
                </c:pt>
                <c:pt idx="1">
                  <c:v>4457.7</c:v>
                </c:pt>
                <c:pt idx="2">
                  <c:v>3173.2</c:v>
                </c:pt>
                <c:pt idx="3">
                  <c:v>4729.5</c:v>
                </c:pt>
                <c:pt idx="4">
                  <c:v>3474.4</c:v>
                </c:pt>
                <c:pt idx="5">
                  <c:v>4611</c:v>
                </c:pt>
                <c:pt idx="6">
                  <c:v>4374.6000000000004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A9-4A2E-B31D-9BB41714FA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5"/>
        <c:overlap val="-5"/>
        <c:axId val="151678496"/>
        <c:axId val="15167888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Лист1!$B$1</c15:sqref>
                        </c15:formulaRef>
                      </c:ext>
                    </c:extLst>
                    <c:strCache>
                      <c:ptCount val="1"/>
                      <c:pt idx="0">
                        <c:v>2023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Лист1!$A$2:$A$8</c15:sqref>
                        </c15:formulaRef>
                      </c:ext>
                    </c:extLst>
                    <c:strCache>
                      <c:ptCount val="7"/>
                      <c:pt idx="0">
                        <c:v>Брестская</c:v>
                      </c:pt>
                      <c:pt idx="1">
                        <c:v>Витебская</c:v>
                      </c:pt>
                      <c:pt idx="2">
                        <c:v>Гомельская</c:v>
                      </c:pt>
                      <c:pt idx="3">
                        <c:v>Гродненская</c:v>
                      </c:pt>
                      <c:pt idx="4">
                        <c:v>Минская</c:v>
                      </c:pt>
                      <c:pt idx="5">
                        <c:v>Могилевская</c:v>
                      </c:pt>
                      <c:pt idx="6">
                        <c:v>г.Минск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Лист1!$B$2:$B$8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3347</c:v>
                      </c:pt>
                      <c:pt idx="1">
                        <c:v>3828</c:v>
                      </c:pt>
                      <c:pt idx="2">
                        <c:v>2465</c:v>
                      </c:pt>
                      <c:pt idx="3">
                        <c:v>3263</c:v>
                      </c:pt>
                      <c:pt idx="4">
                        <c:v>3009</c:v>
                      </c:pt>
                      <c:pt idx="5">
                        <c:v>4232</c:v>
                      </c:pt>
                      <c:pt idx="6">
                        <c:v>3896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6EA9-4A2E-B31D-9BB41714FAC1}"/>
                  </c:ext>
                </c:extLst>
              </c15:ser>
            </c15:filteredBarSeries>
          </c:ext>
        </c:extLst>
      </c:barChart>
      <c:catAx>
        <c:axId val="15167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51678888"/>
        <c:crosses val="autoZero"/>
        <c:auto val="1"/>
        <c:lblAlgn val="ctr"/>
        <c:lblOffset val="100"/>
        <c:noMultiLvlLbl val="0"/>
      </c:catAx>
      <c:valAx>
        <c:axId val="15167888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51678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846347331583569E-2"/>
          <c:y val="3.4565524761999533E-2"/>
          <c:w val="0.91199584426946634"/>
          <c:h val="0.7690245796628232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ЧКВ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6"/>
              <c:layout>
                <c:manualLayout>
                  <c:x val="-2.2222222222222223E-2"/>
                  <c:y val="-4.366022417939883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15552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00F-45F0-804C-000FF9A0BC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Лист1!$A$11:$A$20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Лист1!$B$11:$B$20</c:f>
              <c:numCache>
                <c:formatCode>General</c:formatCode>
                <c:ptCount val="10"/>
                <c:pt idx="0">
                  <c:v>7614</c:v>
                </c:pt>
                <c:pt idx="1">
                  <c:v>8643</c:v>
                </c:pt>
                <c:pt idx="2">
                  <c:v>8849</c:v>
                </c:pt>
                <c:pt idx="3">
                  <c:v>10019</c:v>
                </c:pt>
                <c:pt idx="4">
                  <c:v>9075</c:v>
                </c:pt>
                <c:pt idx="5">
                  <c:v>10211</c:v>
                </c:pt>
                <c:pt idx="6">
                  <c:v>13622</c:v>
                </c:pt>
                <c:pt idx="7" formatCode="#,##0">
                  <c:v>15381</c:v>
                </c:pt>
                <c:pt idx="8">
                  <c:v>16172</c:v>
                </c:pt>
                <c:pt idx="9">
                  <c:v>17937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00F-45F0-804C-000FF9A0BCD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ЧКВ на 1 млн./год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906252863045675E-2"/>
                  <c:y val="-2.45447265118691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0F-45F0-804C-000FF9A0BCD6}"/>
                </c:ext>
              </c:extLst>
            </c:dLbl>
            <c:dLbl>
              <c:idx val="1"/>
              <c:layout>
                <c:manualLayout>
                  <c:x val="-3.594791961515089E-2"/>
                  <c:y val="-3.6302679331926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0F-45F0-804C-000FF9A0BCD6}"/>
                </c:ext>
              </c:extLst>
            </c:dLbl>
            <c:dLbl>
              <c:idx val="2"/>
              <c:layout>
                <c:manualLayout>
                  <c:x val="-2.553650143836134E-2"/>
                  <c:y val="-3.6302679331926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0F-45F0-804C-000FF9A0BCD6}"/>
                </c:ext>
              </c:extLst>
            </c:dLbl>
            <c:dLbl>
              <c:idx val="15"/>
              <c:layout>
                <c:manualLayout>
                  <c:x val="-3.8819444444444441E-2"/>
                  <c:y val="-7.05546418151213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00F-45F0-804C-000FF9A0BCD6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dirty="0"/>
                      <a:t>1690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D00F-45F0-804C-000FF9A0BC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Лист1!$A$11:$A$20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Лист1!$C$11:$C$20</c:f>
              <c:numCache>
                <c:formatCode>General</c:formatCode>
                <c:ptCount val="10"/>
                <c:pt idx="0">
                  <c:v>801</c:v>
                </c:pt>
                <c:pt idx="1">
                  <c:v>910</c:v>
                </c:pt>
                <c:pt idx="2">
                  <c:v>927</c:v>
                </c:pt>
                <c:pt idx="3">
                  <c:v>1060</c:v>
                </c:pt>
                <c:pt idx="4">
                  <c:v>971</c:v>
                </c:pt>
                <c:pt idx="5">
                  <c:v>1100</c:v>
                </c:pt>
                <c:pt idx="6">
                  <c:v>1472</c:v>
                </c:pt>
                <c:pt idx="7">
                  <c:v>1672</c:v>
                </c:pt>
                <c:pt idx="8">
                  <c:v>1766</c:v>
                </c:pt>
                <c:pt idx="9">
                  <c:v>1969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00F-45F0-804C-000FF9A0BC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015088"/>
        <c:axId val="153015480"/>
      </c:lineChart>
      <c:catAx>
        <c:axId val="15301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53015480"/>
        <c:crosses val="autoZero"/>
        <c:auto val="1"/>
        <c:lblAlgn val="ctr"/>
        <c:lblOffset val="100"/>
        <c:noMultiLvlLbl val="0"/>
      </c:catAx>
      <c:valAx>
        <c:axId val="1530154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3015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136135957939201E-2"/>
          <c:y val="3.4678222433386197E-2"/>
          <c:w val="0.96753366726168899"/>
          <c:h val="0.79039443560916001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Лист1!$H$1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Брестская</c:v>
                </c:pt>
                <c:pt idx="1">
                  <c:v>Витебская</c:v>
                </c:pt>
                <c:pt idx="2">
                  <c:v>Гомельская</c:v>
                </c:pt>
                <c:pt idx="3">
                  <c:v>Гродненская</c:v>
                </c:pt>
                <c:pt idx="4">
                  <c:v>Минская</c:v>
                </c:pt>
                <c:pt idx="5">
                  <c:v>Могилевская</c:v>
                </c:pt>
                <c:pt idx="6">
                  <c:v>г.Минск</c:v>
                </c:pt>
              </c:strCache>
            </c:strRef>
          </c:cat>
          <c:val>
            <c:numRef>
              <c:f>Лист1!$H$2:$H$8</c:f>
              <c:numCache>
                <c:formatCode>0.0</c:formatCode>
                <c:ptCount val="7"/>
                <c:pt idx="0">
                  <c:v>458.5</c:v>
                </c:pt>
                <c:pt idx="1">
                  <c:v>365.1</c:v>
                </c:pt>
                <c:pt idx="2">
                  <c:v>426.6</c:v>
                </c:pt>
                <c:pt idx="3">
                  <c:v>486.6</c:v>
                </c:pt>
                <c:pt idx="4">
                  <c:v>556.70000000000005</c:v>
                </c:pt>
                <c:pt idx="5">
                  <c:v>458.6</c:v>
                </c:pt>
                <c:pt idx="6">
                  <c:v>568.5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B0-447D-A45C-9D7BD2B6EA81}"/>
            </c:ext>
          </c:extLst>
        </c:ser>
        <c:ser>
          <c:idx val="0"/>
          <c:order val="1"/>
          <c:tx>
            <c:strRef>
              <c:f>Лист1!$I$1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Брестская</c:v>
                </c:pt>
                <c:pt idx="1">
                  <c:v>Витебская</c:v>
                </c:pt>
                <c:pt idx="2">
                  <c:v>Гомельская</c:v>
                </c:pt>
                <c:pt idx="3">
                  <c:v>Гродненская</c:v>
                </c:pt>
                <c:pt idx="4">
                  <c:v>Минская</c:v>
                </c:pt>
                <c:pt idx="5">
                  <c:v>Могилевская</c:v>
                </c:pt>
                <c:pt idx="6">
                  <c:v>г.Минск</c:v>
                </c:pt>
              </c:strCache>
            </c:strRef>
          </c:cat>
          <c:val>
            <c:numRef>
              <c:f>Лист1!$I$2:$I$8</c:f>
              <c:numCache>
                <c:formatCode>0.0</c:formatCode>
                <c:ptCount val="7"/>
                <c:pt idx="0">
                  <c:v>493.9</c:v>
                </c:pt>
                <c:pt idx="1">
                  <c:v>496.2</c:v>
                </c:pt>
                <c:pt idx="2">
                  <c:v>392.3</c:v>
                </c:pt>
                <c:pt idx="3">
                  <c:v>515.79999999999995</c:v>
                </c:pt>
                <c:pt idx="4">
                  <c:v>499.2</c:v>
                </c:pt>
                <c:pt idx="5">
                  <c:v>441.7</c:v>
                </c:pt>
                <c:pt idx="6">
                  <c:v>599.5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B0-447D-A45C-9D7BD2B6EA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153017832"/>
        <c:axId val="153018224"/>
      </c:barChart>
      <c:catAx>
        <c:axId val="153017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3018224"/>
        <c:crosses val="autoZero"/>
        <c:auto val="1"/>
        <c:lblAlgn val="ctr"/>
        <c:lblOffset val="100"/>
        <c:noMultiLvlLbl val="0"/>
      </c:catAx>
      <c:valAx>
        <c:axId val="15301822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530178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5930588363954502"/>
          <c:y val="0.92194058791560296"/>
          <c:w val="0.14766948020602419"/>
          <c:h val="6.216436906807153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927769169729543E-2"/>
          <c:y val="0"/>
          <c:w val="0.9740722308302705"/>
          <c:h val="0.81404502836021753"/>
        </c:manualLayout>
      </c:layout>
      <c:lineChart>
        <c:grouping val="standard"/>
        <c:varyColors val="0"/>
        <c:ser>
          <c:idx val="0"/>
          <c:order val="0"/>
          <c:tx>
            <c:strRef>
              <c:f>'[Диаграмма в Microsoft PowerPoint]Лист1'!$B$15</c:f>
              <c:strCache>
                <c:ptCount val="1"/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'[Диаграмма в Microsoft PowerPoint]Лист1'!$A$16:$A$20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'[Диаграмма в Microsoft PowerPoint]Лист1'!$B$16:$B$20</c:f>
            </c:numRef>
          </c:val>
          <c:smooth val="0"/>
          <c:extLst>
            <c:ext xmlns:c16="http://schemas.microsoft.com/office/drawing/2014/chart" uri="{C3380CC4-5D6E-409C-BE32-E72D297353CC}">
              <c16:uniqueId val="{00000000-35D9-4B10-8822-541DF5F41FBA}"/>
            </c:ext>
          </c:extLst>
        </c:ser>
        <c:ser>
          <c:idx val="1"/>
          <c:order val="1"/>
          <c:tx>
            <c:strRef>
              <c:f>'[Диаграмма в Microsoft PowerPoint]Лист1'!$C$15</c:f>
              <c:strCache>
                <c:ptCount val="1"/>
                <c:pt idx="0">
                  <c:v>БСК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5D9-4B10-8822-541DF5F41FB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5D9-4B10-8822-541DF5F41F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'[Диаграмма в Microsoft PowerPoint]Лист1'!$A$16:$A$20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'[Диаграмма в Microsoft PowerPoint]Лист1'!$C$16:$C$20</c:f>
              <c:numCache>
                <c:formatCode>0</c:formatCode>
                <c:ptCount val="5"/>
                <c:pt idx="0">
                  <c:v>3596.9</c:v>
                </c:pt>
                <c:pt idx="1">
                  <c:v>3863.1</c:v>
                </c:pt>
                <c:pt idx="2">
                  <c:v>4033.8</c:v>
                </c:pt>
                <c:pt idx="3">
                  <c:v>3939.8</c:v>
                </c:pt>
                <c:pt idx="4">
                  <c:v>3998.3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D9-4B10-8822-541DF5F41FBA}"/>
            </c:ext>
          </c:extLst>
        </c:ser>
        <c:ser>
          <c:idx val="2"/>
          <c:order val="2"/>
          <c:tx>
            <c:strRef>
              <c:f>'[Диаграмма в Microsoft PowerPoint]Лист1'!$D$15</c:f>
              <c:strCache>
                <c:ptCount val="1"/>
                <c:pt idx="0">
                  <c:v>ИБС</c:v>
                </c:pt>
              </c:strCache>
            </c:strRef>
          </c:tx>
          <c:spPr>
            <a:ln w="317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89470101459067E-2"/>
                  <c:y val="-2.56431307297475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5D9-4B10-8822-541DF5F41FB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5D9-4B10-8822-541DF5F41FB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5D9-4B10-8822-541DF5F41F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'[Диаграмма в Microsoft PowerPoint]Лист1'!$A$16:$A$20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'[Диаграмма в Microsoft PowerPoint]Лист1'!$D$16:$D$20</c:f>
              <c:numCache>
                <c:formatCode>0</c:formatCode>
                <c:ptCount val="5"/>
                <c:pt idx="0">
                  <c:v>1008.3</c:v>
                </c:pt>
                <c:pt idx="1">
                  <c:v>1061.8</c:v>
                </c:pt>
                <c:pt idx="2">
                  <c:v>1112.9000000000001</c:v>
                </c:pt>
                <c:pt idx="3">
                  <c:v>1068.3</c:v>
                </c:pt>
                <c:pt idx="4">
                  <c:v>1116.3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D9-4B10-8822-541DF5F41FBA}"/>
            </c:ext>
          </c:extLst>
        </c:ser>
        <c:ser>
          <c:idx val="3"/>
          <c:order val="3"/>
          <c:tx>
            <c:strRef>
              <c:f>'[Диаграмма в Microsoft PowerPoint]Лист1'!$E$15</c:f>
              <c:strCache>
                <c:ptCount val="1"/>
                <c:pt idx="0">
                  <c:v>АГ</c:v>
                </c:pt>
              </c:strCache>
            </c:strRef>
          </c:tx>
          <c:spPr>
            <a:ln w="3175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2736450844227572E-2"/>
                  <c:y val="2.41253868816457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5D9-4B10-8822-541DF5F41FB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5D9-4B10-8822-541DF5F41FB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5D9-4B10-8822-541DF5F41FBA}"/>
                </c:ext>
              </c:extLst>
            </c:dLbl>
            <c:dLbl>
              <c:idx val="3"/>
              <c:layout>
                <c:manualLayout>
                  <c:x val="-2.0382375773565192E-2"/>
                  <c:y val="1.16832574787973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5D9-4B10-8822-541DF5F41FBA}"/>
                </c:ext>
              </c:extLst>
            </c:dLbl>
            <c:dLbl>
              <c:idx val="4"/>
              <c:layout>
                <c:manualLayout>
                  <c:x val="4.6612729297053411E-4"/>
                  <c:y val="6.706405717658105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5D9-4B10-8822-541DF5F41F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'[Диаграмма в Microsoft PowerPoint]Лист1'!$A$16:$A$20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'[Диаграмма в Microsoft PowerPoint]Лист1'!$E$16:$E$20</c:f>
              <c:numCache>
                <c:formatCode>0</c:formatCode>
                <c:ptCount val="5"/>
                <c:pt idx="0">
                  <c:v>1016.1</c:v>
                </c:pt>
                <c:pt idx="1">
                  <c:v>1061.0999999999999</c:v>
                </c:pt>
                <c:pt idx="2">
                  <c:v>1025.2</c:v>
                </c:pt>
                <c:pt idx="3">
                  <c:v>973.2</c:v>
                </c:pt>
                <c:pt idx="4">
                  <c:v>960.3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5D9-4B10-8822-541DF5F41FBA}"/>
            </c:ext>
          </c:extLst>
        </c:ser>
        <c:ser>
          <c:idx val="4"/>
          <c:order val="4"/>
          <c:tx>
            <c:strRef>
              <c:f>'[Диаграмма в Microsoft PowerPoint]Лист1'!$F$15</c:f>
              <c:strCache>
                <c:ptCount val="1"/>
                <c:pt idx="0">
                  <c:v>ЦВБ</c:v>
                </c:pt>
              </c:strCache>
            </c:strRef>
          </c:tx>
          <c:spPr>
            <a:ln w="317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0382375773565213E-2"/>
                  <c:y val="2.16369610010760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5D9-4B10-8822-541DF5F41FB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5D9-4B10-8822-541DF5F41FB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5D9-4B10-8822-541DF5F41FBA}"/>
                </c:ext>
              </c:extLst>
            </c:dLbl>
            <c:dLbl>
              <c:idx val="3"/>
              <c:layout>
                <c:manualLayout>
                  <c:x val="-2.2698876114291468E-2"/>
                  <c:y val="2.91022386427850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5D9-4B10-8822-541DF5F41FBA}"/>
                </c:ext>
              </c:extLst>
            </c:dLbl>
            <c:dLbl>
              <c:idx val="4"/>
              <c:layout>
                <c:manualLayout>
                  <c:x val="-1.9224125603202098E-2"/>
                  <c:y val="2.66138127622154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5D9-4B10-8822-541DF5F41F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'[Диаграмма в Microsoft PowerPoint]Лист1'!$A$16:$A$20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'[Диаграмма в Microsoft PowerPoint]Лист1'!$F$16:$F$20</c:f>
              <c:numCache>
                <c:formatCode>0</c:formatCode>
                <c:ptCount val="5"/>
                <c:pt idx="0">
                  <c:v>712.5</c:v>
                </c:pt>
                <c:pt idx="1">
                  <c:v>767.1</c:v>
                </c:pt>
                <c:pt idx="2">
                  <c:v>801.7</c:v>
                </c:pt>
                <c:pt idx="3">
                  <c:v>788.4</c:v>
                </c:pt>
                <c:pt idx="4">
                  <c:v>782.8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5D9-4B10-8822-541DF5F41FB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18694447"/>
        <c:axId val="518700271"/>
      </c:lineChart>
      <c:catAx>
        <c:axId val="51869444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18700271"/>
        <c:crosses val="autoZero"/>
        <c:auto val="1"/>
        <c:lblAlgn val="ctr"/>
        <c:lblOffset val="100"/>
        <c:noMultiLvlLbl val="0"/>
      </c:catAx>
      <c:valAx>
        <c:axId val="51870027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518694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373752805809362E-2"/>
          <c:y val="1.5870618693574083E-2"/>
          <c:w val="0.98754797607880607"/>
          <c:h val="0.797475924446216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>
                <a:shade val="4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Брестская</c:v>
                </c:pt>
                <c:pt idx="1">
                  <c:v>Витебская</c:v>
                </c:pt>
                <c:pt idx="2">
                  <c:v>Гомельская</c:v>
                </c:pt>
                <c:pt idx="3">
                  <c:v>Гродненская</c:v>
                </c:pt>
                <c:pt idx="4">
                  <c:v>Минская</c:v>
                </c:pt>
                <c:pt idx="5">
                  <c:v>Могилевская</c:v>
                </c:pt>
                <c:pt idx="6">
                  <c:v>г. Минск (без РНПЦ)</c:v>
                </c:pt>
                <c:pt idx="7">
                  <c:v>РНПЦК</c:v>
                </c:pt>
                <c:pt idx="8">
                  <c:v>РБ</c:v>
                </c:pt>
              </c:strCache>
            </c:strRef>
          </c:cat>
          <c:val>
            <c:numRef>
              <c:f>Лист1!$B$2:$B$10</c:f>
            </c:numRef>
          </c:val>
          <c:extLst>
            <c:ext xmlns:c16="http://schemas.microsoft.com/office/drawing/2014/chart" uri="{C3380CC4-5D6E-409C-BE32-E72D297353CC}">
              <c16:uniqueId val="{00000000-7EA9-452A-884C-B58D991DB15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shade val="61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Брестская</c:v>
                </c:pt>
                <c:pt idx="1">
                  <c:v>Витебская</c:v>
                </c:pt>
                <c:pt idx="2">
                  <c:v>Гомельская</c:v>
                </c:pt>
                <c:pt idx="3">
                  <c:v>Гродненская</c:v>
                </c:pt>
                <c:pt idx="4">
                  <c:v>Минская</c:v>
                </c:pt>
                <c:pt idx="5">
                  <c:v>Могилевская</c:v>
                </c:pt>
                <c:pt idx="6">
                  <c:v>г. Минск (без РНПЦ)</c:v>
                </c:pt>
                <c:pt idx="7">
                  <c:v>РНПЦК</c:v>
                </c:pt>
                <c:pt idx="8">
                  <c:v>РБ</c:v>
                </c:pt>
              </c:strCache>
            </c:strRef>
          </c:cat>
          <c:val>
            <c:numRef>
              <c:f>Лист1!$C$2:$C$10</c:f>
            </c:numRef>
          </c:val>
          <c:extLst>
            <c:ext xmlns:c16="http://schemas.microsoft.com/office/drawing/2014/chart" uri="{C3380CC4-5D6E-409C-BE32-E72D297353CC}">
              <c16:uniqueId val="{00000001-7EA9-452A-884C-B58D991DB15C}"/>
            </c:ext>
          </c:extLst>
        </c:ser>
        <c:ser>
          <c:idx val="4"/>
          <c:order val="2"/>
          <c:tx>
            <c:strRef>
              <c:f>Лист1!$F$1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tint val="9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Брестская</c:v>
                </c:pt>
                <c:pt idx="1">
                  <c:v>Витебская</c:v>
                </c:pt>
                <c:pt idx="2">
                  <c:v>Гомельская</c:v>
                </c:pt>
                <c:pt idx="3">
                  <c:v>Гродненская</c:v>
                </c:pt>
                <c:pt idx="4">
                  <c:v>Минская</c:v>
                </c:pt>
                <c:pt idx="5">
                  <c:v>Могилевская</c:v>
                </c:pt>
                <c:pt idx="6">
                  <c:v>г. Минск (без РНПЦ)</c:v>
                </c:pt>
                <c:pt idx="7">
                  <c:v>РНПЦК</c:v>
                </c:pt>
                <c:pt idx="8">
                  <c:v>РБ</c:v>
                </c:pt>
              </c:strCache>
            </c:strRef>
          </c:cat>
          <c:val>
            <c:numRef>
              <c:f>Лист1!$F$2:$F$10</c:f>
            </c:numRef>
          </c:val>
          <c:extLst>
            <c:ext xmlns:c16="http://schemas.microsoft.com/office/drawing/2014/chart" uri="{C3380CC4-5D6E-409C-BE32-E72D297353CC}">
              <c16:uniqueId val="{00000002-7EA9-452A-884C-B58D991DB15C}"/>
            </c:ext>
          </c:extLst>
        </c:ser>
        <c:ser>
          <c:idx val="5"/>
          <c:order val="3"/>
          <c:tx>
            <c:strRef>
              <c:f>Лист1!$G$1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Брестская</c:v>
                </c:pt>
                <c:pt idx="1">
                  <c:v>Витебская</c:v>
                </c:pt>
                <c:pt idx="2">
                  <c:v>Гомельская</c:v>
                </c:pt>
                <c:pt idx="3">
                  <c:v>Гродненская</c:v>
                </c:pt>
                <c:pt idx="4">
                  <c:v>Минская</c:v>
                </c:pt>
                <c:pt idx="5">
                  <c:v>Могилевская</c:v>
                </c:pt>
                <c:pt idx="6">
                  <c:v>г. Минск (без РНПЦ)</c:v>
                </c:pt>
                <c:pt idx="7">
                  <c:v>РНПЦК</c:v>
                </c:pt>
                <c:pt idx="8">
                  <c:v>РБ</c:v>
                </c:pt>
              </c:strCache>
            </c:strRef>
          </c:cat>
          <c:val>
            <c:numRef>
              <c:f>Лист1!$G$2:$G$10</c:f>
            </c:numRef>
          </c:val>
          <c:extLst>
            <c:ext xmlns:c16="http://schemas.microsoft.com/office/drawing/2014/chart" uri="{C3380CC4-5D6E-409C-BE32-E72D297353CC}">
              <c16:uniqueId val="{00000003-7EA9-452A-884C-B58D991DB15C}"/>
            </c:ext>
          </c:extLst>
        </c:ser>
        <c:ser>
          <c:idx val="2"/>
          <c:order val="4"/>
          <c:tx>
            <c:strRef>
              <c:f>Лист1!$H$1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Брестская</c:v>
                </c:pt>
                <c:pt idx="1">
                  <c:v>Витебская</c:v>
                </c:pt>
                <c:pt idx="2">
                  <c:v>Гомельская</c:v>
                </c:pt>
                <c:pt idx="3">
                  <c:v>Гродненская</c:v>
                </c:pt>
                <c:pt idx="4">
                  <c:v>Минская</c:v>
                </c:pt>
                <c:pt idx="5">
                  <c:v>Могилевская</c:v>
                </c:pt>
                <c:pt idx="6">
                  <c:v>г. Минск (без РНПЦ)</c:v>
                </c:pt>
                <c:pt idx="7">
                  <c:v>РНПЦК</c:v>
                </c:pt>
                <c:pt idx="8">
                  <c:v>РБ</c:v>
                </c:pt>
              </c:strCache>
            </c:strRef>
          </c:cat>
          <c:val>
            <c:numRef>
              <c:f>Лист1!$H$2:$H$10</c:f>
            </c:numRef>
          </c:val>
          <c:extLst>
            <c:ext xmlns:c16="http://schemas.microsoft.com/office/drawing/2014/chart" uri="{C3380CC4-5D6E-409C-BE32-E72D297353CC}">
              <c16:uniqueId val="{00000004-7EA9-452A-884C-B58D991DB15C}"/>
            </c:ext>
          </c:extLst>
        </c:ser>
        <c:ser>
          <c:idx val="6"/>
          <c:order val="6"/>
          <c:tx>
            <c:strRef>
              <c:f>Лист1!$J$1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-2.6115761753931371E-3"/>
                  <c:y val="1.0592743220227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CB-4D72-8C15-4DDDA90FFF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Брестская</c:v>
                </c:pt>
                <c:pt idx="1">
                  <c:v>Витебская</c:v>
                </c:pt>
                <c:pt idx="2">
                  <c:v>Гомельская</c:v>
                </c:pt>
                <c:pt idx="3">
                  <c:v>Гродненская</c:v>
                </c:pt>
                <c:pt idx="4">
                  <c:v>Минская</c:v>
                </c:pt>
                <c:pt idx="5">
                  <c:v>Могилевская</c:v>
                </c:pt>
                <c:pt idx="6">
                  <c:v>г. Минск (без РНПЦ)</c:v>
                </c:pt>
                <c:pt idx="7">
                  <c:v>РНПЦК</c:v>
                </c:pt>
                <c:pt idx="8">
                  <c:v>РБ</c:v>
                </c:pt>
              </c:strCache>
            </c:strRef>
          </c:cat>
          <c:val>
            <c:numRef>
              <c:f>Лист1!$J$2:$J$10</c:f>
              <c:numCache>
                <c:formatCode>0</c:formatCode>
                <c:ptCount val="9"/>
                <c:pt idx="0">
                  <c:v>535</c:v>
                </c:pt>
                <c:pt idx="1">
                  <c:v>339</c:v>
                </c:pt>
                <c:pt idx="2">
                  <c:v>514</c:v>
                </c:pt>
                <c:pt idx="3">
                  <c:v>454</c:v>
                </c:pt>
                <c:pt idx="4">
                  <c:v>739</c:v>
                </c:pt>
                <c:pt idx="5">
                  <c:v>413</c:v>
                </c:pt>
                <c:pt idx="6">
                  <c:v>959</c:v>
                </c:pt>
                <c:pt idx="7">
                  <c:v>314</c:v>
                </c:pt>
                <c:pt idx="8">
                  <c:v>4267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A9-452A-884C-B58D991DB15C}"/>
            </c:ext>
          </c:extLst>
        </c:ser>
        <c:ser>
          <c:idx val="7"/>
          <c:order val="7"/>
          <c:tx>
            <c:strRef>
              <c:f>Лист1!$K$1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Лист1!$K$2:$K$10</c:f>
              <c:numCache>
                <c:formatCode>0</c:formatCode>
                <c:ptCount val="9"/>
                <c:pt idx="0">
                  <c:v>599</c:v>
                </c:pt>
                <c:pt idx="1">
                  <c:v>446</c:v>
                </c:pt>
                <c:pt idx="2">
                  <c:v>488</c:v>
                </c:pt>
                <c:pt idx="3">
                  <c:v>476</c:v>
                </c:pt>
                <c:pt idx="4">
                  <c:v>652</c:v>
                </c:pt>
                <c:pt idx="5">
                  <c:v>408</c:v>
                </c:pt>
                <c:pt idx="6">
                  <c:v>1056</c:v>
                </c:pt>
                <c:pt idx="7">
                  <c:v>279</c:v>
                </c:pt>
                <c:pt idx="8">
                  <c:v>4404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CB-4D72-8C15-4DDDA90FF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827528"/>
        <c:axId val="155827920"/>
        <c:extLst>
          <c:ext xmlns:c15="http://schemas.microsoft.com/office/drawing/2012/chart" uri="{02D57815-91ED-43cb-92C2-25804820EDAC}">
            <c15:filteredBarSeries>
              <c15:ser>
                <c:idx val="3"/>
                <c:order val="5"/>
                <c:tx>
                  <c:strRef>
                    <c:extLst>
                      <c:ext uri="{02D57815-91ED-43cb-92C2-25804820EDAC}">
                        <c15:formulaRef>
                          <c15:sqref>Лист1!$I$1</c15:sqref>
                        </c15:formulaRef>
                      </c:ext>
                    </c:extLst>
                    <c:strCache>
                      <c:ptCount val="1"/>
                      <c:pt idx="0">
                        <c:v>2023</c:v>
                      </c:pt>
                    </c:strCache>
                  </c:strRef>
                </c:tx>
                <c:spPr>
                  <a:solidFill>
                    <a:schemeClr val="accent1">
                      <a:shade val="92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Лист1!$A$2:$A$10</c15:sqref>
                        </c15:formulaRef>
                      </c:ext>
                    </c:extLst>
                    <c:strCache>
                      <c:ptCount val="9"/>
                      <c:pt idx="0">
                        <c:v>Брестская</c:v>
                      </c:pt>
                      <c:pt idx="1">
                        <c:v>Витебская</c:v>
                      </c:pt>
                      <c:pt idx="2">
                        <c:v>Гомельская</c:v>
                      </c:pt>
                      <c:pt idx="3">
                        <c:v>Гродненская</c:v>
                      </c:pt>
                      <c:pt idx="4">
                        <c:v>Минская</c:v>
                      </c:pt>
                      <c:pt idx="5">
                        <c:v>Могилевская</c:v>
                      </c:pt>
                      <c:pt idx="6">
                        <c:v>г. Минск (без РНПЦ)</c:v>
                      </c:pt>
                      <c:pt idx="7">
                        <c:v>РНПЦК</c:v>
                      </c:pt>
                      <c:pt idx="8">
                        <c:v>РБ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Лист1!$I$2:$I$10</c15:sqref>
                        </c15:formulaRef>
                      </c:ext>
                    </c:extLst>
                    <c:numCache>
                      <c:formatCode>0</c:formatCode>
                      <c:ptCount val="9"/>
                      <c:pt idx="0">
                        <c:v>392</c:v>
                      </c:pt>
                      <c:pt idx="1">
                        <c:v>304</c:v>
                      </c:pt>
                      <c:pt idx="2">
                        <c:v>399</c:v>
                      </c:pt>
                      <c:pt idx="3">
                        <c:v>381</c:v>
                      </c:pt>
                      <c:pt idx="4">
                        <c:v>626</c:v>
                      </c:pt>
                      <c:pt idx="5">
                        <c:v>374</c:v>
                      </c:pt>
                      <c:pt idx="6">
                        <c:v>1060</c:v>
                      </c:pt>
                      <c:pt idx="7">
                        <c:v>3851</c:v>
                      </c:pt>
                      <c:pt idx="8">
                        <c:v>3851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7EA9-452A-884C-B58D991DB15C}"/>
                  </c:ext>
                </c:extLst>
              </c15:ser>
            </c15:filteredBarSeries>
          </c:ext>
        </c:extLst>
      </c:barChart>
      <c:catAx>
        <c:axId val="155827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55827920"/>
        <c:crosses val="autoZero"/>
        <c:auto val="1"/>
        <c:lblAlgn val="ctr"/>
        <c:lblOffset val="100"/>
        <c:noMultiLvlLbl val="0"/>
      </c:catAx>
      <c:valAx>
        <c:axId val="1558279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55827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276757283493638E-3"/>
          <c:y val="1.5870618693574083E-2"/>
          <c:w val="0.98999406656238187"/>
          <c:h val="0.723326805629314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Брестская</c:v>
                </c:pt>
                <c:pt idx="1">
                  <c:v>Витебская</c:v>
                </c:pt>
                <c:pt idx="2">
                  <c:v>Гомельская</c:v>
                </c:pt>
                <c:pt idx="3">
                  <c:v>Гродненская</c:v>
                </c:pt>
                <c:pt idx="4">
                  <c:v>Минская</c:v>
                </c:pt>
                <c:pt idx="5">
                  <c:v>Могилевская</c:v>
                </c:pt>
                <c:pt idx="6">
                  <c:v>г. Минск (без РНПЦ)</c:v>
                </c:pt>
                <c:pt idx="7">
                  <c:v>РНПЦК</c:v>
                </c:pt>
                <c:pt idx="8">
                  <c:v>РБ</c:v>
                </c:pt>
              </c:strCache>
            </c:strRef>
          </c:cat>
          <c:val>
            <c:numRef>
              <c:f>Лист1!$B$2:$B$10</c:f>
            </c:numRef>
          </c:val>
          <c:extLst>
            <c:ext xmlns:c16="http://schemas.microsoft.com/office/drawing/2014/chart" uri="{C3380CC4-5D6E-409C-BE32-E72D297353CC}">
              <c16:uniqueId val="{00000000-B9CF-455E-ABA5-1B92205DCF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Брестская</c:v>
                </c:pt>
                <c:pt idx="1">
                  <c:v>Витебская</c:v>
                </c:pt>
                <c:pt idx="2">
                  <c:v>Гомельская</c:v>
                </c:pt>
                <c:pt idx="3">
                  <c:v>Гродненская</c:v>
                </c:pt>
                <c:pt idx="4">
                  <c:v>Минская</c:v>
                </c:pt>
                <c:pt idx="5">
                  <c:v>Могилевская</c:v>
                </c:pt>
                <c:pt idx="6">
                  <c:v>г. Минск (без РНПЦ)</c:v>
                </c:pt>
                <c:pt idx="7">
                  <c:v>РНПЦК</c:v>
                </c:pt>
                <c:pt idx="8">
                  <c:v>РБ</c:v>
                </c:pt>
              </c:strCache>
            </c:strRef>
          </c:cat>
          <c:val>
            <c:numRef>
              <c:f>Лист1!$C$2:$C$10</c:f>
            </c:numRef>
          </c:val>
          <c:extLst>
            <c:ext xmlns:c16="http://schemas.microsoft.com/office/drawing/2014/chart" uri="{C3380CC4-5D6E-409C-BE32-E72D297353CC}">
              <c16:uniqueId val="{00000001-B9CF-455E-ABA5-1B92205DCFD5}"/>
            </c:ext>
          </c:extLst>
        </c:ser>
        <c:ser>
          <c:idx val="4"/>
          <c:order val="2"/>
          <c:tx>
            <c:strRef>
              <c:f>Лист1!$F$1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Брестская</c:v>
                </c:pt>
                <c:pt idx="1">
                  <c:v>Витебская</c:v>
                </c:pt>
                <c:pt idx="2">
                  <c:v>Гомельская</c:v>
                </c:pt>
                <c:pt idx="3">
                  <c:v>Гродненская</c:v>
                </c:pt>
                <c:pt idx="4">
                  <c:v>Минская</c:v>
                </c:pt>
                <c:pt idx="5">
                  <c:v>Могилевская</c:v>
                </c:pt>
                <c:pt idx="6">
                  <c:v>г. Минск (без РНПЦ)</c:v>
                </c:pt>
                <c:pt idx="7">
                  <c:v>РНПЦК</c:v>
                </c:pt>
                <c:pt idx="8">
                  <c:v>РБ</c:v>
                </c:pt>
              </c:strCache>
            </c:strRef>
          </c:cat>
          <c:val>
            <c:numRef>
              <c:f>Лист1!$F$2:$F$10</c:f>
            </c:numRef>
          </c:val>
          <c:extLst>
            <c:ext xmlns:c16="http://schemas.microsoft.com/office/drawing/2014/chart" uri="{C3380CC4-5D6E-409C-BE32-E72D297353CC}">
              <c16:uniqueId val="{00000002-B9CF-455E-ABA5-1B92205DCFD5}"/>
            </c:ext>
          </c:extLst>
        </c:ser>
        <c:ser>
          <c:idx val="5"/>
          <c:order val="3"/>
          <c:tx>
            <c:strRef>
              <c:f>Лист1!$G$1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Брестская</c:v>
                </c:pt>
                <c:pt idx="1">
                  <c:v>Витебская</c:v>
                </c:pt>
                <c:pt idx="2">
                  <c:v>Гомельская</c:v>
                </c:pt>
                <c:pt idx="3">
                  <c:v>Гродненская</c:v>
                </c:pt>
                <c:pt idx="4">
                  <c:v>Минская</c:v>
                </c:pt>
                <c:pt idx="5">
                  <c:v>Могилевская</c:v>
                </c:pt>
                <c:pt idx="6">
                  <c:v>г. Минск (без РНПЦ)</c:v>
                </c:pt>
                <c:pt idx="7">
                  <c:v>РНПЦК</c:v>
                </c:pt>
                <c:pt idx="8">
                  <c:v>РБ</c:v>
                </c:pt>
              </c:strCache>
            </c:strRef>
          </c:cat>
          <c:val>
            <c:numRef>
              <c:f>Лист1!$G$2:$G$10</c:f>
            </c:numRef>
          </c:val>
          <c:extLst>
            <c:ext xmlns:c16="http://schemas.microsoft.com/office/drawing/2014/chart" uri="{C3380CC4-5D6E-409C-BE32-E72D297353CC}">
              <c16:uniqueId val="{00000003-B9CF-455E-ABA5-1B92205DCFD5}"/>
            </c:ext>
          </c:extLst>
        </c:ser>
        <c:ser>
          <c:idx val="2"/>
          <c:order val="4"/>
          <c:tx>
            <c:strRef>
              <c:f>Лист1!$H$1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Лист1!$A$2:$A$10</c:f>
              <c:strCache>
                <c:ptCount val="9"/>
                <c:pt idx="0">
                  <c:v>Брестская</c:v>
                </c:pt>
                <c:pt idx="1">
                  <c:v>Витебская</c:v>
                </c:pt>
                <c:pt idx="2">
                  <c:v>Гомельская</c:v>
                </c:pt>
                <c:pt idx="3">
                  <c:v>Гродненская</c:v>
                </c:pt>
                <c:pt idx="4">
                  <c:v>Минская</c:v>
                </c:pt>
                <c:pt idx="5">
                  <c:v>Могилевская</c:v>
                </c:pt>
                <c:pt idx="6">
                  <c:v>г. Минск (без РНПЦ)</c:v>
                </c:pt>
                <c:pt idx="7">
                  <c:v>РНПЦК</c:v>
                </c:pt>
                <c:pt idx="8">
                  <c:v>РБ</c:v>
                </c:pt>
              </c:strCache>
            </c:strRef>
          </c:cat>
          <c:val>
            <c:numRef>
              <c:f>Лист1!$H$2:$H$10</c:f>
            </c:numRef>
          </c:val>
          <c:extLst>
            <c:ext xmlns:c16="http://schemas.microsoft.com/office/drawing/2014/chart" uri="{C3380CC4-5D6E-409C-BE32-E72D297353CC}">
              <c16:uniqueId val="{00000004-B9CF-455E-ABA5-1B92205DCFD5}"/>
            </c:ext>
          </c:extLst>
        </c:ser>
        <c:ser>
          <c:idx val="6"/>
          <c:order val="6"/>
          <c:tx>
            <c:strRef>
              <c:f>Лист1!$J$1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Лист1!$A$2:$A$10</c:f>
              <c:strCache>
                <c:ptCount val="9"/>
                <c:pt idx="0">
                  <c:v>Брестская</c:v>
                </c:pt>
                <c:pt idx="1">
                  <c:v>Витебская</c:v>
                </c:pt>
                <c:pt idx="2">
                  <c:v>Гомельская</c:v>
                </c:pt>
                <c:pt idx="3">
                  <c:v>Гродненская</c:v>
                </c:pt>
                <c:pt idx="4">
                  <c:v>Минская</c:v>
                </c:pt>
                <c:pt idx="5">
                  <c:v>Могилевская</c:v>
                </c:pt>
                <c:pt idx="6">
                  <c:v>г. Минск (без РНПЦ)</c:v>
                </c:pt>
                <c:pt idx="7">
                  <c:v>РНПЦК</c:v>
                </c:pt>
                <c:pt idx="8">
                  <c:v>РБ</c:v>
                </c:pt>
              </c:strCache>
            </c:strRef>
          </c:cat>
          <c:val>
            <c:numRef>
              <c:f>Лист1!$J$2:$J$10</c:f>
              <c:numCache>
                <c:formatCode>0</c:formatCode>
                <c:ptCount val="9"/>
                <c:pt idx="0">
                  <c:v>3</c:v>
                </c:pt>
                <c:pt idx="1">
                  <c:v>11</c:v>
                </c:pt>
                <c:pt idx="2">
                  <c:v>26</c:v>
                </c:pt>
                <c:pt idx="3">
                  <c:v>8</c:v>
                </c:pt>
                <c:pt idx="4">
                  <c:v>25</c:v>
                </c:pt>
                <c:pt idx="5">
                  <c:v>6</c:v>
                </c:pt>
                <c:pt idx="6">
                  <c:v>43</c:v>
                </c:pt>
                <c:pt idx="7">
                  <c:v>110</c:v>
                </c:pt>
                <c:pt idx="8">
                  <c:v>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CF-455E-ABA5-1B92205DCFD5}"/>
            </c:ext>
          </c:extLst>
        </c:ser>
        <c:ser>
          <c:idx val="7"/>
          <c:order val="7"/>
          <c:tx>
            <c:strRef>
              <c:f>Лист1!$K$1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Лист1!$K$2:$K$10</c:f>
              <c:numCache>
                <c:formatCode>0</c:formatCode>
                <c:ptCount val="9"/>
                <c:pt idx="0">
                  <c:v>1</c:v>
                </c:pt>
                <c:pt idx="1">
                  <c:v>20</c:v>
                </c:pt>
                <c:pt idx="2">
                  <c:v>16</c:v>
                </c:pt>
                <c:pt idx="3">
                  <c:v>1</c:v>
                </c:pt>
                <c:pt idx="4">
                  <c:v>28</c:v>
                </c:pt>
                <c:pt idx="5">
                  <c:v>1</c:v>
                </c:pt>
                <c:pt idx="6">
                  <c:v>37</c:v>
                </c:pt>
                <c:pt idx="7">
                  <c:v>81</c:v>
                </c:pt>
                <c:pt idx="8">
                  <c:v>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EF-4671-B8CE-4FE66E136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axId val="155828704"/>
        <c:axId val="155829096"/>
        <c:extLst>
          <c:ext xmlns:c15="http://schemas.microsoft.com/office/drawing/2012/chart" uri="{02D57815-91ED-43cb-92C2-25804820EDAC}">
            <c15:filteredBarSeries>
              <c15:ser>
                <c:idx val="3"/>
                <c:order val="5"/>
                <c:tx>
                  <c:strRef>
                    <c:extLst>
                      <c:ext uri="{02D57815-91ED-43cb-92C2-25804820EDAC}">
                        <c15:formulaRef>
                          <c15:sqref>Лист1!$I$1</c15:sqref>
                        </c15:formulaRef>
                      </c:ext>
                    </c:extLst>
                    <c:strCache>
                      <c:ptCount val="1"/>
                      <c:pt idx="0">
                        <c:v>2023</c:v>
                      </c:pt>
                    </c:strCache>
                  </c:strRef>
                </c:tx>
                <c:spPr>
                  <a:solidFill>
                    <a:schemeClr val="accent1">
                      <a:lumMod val="40000"/>
                      <a:lumOff val="60000"/>
                    </a:schemeClr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Лист1!$A$2:$A$10</c15:sqref>
                        </c15:formulaRef>
                      </c:ext>
                    </c:extLst>
                    <c:strCache>
                      <c:ptCount val="9"/>
                      <c:pt idx="0">
                        <c:v>Брестская</c:v>
                      </c:pt>
                      <c:pt idx="1">
                        <c:v>Витебская</c:v>
                      </c:pt>
                      <c:pt idx="2">
                        <c:v>Гомельская</c:v>
                      </c:pt>
                      <c:pt idx="3">
                        <c:v>Гродненская</c:v>
                      </c:pt>
                      <c:pt idx="4">
                        <c:v>Минская</c:v>
                      </c:pt>
                      <c:pt idx="5">
                        <c:v>Могилевская</c:v>
                      </c:pt>
                      <c:pt idx="6">
                        <c:v>г. Минск (без РНПЦ)</c:v>
                      </c:pt>
                      <c:pt idx="7">
                        <c:v>РНПЦК</c:v>
                      </c:pt>
                      <c:pt idx="8">
                        <c:v>РБ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Лист1!$I$2:$I$10</c15:sqref>
                        </c15:formulaRef>
                      </c:ext>
                    </c:extLst>
                    <c:numCache>
                      <c:formatCode>0</c:formatCode>
                      <c:ptCount val="9"/>
                      <c:pt idx="0">
                        <c:v>6</c:v>
                      </c:pt>
                      <c:pt idx="1">
                        <c:v>8</c:v>
                      </c:pt>
                      <c:pt idx="2">
                        <c:v>11</c:v>
                      </c:pt>
                      <c:pt idx="3">
                        <c:v>10</c:v>
                      </c:pt>
                      <c:pt idx="4">
                        <c:v>16</c:v>
                      </c:pt>
                      <c:pt idx="5">
                        <c:v>4</c:v>
                      </c:pt>
                      <c:pt idx="6">
                        <c:v>48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B9CF-455E-ABA5-1B92205DCFD5}"/>
                  </c:ext>
                </c:extLst>
              </c15:ser>
            </c15:filteredBarSeries>
          </c:ext>
        </c:extLst>
      </c:barChart>
      <c:catAx>
        <c:axId val="155828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55829096"/>
        <c:crosses val="autoZero"/>
        <c:auto val="1"/>
        <c:lblAlgn val="ctr"/>
        <c:lblOffset val="100"/>
        <c:noMultiLvlLbl val="0"/>
      </c:catAx>
      <c:valAx>
        <c:axId val="155829096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1558287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0517699267656154"/>
          <c:y val="0.90267492033988317"/>
          <c:w val="0.23552523870136677"/>
          <c:h val="9.7325150696446941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1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962157774070666E-3"/>
          <c:y val="1.5870618693574083E-2"/>
          <c:w val="0.99132554840896725"/>
          <c:h val="0.723326805629314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Брестская</c:v>
                </c:pt>
                <c:pt idx="1">
                  <c:v>Витебская</c:v>
                </c:pt>
                <c:pt idx="2">
                  <c:v>Гомельская</c:v>
                </c:pt>
                <c:pt idx="3">
                  <c:v>Гродненская</c:v>
                </c:pt>
                <c:pt idx="4">
                  <c:v>Минская</c:v>
                </c:pt>
                <c:pt idx="5">
                  <c:v>Могилевская</c:v>
                </c:pt>
                <c:pt idx="6">
                  <c:v>г. Минск (без РНПЦ)</c:v>
                </c:pt>
                <c:pt idx="7">
                  <c:v>РНПЦК</c:v>
                </c:pt>
                <c:pt idx="8">
                  <c:v>РБ</c:v>
                </c:pt>
              </c:strCache>
            </c:strRef>
          </c:cat>
          <c:val>
            <c:numRef>
              <c:f>Лист1!$B$2:$B$10</c:f>
            </c:numRef>
          </c:val>
          <c:extLst>
            <c:ext xmlns:c16="http://schemas.microsoft.com/office/drawing/2014/chart" uri="{C3380CC4-5D6E-409C-BE32-E72D297353CC}">
              <c16:uniqueId val="{00000000-2449-4DD9-AFF4-9F83C94D09F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Брестская</c:v>
                </c:pt>
                <c:pt idx="1">
                  <c:v>Витебская</c:v>
                </c:pt>
                <c:pt idx="2">
                  <c:v>Гомельская</c:v>
                </c:pt>
                <c:pt idx="3">
                  <c:v>Гродненская</c:v>
                </c:pt>
                <c:pt idx="4">
                  <c:v>Минская</c:v>
                </c:pt>
                <c:pt idx="5">
                  <c:v>Могилевская</c:v>
                </c:pt>
                <c:pt idx="6">
                  <c:v>г. Минск (без РНПЦ)</c:v>
                </c:pt>
                <c:pt idx="7">
                  <c:v>РНПЦК</c:v>
                </c:pt>
                <c:pt idx="8">
                  <c:v>РБ</c:v>
                </c:pt>
              </c:strCache>
            </c:strRef>
          </c:cat>
          <c:val>
            <c:numRef>
              <c:f>Лист1!$C$2:$C$10</c:f>
            </c:numRef>
          </c:val>
          <c:extLst>
            <c:ext xmlns:c16="http://schemas.microsoft.com/office/drawing/2014/chart" uri="{C3380CC4-5D6E-409C-BE32-E72D297353CC}">
              <c16:uniqueId val="{00000001-2449-4DD9-AFF4-9F83C94D09F2}"/>
            </c:ext>
          </c:extLst>
        </c:ser>
        <c:ser>
          <c:idx val="4"/>
          <c:order val="2"/>
          <c:tx>
            <c:strRef>
              <c:f>Лист1!$F$1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Брестская</c:v>
                </c:pt>
                <c:pt idx="1">
                  <c:v>Витебская</c:v>
                </c:pt>
                <c:pt idx="2">
                  <c:v>Гомельская</c:v>
                </c:pt>
                <c:pt idx="3">
                  <c:v>Гродненская</c:v>
                </c:pt>
                <c:pt idx="4">
                  <c:v>Минская</c:v>
                </c:pt>
                <c:pt idx="5">
                  <c:v>Могилевская</c:v>
                </c:pt>
                <c:pt idx="6">
                  <c:v>г. Минск (без РНПЦ)</c:v>
                </c:pt>
                <c:pt idx="7">
                  <c:v>РНПЦК</c:v>
                </c:pt>
                <c:pt idx="8">
                  <c:v>РБ</c:v>
                </c:pt>
              </c:strCache>
            </c:strRef>
          </c:cat>
          <c:val>
            <c:numRef>
              <c:f>Лист1!$F$2:$F$10</c:f>
            </c:numRef>
          </c:val>
          <c:extLst>
            <c:ext xmlns:c16="http://schemas.microsoft.com/office/drawing/2014/chart" uri="{C3380CC4-5D6E-409C-BE32-E72D297353CC}">
              <c16:uniqueId val="{00000002-2449-4DD9-AFF4-9F83C94D09F2}"/>
            </c:ext>
          </c:extLst>
        </c:ser>
        <c:ser>
          <c:idx val="5"/>
          <c:order val="3"/>
          <c:tx>
            <c:strRef>
              <c:f>Лист1!$G$1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Брестская</c:v>
                </c:pt>
                <c:pt idx="1">
                  <c:v>Витебская</c:v>
                </c:pt>
                <c:pt idx="2">
                  <c:v>Гомельская</c:v>
                </c:pt>
                <c:pt idx="3">
                  <c:v>Гродненская</c:v>
                </c:pt>
                <c:pt idx="4">
                  <c:v>Минская</c:v>
                </c:pt>
                <c:pt idx="5">
                  <c:v>Могилевская</c:v>
                </c:pt>
                <c:pt idx="6">
                  <c:v>г. Минск (без РНПЦ)</c:v>
                </c:pt>
                <c:pt idx="7">
                  <c:v>РНПЦК</c:v>
                </c:pt>
                <c:pt idx="8">
                  <c:v>РБ</c:v>
                </c:pt>
              </c:strCache>
            </c:strRef>
          </c:cat>
          <c:val>
            <c:numRef>
              <c:f>Лист1!$G$2:$G$10</c:f>
            </c:numRef>
          </c:val>
          <c:extLst>
            <c:ext xmlns:c16="http://schemas.microsoft.com/office/drawing/2014/chart" uri="{C3380CC4-5D6E-409C-BE32-E72D297353CC}">
              <c16:uniqueId val="{00000003-2449-4DD9-AFF4-9F83C94D09F2}"/>
            </c:ext>
          </c:extLst>
        </c:ser>
        <c:ser>
          <c:idx val="2"/>
          <c:order val="4"/>
          <c:tx>
            <c:strRef>
              <c:f>Лист1!$H$1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Лист1!$A$2:$A$10</c:f>
              <c:strCache>
                <c:ptCount val="9"/>
                <c:pt idx="0">
                  <c:v>Брестская</c:v>
                </c:pt>
                <c:pt idx="1">
                  <c:v>Витебская</c:v>
                </c:pt>
                <c:pt idx="2">
                  <c:v>Гомельская</c:v>
                </c:pt>
                <c:pt idx="3">
                  <c:v>Гродненская</c:v>
                </c:pt>
                <c:pt idx="4">
                  <c:v>Минская</c:v>
                </c:pt>
                <c:pt idx="5">
                  <c:v>Могилевская</c:v>
                </c:pt>
                <c:pt idx="6">
                  <c:v>г. Минск (без РНПЦ)</c:v>
                </c:pt>
                <c:pt idx="7">
                  <c:v>РНПЦК</c:v>
                </c:pt>
                <c:pt idx="8">
                  <c:v>РБ</c:v>
                </c:pt>
              </c:strCache>
            </c:strRef>
          </c:cat>
          <c:val>
            <c:numRef>
              <c:f>Лист1!$H$2:$H$10</c:f>
            </c:numRef>
          </c:val>
          <c:extLst>
            <c:ext xmlns:c16="http://schemas.microsoft.com/office/drawing/2014/chart" uri="{C3380CC4-5D6E-409C-BE32-E72D297353CC}">
              <c16:uniqueId val="{00000004-2449-4DD9-AFF4-9F83C94D09F2}"/>
            </c:ext>
          </c:extLst>
        </c:ser>
        <c:ser>
          <c:idx val="6"/>
          <c:order val="6"/>
          <c:tx>
            <c:strRef>
              <c:f>Лист1!$J$1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Лист1!$A$2:$A$10</c:f>
              <c:strCache>
                <c:ptCount val="9"/>
                <c:pt idx="0">
                  <c:v>Брестская</c:v>
                </c:pt>
                <c:pt idx="1">
                  <c:v>Витебская</c:v>
                </c:pt>
                <c:pt idx="2">
                  <c:v>Гомельская</c:v>
                </c:pt>
                <c:pt idx="3">
                  <c:v>Гродненская</c:v>
                </c:pt>
                <c:pt idx="4">
                  <c:v>Минская</c:v>
                </c:pt>
                <c:pt idx="5">
                  <c:v>Могилевская</c:v>
                </c:pt>
                <c:pt idx="6">
                  <c:v>г. Минск (без РНПЦ)</c:v>
                </c:pt>
                <c:pt idx="7">
                  <c:v>РНПЦК</c:v>
                </c:pt>
                <c:pt idx="8">
                  <c:v>РБ</c:v>
                </c:pt>
              </c:strCache>
            </c:strRef>
          </c:cat>
          <c:val>
            <c:numRef>
              <c:f>Лист1!$J$2:$J$10</c:f>
              <c:numCache>
                <c:formatCode>0</c:formatCode>
                <c:ptCount val="9"/>
                <c:pt idx="0">
                  <c:v>0</c:v>
                </c:pt>
                <c:pt idx="1">
                  <c:v>12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0</c:v>
                </c:pt>
                <c:pt idx="6">
                  <c:v>18</c:v>
                </c:pt>
                <c:pt idx="7">
                  <c:v>94</c:v>
                </c:pt>
                <c:pt idx="8">
                  <c:v>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49-4DD9-AFF4-9F83C94D09F2}"/>
            </c:ext>
          </c:extLst>
        </c:ser>
        <c:ser>
          <c:idx val="7"/>
          <c:order val="7"/>
          <c:tx>
            <c:strRef>
              <c:f>Лист1!$K$1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Лист1!$A$2:$A$10</c:f>
              <c:strCache>
                <c:ptCount val="9"/>
                <c:pt idx="0">
                  <c:v>Брестская</c:v>
                </c:pt>
                <c:pt idx="1">
                  <c:v>Витебская</c:v>
                </c:pt>
                <c:pt idx="2">
                  <c:v>Гомельская</c:v>
                </c:pt>
                <c:pt idx="3">
                  <c:v>Гродненская</c:v>
                </c:pt>
                <c:pt idx="4">
                  <c:v>Минская</c:v>
                </c:pt>
                <c:pt idx="5">
                  <c:v>Могилевская</c:v>
                </c:pt>
                <c:pt idx="6">
                  <c:v>г. Минск (без РНПЦ)</c:v>
                </c:pt>
                <c:pt idx="7">
                  <c:v>РНПЦК</c:v>
                </c:pt>
                <c:pt idx="8">
                  <c:v>РБ</c:v>
                </c:pt>
              </c:strCache>
            </c:strRef>
          </c:cat>
          <c:val>
            <c:numRef>
              <c:f>Лист1!$K$2:$K$10</c:f>
              <c:numCache>
                <c:formatCode>0</c:formatCode>
                <c:ptCount val="9"/>
                <c:pt idx="0">
                  <c:v>2</c:v>
                </c:pt>
                <c:pt idx="1">
                  <c:v>30</c:v>
                </c:pt>
                <c:pt idx="2">
                  <c:v>8</c:v>
                </c:pt>
                <c:pt idx="3">
                  <c:v>4</c:v>
                </c:pt>
                <c:pt idx="4">
                  <c:v>9</c:v>
                </c:pt>
                <c:pt idx="5">
                  <c:v>2</c:v>
                </c:pt>
                <c:pt idx="6">
                  <c:v>29</c:v>
                </c:pt>
                <c:pt idx="7">
                  <c:v>127</c:v>
                </c:pt>
                <c:pt idx="8">
                  <c:v>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0D-486F-9F7B-692D463791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axId val="155829880"/>
        <c:axId val="155830272"/>
        <c:extLst>
          <c:ext xmlns:c15="http://schemas.microsoft.com/office/drawing/2012/chart" uri="{02D57815-91ED-43cb-92C2-25804820EDAC}">
            <c15:filteredBarSeries>
              <c15:ser>
                <c:idx val="3"/>
                <c:order val="5"/>
                <c:tx>
                  <c:strRef>
                    <c:extLst>
                      <c:ext uri="{02D57815-91ED-43cb-92C2-25804820EDAC}">
                        <c15:formulaRef>
                          <c15:sqref>Лист1!$I$1</c15:sqref>
                        </c15:formulaRef>
                      </c:ext>
                    </c:extLst>
                    <c:strCache>
                      <c:ptCount val="1"/>
                      <c:pt idx="0">
                        <c:v>2023</c:v>
                      </c:pt>
                    </c:strCache>
                  </c:strRef>
                </c:tx>
                <c:spPr>
                  <a:solidFill>
                    <a:schemeClr val="accent1">
                      <a:lumMod val="40000"/>
                      <a:lumOff val="60000"/>
                    </a:schemeClr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Лист1!$A$2:$A$10</c15:sqref>
                        </c15:formulaRef>
                      </c:ext>
                    </c:extLst>
                    <c:strCache>
                      <c:ptCount val="9"/>
                      <c:pt idx="0">
                        <c:v>Брестская</c:v>
                      </c:pt>
                      <c:pt idx="1">
                        <c:v>Витебская</c:v>
                      </c:pt>
                      <c:pt idx="2">
                        <c:v>Гомельская</c:v>
                      </c:pt>
                      <c:pt idx="3">
                        <c:v>Гродненская</c:v>
                      </c:pt>
                      <c:pt idx="4">
                        <c:v>Минская</c:v>
                      </c:pt>
                      <c:pt idx="5">
                        <c:v>Могилевская</c:v>
                      </c:pt>
                      <c:pt idx="6">
                        <c:v>г. Минск (без РНПЦ)</c:v>
                      </c:pt>
                      <c:pt idx="7">
                        <c:v>РНПЦК</c:v>
                      </c:pt>
                      <c:pt idx="8">
                        <c:v>РБ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Лист1!$I$2:$I$10</c15:sqref>
                        </c15:formulaRef>
                      </c:ext>
                    </c:extLst>
                    <c:numCache>
                      <c:formatCode>0</c:formatCode>
                      <c:ptCount val="9"/>
                      <c:pt idx="0">
                        <c:v>0</c:v>
                      </c:pt>
                      <c:pt idx="1">
                        <c:v>8</c:v>
                      </c:pt>
                      <c:pt idx="2">
                        <c:v>10</c:v>
                      </c:pt>
                      <c:pt idx="3">
                        <c:v>3</c:v>
                      </c:pt>
                      <c:pt idx="4">
                        <c:v>8</c:v>
                      </c:pt>
                      <c:pt idx="5">
                        <c:v>3</c:v>
                      </c:pt>
                      <c:pt idx="6">
                        <c:v>36</c:v>
                      </c:pt>
                      <c:pt idx="7">
                        <c:v>168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2449-4DD9-AFF4-9F83C94D09F2}"/>
                  </c:ext>
                </c:extLst>
              </c15:ser>
            </c15:filteredBarSeries>
          </c:ext>
        </c:extLst>
      </c:barChart>
      <c:catAx>
        <c:axId val="155829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55830272"/>
        <c:crosses val="autoZero"/>
        <c:auto val="1"/>
        <c:lblAlgn val="ctr"/>
        <c:lblOffset val="100"/>
        <c:noMultiLvlLbl val="0"/>
      </c:catAx>
      <c:valAx>
        <c:axId val="15583027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1558298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0517699267656154"/>
          <c:y val="0.90267492033988317"/>
          <c:w val="0.23552523870136677"/>
          <c:h val="9.7325150696446941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1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222237124936911E-3"/>
          <c:y val="3.0972076745650143E-2"/>
          <c:w val="0.99106722457724328"/>
          <c:h val="0.77227155560997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>
                <a:shade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Брестская</c:v>
                </c:pt>
                <c:pt idx="1">
                  <c:v>Витебская</c:v>
                </c:pt>
                <c:pt idx="2">
                  <c:v>Гомельская</c:v>
                </c:pt>
                <c:pt idx="3">
                  <c:v>Гродненская</c:v>
                </c:pt>
                <c:pt idx="4">
                  <c:v>Минская</c:v>
                </c:pt>
                <c:pt idx="5">
                  <c:v>Могилевская</c:v>
                </c:pt>
                <c:pt idx="6">
                  <c:v>г. Минск (без РНПЦ)</c:v>
                </c:pt>
                <c:pt idx="7">
                  <c:v>РНПЦК</c:v>
                </c:pt>
                <c:pt idx="8">
                  <c:v>РБ</c:v>
                </c:pt>
              </c:strCache>
            </c:strRef>
          </c:cat>
          <c:val>
            <c:numRef>
              <c:f>Лист1!$B$2:$B$10</c:f>
            </c:numRef>
          </c:val>
          <c:extLst>
            <c:ext xmlns:c16="http://schemas.microsoft.com/office/drawing/2014/chart" uri="{C3380CC4-5D6E-409C-BE32-E72D297353CC}">
              <c16:uniqueId val="{00000000-EDC3-4187-AB3D-34C0F593DCD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Брестская</c:v>
                </c:pt>
                <c:pt idx="1">
                  <c:v>Витебская</c:v>
                </c:pt>
                <c:pt idx="2">
                  <c:v>Гомельская</c:v>
                </c:pt>
                <c:pt idx="3">
                  <c:v>Гродненская</c:v>
                </c:pt>
                <c:pt idx="4">
                  <c:v>Минская</c:v>
                </c:pt>
                <c:pt idx="5">
                  <c:v>Могилевская</c:v>
                </c:pt>
                <c:pt idx="6">
                  <c:v>г. Минск (без РНПЦ)</c:v>
                </c:pt>
                <c:pt idx="7">
                  <c:v>РНПЦК</c:v>
                </c:pt>
                <c:pt idx="8">
                  <c:v>РБ</c:v>
                </c:pt>
              </c:strCache>
            </c:strRef>
          </c:cat>
          <c:val>
            <c:numRef>
              <c:f>Лист1!$C$2:$C$10</c:f>
            </c:numRef>
          </c:val>
          <c:extLst>
            <c:ext xmlns:c16="http://schemas.microsoft.com/office/drawing/2014/chart" uri="{C3380CC4-5D6E-409C-BE32-E72D297353CC}">
              <c16:uniqueId val="{00000001-EDC3-4187-AB3D-34C0F593DCD9}"/>
            </c:ext>
          </c:extLst>
        </c:ser>
        <c:ser>
          <c:idx val="4"/>
          <c:order val="2"/>
          <c:tx>
            <c:strRef>
              <c:f>Лист1!$F$1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tint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Брестская</c:v>
                </c:pt>
                <c:pt idx="1">
                  <c:v>Витебская</c:v>
                </c:pt>
                <c:pt idx="2">
                  <c:v>Гомельская</c:v>
                </c:pt>
                <c:pt idx="3">
                  <c:v>Гродненская</c:v>
                </c:pt>
                <c:pt idx="4">
                  <c:v>Минская</c:v>
                </c:pt>
                <c:pt idx="5">
                  <c:v>Могилевская</c:v>
                </c:pt>
                <c:pt idx="6">
                  <c:v>г. Минск (без РНПЦ)</c:v>
                </c:pt>
                <c:pt idx="7">
                  <c:v>РНПЦК</c:v>
                </c:pt>
                <c:pt idx="8">
                  <c:v>РБ</c:v>
                </c:pt>
              </c:strCache>
            </c:strRef>
          </c:cat>
          <c:val>
            <c:numRef>
              <c:f>Лист1!$F$2:$F$10</c:f>
            </c:numRef>
          </c:val>
          <c:extLst>
            <c:ext xmlns:c16="http://schemas.microsoft.com/office/drawing/2014/chart" uri="{C3380CC4-5D6E-409C-BE32-E72D297353CC}">
              <c16:uniqueId val="{00000002-EDC3-4187-AB3D-34C0F593DCD9}"/>
            </c:ext>
          </c:extLst>
        </c:ser>
        <c:ser>
          <c:idx val="2"/>
          <c:order val="4"/>
          <c:tx>
            <c:strRef>
              <c:f>Лист1!$H$1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3399419029433255E-3"/>
                  <c:y val="4.24449707330380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DC3-4187-AB3D-34C0F593DCD9}"/>
                </c:ext>
              </c:extLst>
            </c:dLbl>
            <c:dLbl>
              <c:idx val="8"/>
              <c:layout>
                <c:manualLayout>
                  <c:x val="1.2192969761999726E-3"/>
                  <c:y val="4.318301541371422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E5-4211-8626-A95F8CDED9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Брестская</c:v>
                </c:pt>
                <c:pt idx="1">
                  <c:v>Витебская</c:v>
                </c:pt>
                <c:pt idx="2">
                  <c:v>Гомельская</c:v>
                </c:pt>
                <c:pt idx="3">
                  <c:v>Гродненская</c:v>
                </c:pt>
                <c:pt idx="4">
                  <c:v>Минская</c:v>
                </c:pt>
                <c:pt idx="5">
                  <c:v>Могилевская</c:v>
                </c:pt>
                <c:pt idx="6">
                  <c:v>г. Минск (без РНПЦ)</c:v>
                </c:pt>
                <c:pt idx="7">
                  <c:v>РНПЦК</c:v>
                </c:pt>
                <c:pt idx="8">
                  <c:v>РБ</c:v>
                </c:pt>
              </c:strCache>
            </c:strRef>
          </c:cat>
          <c:val>
            <c:numRef>
              <c:f>Лист1!$H$2:$H$10</c:f>
              <c:numCache>
                <c:formatCode>0</c:formatCode>
                <c:ptCount val="9"/>
                <c:pt idx="0">
                  <c:v>20</c:v>
                </c:pt>
                <c:pt idx="1">
                  <c:v>160</c:v>
                </c:pt>
                <c:pt idx="2">
                  <c:v>0</c:v>
                </c:pt>
                <c:pt idx="3">
                  <c:v>9</c:v>
                </c:pt>
                <c:pt idx="4">
                  <c:v>72</c:v>
                </c:pt>
                <c:pt idx="5">
                  <c:v>65</c:v>
                </c:pt>
                <c:pt idx="6">
                  <c:v>507</c:v>
                </c:pt>
                <c:pt idx="7">
                  <c:v>865</c:v>
                </c:pt>
                <c:pt idx="8">
                  <c:v>1698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DC3-4187-AB3D-34C0F593DCD9}"/>
            </c:ext>
          </c:extLst>
        </c:ser>
        <c:ser>
          <c:idx val="3"/>
          <c:order val="5"/>
          <c:tx>
            <c:strRef>
              <c:f>Лист1!$I$1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Лист1!$I$2:$I$10</c:f>
              <c:numCache>
                <c:formatCode>0</c:formatCode>
                <c:ptCount val="9"/>
                <c:pt idx="0">
                  <c:v>1</c:v>
                </c:pt>
                <c:pt idx="1">
                  <c:v>220</c:v>
                </c:pt>
                <c:pt idx="2">
                  <c:v>59</c:v>
                </c:pt>
                <c:pt idx="3">
                  <c:v>40</c:v>
                </c:pt>
                <c:pt idx="4">
                  <c:v>174</c:v>
                </c:pt>
                <c:pt idx="5">
                  <c:v>130</c:v>
                </c:pt>
                <c:pt idx="6">
                  <c:v>659</c:v>
                </c:pt>
                <c:pt idx="7">
                  <c:v>782</c:v>
                </c:pt>
                <c:pt idx="8">
                  <c:v>2065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63-4428-8BB8-EBDE34A3A9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831056"/>
        <c:axId val="156475280"/>
        <c:extLst>
          <c:ext xmlns:c15="http://schemas.microsoft.com/office/drawing/2012/chart" uri="{02D57815-91ED-43cb-92C2-25804820EDAC}">
            <c15:filteredBarSeries>
              <c15:ser>
                <c:idx val="5"/>
                <c:order val="3"/>
                <c:tx>
                  <c:strRef>
                    <c:extLst>
                      <c:ext uri="{02D57815-91ED-43cb-92C2-25804820EDAC}">
                        <c15:formulaRef>
                          <c15:sqref>Лист1!$G$1</c15:sqref>
                        </c15:formulaRef>
                      </c:ext>
                    </c:extLst>
                    <c:strCache>
                      <c:ptCount val="1"/>
                      <c:pt idx="0">
                        <c:v>2023</c:v>
                      </c:pt>
                    </c:strCache>
                  </c:strRef>
                </c:tx>
                <c:spPr>
                  <a:solidFill>
                    <a:schemeClr val="accent1">
                      <a:tint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dLbl>
                    <c:idx val="0"/>
                    <c:layout>
                      <c:manualLayout>
                        <c:x val="3.1151320356824202E-3"/>
                        <c:y val="-8.4555185352291097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3-EDC3-4187-AB3D-34C0F593DCD9}"/>
                      </c:ext>
                    </c:extLst>
                  </c:dLbl>
                  <c:dLbl>
                    <c:idx val="1"/>
                    <c:layout>
                      <c:manualLayout>
                        <c:x val="4.6581488563872796E-3"/>
                        <c:y val="-4.2276483028044296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4-EDC3-4187-AB3D-34C0F593DCD9}"/>
                      </c:ext>
                    </c:extLst>
                  </c:dLbl>
                  <c:dLbl>
                    <c:idx val="2"/>
                    <c:layout>
                      <c:manualLayout>
                        <c:x val="-1.2201850291281801E-3"/>
                        <c:y val="-2.8185061784096799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5-EDC3-4187-AB3D-34C0F593DCD9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Лист1!$A$2:$A$10</c15:sqref>
                        </c15:formulaRef>
                      </c:ext>
                    </c:extLst>
                    <c:strCache>
                      <c:ptCount val="9"/>
                      <c:pt idx="0">
                        <c:v>Брестская</c:v>
                      </c:pt>
                      <c:pt idx="1">
                        <c:v>Витебская</c:v>
                      </c:pt>
                      <c:pt idx="2">
                        <c:v>Гомельская</c:v>
                      </c:pt>
                      <c:pt idx="3">
                        <c:v>Гродненская</c:v>
                      </c:pt>
                      <c:pt idx="4">
                        <c:v>Минская</c:v>
                      </c:pt>
                      <c:pt idx="5">
                        <c:v>Могилевская</c:v>
                      </c:pt>
                      <c:pt idx="6">
                        <c:v>г. Минск (без РНПЦ)</c:v>
                      </c:pt>
                      <c:pt idx="7">
                        <c:v>РНПЦК</c:v>
                      </c:pt>
                      <c:pt idx="8">
                        <c:v>РБ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Лист1!$G$2:$G$10</c15:sqref>
                        </c15:formulaRef>
                      </c:ext>
                    </c:extLst>
                    <c:numCache>
                      <c:formatCode>0</c:formatCode>
                      <c:ptCount val="9"/>
                      <c:pt idx="0">
                        <c:v>35</c:v>
                      </c:pt>
                      <c:pt idx="1">
                        <c:v>208</c:v>
                      </c:pt>
                      <c:pt idx="2">
                        <c:v>10</c:v>
                      </c:pt>
                      <c:pt idx="3">
                        <c:v>7</c:v>
                      </c:pt>
                      <c:pt idx="4">
                        <c:v>166</c:v>
                      </c:pt>
                      <c:pt idx="5">
                        <c:v>80</c:v>
                      </c:pt>
                      <c:pt idx="6">
                        <c:v>536</c:v>
                      </c:pt>
                      <c:pt idx="8">
                        <c:v>2005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EDC3-4187-AB3D-34C0F593DCD9}"/>
                  </c:ext>
                </c:extLst>
              </c15:ser>
            </c15:filteredBarSeries>
          </c:ext>
        </c:extLst>
      </c:barChart>
      <c:catAx>
        <c:axId val="15583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56475280"/>
        <c:crosses val="autoZero"/>
        <c:auto val="1"/>
        <c:lblAlgn val="ctr"/>
        <c:lblOffset val="100"/>
        <c:noMultiLvlLbl val="0"/>
      </c:catAx>
      <c:valAx>
        <c:axId val="1564752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55831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ИМ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Лист1!$B$1:$F$2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40</c:v>
                </c:pt>
                <c:pt idx="1">
                  <c:v>38</c:v>
                </c:pt>
                <c:pt idx="2">
                  <c:v>38</c:v>
                </c:pt>
                <c:pt idx="3">
                  <c:v>38</c:v>
                </c:pt>
                <c:pt idx="4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B7-46D7-B29E-8CFE9DF879EF}"/>
            </c:ext>
          </c:extLst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ОНМК</c:v>
                </c:pt>
              </c:strCache>
            </c:strRef>
          </c:tx>
          <c:spPr>
            <a:solidFill>
              <a:srgbClr val="FFCCCC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Лист1!$B$1:$F$2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Лист1!$B$4:$F$4</c:f>
              <c:numCache>
                <c:formatCode>General</c:formatCode>
                <c:ptCount val="5"/>
                <c:pt idx="0">
                  <c:v>25</c:v>
                </c:pt>
                <c:pt idx="1">
                  <c:v>27</c:v>
                </c:pt>
                <c:pt idx="2">
                  <c:v>27</c:v>
                </c:pt>
                <c:pt idx="3">
                  <c:v>26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B7-46D7-B29E-8CFE9DF879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83426223"/>
        <c:axId val="1183425807"/>
      </c:barChart>
      <c:catAx>
        <c:axId val="1183426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83425807"/>
        <c:crosses val="autoZero"/>
        <c:auto val="1"/>
        <c:lblAlgn val="ctr"/>
        <c:lblOffset val="100"/>
        <c:noMultiLvlLbl val="0"/>
      </c:catAx>
      <c:valAx>
        <c:axId val="118342580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83426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54795659692285"/>
          <c:y val="2.9914534947596567E-2"/>
          <c:w val="0.64950512849576358"/>
          <c:h val="0.8525640777582740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Лист1!$A$3</c:f>
              <c:strCache>
                <c:ptCount val="1"/>
                <c:pt idx="0">
                  <c:v>ИБС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Минск </c:v>
                </c:pt>
                <c:pt idx="1">
                  <c:v>Брестская обл.</c:v>
                </c:pt>
                <c:pt idx="2">
                  <c:v>Витебская обл.</c:v>
                </c:pt>
                <c:pt idx="3">
                  <c:v>Гомельская обл.</c:v>
                </c:pt>
                <c:pt idx="4">
                  <c:v>Гродненская обл.</c:v>
                </c:pt>
                <c:pt idx="5">
                  <c:v>Минская обл.</c:v>
                </c:pt>
                <c:pt idx="6">
                  <c:v>Могилевская обл.</c:v>
                </c:pt>
                <c:pt idx="7">
                  <c:v>РБ</c:v>
                </c:pt>
              </c:strCache>
            </c:strRef>
          </c:cat>
          <c:val>
            <c:numRef>
              <c:f>Лист1!$B$3:$I$3</c:f>
              <c:numCache>
                <c:formatCode>0</c:formatCode>
                <c:ptCount val="8"/>
                <c:pt idx="0" formatCode="General">
                  <c:v>14794.1</c:v>
                </c:pt>
                <c:pt idx="1">
                  <c:v>18735.3</c:v>
                </c:pt>
                <c:pt idx="2" formatCode="General">
                  <c:v>10390.9</c:v>
                </c:pt>
                <c:pt idx="3" formatCode="General">
                  <c:v>12651.7</c:v>
                </c:pt>
                <c:pt idx="4" formatCode="General">
                  <c:v>15439.7</c:v>
                </c:pt>
                <c:pt idx="5">
                  <c:v>16283.5</c:v>
                </c:pt>
                <c:pt idx="6" formatCode="General">
                  <c:v>13334.8</c:v>
                </c:pt>
                <c:pt idx="7" formatCode="General">
                  <c:v>14656.4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F4-4CAE-97AA-799C00C96701}"/>
            </c:ext>
          </c:extLst>
        </c:ser>
        <c:ser>
          <c:idx val="0"/>
          <c:order val="1"/>
          <c:tx>
            <c:strRef>
              <c:f>Лист1!$A$2</c:f>
              <c:strCache>
                <c:ptCount val="1"/>
                <c:pt idx="0">
                  <c:v>АГ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Минск </c:v>
                </c:pt>
                <c:pt idx="1">
                  <c:v>Брестская обл.</c:v>
                </c:pt>
                <c:pt idx="2">
                  <c:v>Витебская обл.</c:v>
                </c:pt>
                <c:pt idx="3">
                  <c:v>Гомельская обл.</c:v>
                </c:pt>
                <c:pt idx="4">
                  <c:v>Гродненская обл.</c:v>
                </c:pt>
                <c:pt idx="5">
                  <c:v>Минская обл.</c:v>
                </c:pt>
                <c:pt idx="6">
                  <c:v>Могилевская обл.</c:v>
                </c:pt>
                <c:pt idx="7">
                  <c:v>РБ</c:v>
                </c:pt>
              </c:strCache>
            </c:strRef>
          </c:cat>
          <c:val>
            <c:numRef>
              <c:f>Лист1!$B$2:$I$2</c:f>
              <c:numCache>
                <c:formatCode>General</c:formatCode>
                <c:ptCount val="8"/>
                <c:pt idx="0">
                  <c:v>7367.4</c:v>
                </c:pt>
                <c:pt idx="1">
                  <c:v>10726.3</c:v>
                </c:pt>
                <c:pt idx="2">
                  <c:v>15501.3</c:v>
                </c:pt>
                <c:pt idx="3" formatCode="0">
                  <c:v>11859.6</c:v>
                </c:pt>
                <c:pt idx="4">
                  <c:v>19796.599999999999</c:v>
                </c:pt>
                <c:pt idx="5">
                  <c:v>12235.7</c:v>
                </c:pt>
                <c:pt idx="6">
                  <c:v>20896.7</c:v>
                </c:pt>
                <c:pt idx="7">
                  <c:v>13026.8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F4-4CAE-97AA-799C00C967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3190272"/>
        <c:axId val="198586880"/>
      </c:barChart>
      <c:catAx>
        <c:axId val="431902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98586880"/>
        <c:crosses val="autoZero"/>
        <c:auto val="1"/>
        <c:lblAlgn val="ctr"/>
        <c:lblOffset val="100"/>
        <c:noMultiLvlLbl val="0"/>
      </c:catAx>
      <c:valAx>
        <c:axId val="19858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6350">
            <a:noFill/>
          </a:ln>
        </c:spPr>
        <c:crossAx val="43190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04983828116485"/>
          <c:y val="2.3504277458825874E-2"/>
          <c:w val="0.59244426214840207"/>
          <c:h val="0.8659076764768280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Лист1!$A$3</c:f>
              <c:strCache>
                <c:ptCount val="1"/>
                <c:pt idx="0">
                  <c:v>ИБС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Минск</c:v>
                </c:pt>
                <c:pt idx="1">
                  <c:v>Брестская обл.</c:v>
                </c:pt>
                <c:pt idx="2">
                  <c:v>Витебская обл.</c:v>
                </c:pt>
                <c:pt idx="3">
                  <c:v>Гомельская обл.</c:v>
                </c:pt>
                <c:pt idx="4">
                  <c:v>Гродненская обл.</c:v>
                </c:pt>
                <c:pt idx="5">
                  <c:v>Минская обл.</c:v>
                </c:pt>
                <c:pt idx="6">
                  <c:v>Могилевская обл.</c:v>
                </c:pt>
                <c:pt idx="7">
                  <c:v>РБ</c:v>
                </c:pt>
              </c:strCache>
            </c:strRef>
          </c:cat>
          <c:val>
            <c:numRef>
              <c:f>Лист1!$B$3:$I$3</c:f>
              <c:numCache>
                <c:formatCode>0</c:formatCode>
                <c:ptCount val="8"/>
                <c:pt idx="0" formatCode="General">
                  <c:v>1457.9</c:v>
                </c:pt>
                <c:pt idx="1">
                  <c:v>823.3</c:v>
                </c:pt>
                <c:pt idx="2" formatCode="General">
                  <c:v>1283.5999999999999</c:v>
                </c:pt>
                <c:pt idx="3" formatCode="General">
                  <c:v>1011.6</c:v>
                </c:pt>
                <c:pt idx="4" formatCode="General">
                  <c:v>946.2</c:v>
                </c:pt>
                <c:pt idx="5">
                  <c:v>1273</c:v>
                </c:pt>
                <c:pt idx="6" formatCode="General">
                  <c:v>673.7</c:v>
                </c:pt>
                <c:pt idx="7" formatCode="General">
                  <c:v>1116.3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61-43E4-9A49-C6CAE664B5F8}"/>
            </c:ext>
          </c:extLst>
        </c:ser>
        <c:ser>
          <c:idx val="0"/>
          <c:order val="1"/>
          <c:tx>
            <c:strRef>
              <c:f>Лист1!$A$2</c:f>
              <c:strCache>
                <c:ptCount val="1"/>
                <c:pt idx="0">
                  <c:v>АГ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Минск</c:v>
                </c:pt>
                <c:pt idx="1">
                  <c:v>Брестская обл.</c:v>
                </c:pt>
                <c:pt idx="2">
                  <c:v>Витебская обл.</c:v>
                </c:pt>
                <c:pt idx="3">
                  <c:v>Гомельская обл.</c:v>
                </c:pt>
                <c:pt idx="4">
                  <c:v>Гродненская обл.</c:v>
                </c:pt>
                <c:pt idx="5">
                  <c:v>Минская обл.</c:v>
                </c:pt>
                <c:pt idx="6">
                  <c:v>Могилевская обл.</c:v>
                </c:pt>
                <c:pt idx="7">
                  <c:v>РБ</c:v>
                </c:pt>
              </c:strCache>
            </c:strRef>
          </c:cat>
          <c:val>
            <c:numRef>
              <c:f>Лист1!$B$2:$I$2</c:f>
              <c:numCache>
                <c:formatCode>General</c:formatCode>
                <c:ptCount val="8"/>
                <c:pt idx="0">
                  <c:v>1081</c:v>
                </c:pt>
                <c:pt idx="1">
                  <c:v>760.9</c:v>
                </c:pt>
                <c:pt idx="2">
                  <c:v>797.8</c:v>
                </c:pt>
                <c:pt idx="3" formatCode="0">
                  <c:v>960.3</c:v>
                </c:pt>
                <c:pt idx="4">
                  <c:v>1069.5</c:v>
                </c:pt>
                <c:pt idx="5">
                  <c:v>1020.8</c:v>
                </c:pt>
                <c:pt idx="6">
                  <c:v>950.5</c:v>
                </c:pt>
                <c:pt idx="7">
                  <c:v>960.3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61-43E4-9A49-C6CAE664B5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3235840"/>
        <c:axId val="159214400"/>
      </c:barChart>
      <c:catAx>
        <c:axId val="432358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59214400"/>
        <c:crosses val="autoZero"/>
        <c:auto val="1"/>
        <c:lblAlgn val="ctr"/>
        <c:lblOffset val="100"/>
        <c:noMultiLvlLbl val="0"/>
      </c:catAx>
      <c:valAx>
        <c:axId val="15921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6350">
            <a:noFill/>
          </a:ln>
        </c:spPr>
        <c:crossAx val="432358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0003348656239724E-4"/>
          <c:y val="0.91360375583155562"/>
          <c:w val="0.43706112006350034"/>
          <c:h val="5.9305986154180319E-2"/>
        </c:manualLayout>
      </c:layout>
      <c:overlay val="0"/>
      <c:txPr>
        <a:bodyPr/>
        <a:lstStyle/>
        <a:p>
          <a:pPr>
            <a:defRPr sz="28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view3D>
      <c:rotX val="5"/>
      <c:rotY val="10"/>
      <c:rAngAx val="1"/>
    </c:view3D>
    <c:floor>
      <c:thickness val="0"/>
      <c:spPr>
        <a:noFill/>
        <a:ln w="25400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94244791514393134"/>
          <c:h val="0.9874435896876809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tint val="58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81-4764-BE50-19F0B9B7868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6">
                <a:tint val="86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81-4764-BE50-19F0B9B7868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6">
                <a:shade val="86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81-4764-BE50-19F0B9B7868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accent6">
                <a:shade val="58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81-4764-BE50-19F0B9B786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4"/>
        <c:gapDepth val="41"/>
        <c:shape val="pyramid"/>
        <c:axId val="54924800"/>
        <c:axId val="42130176"/>
        <c:axId val="0"/>
      </c:bar3DChart>
      <c:catAx>
        <c:axId val="549248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2130176"/>
        <c:crosses val="autoZero"/>
        <c:auto val="1"/>
        <c:lblAlgn val="ctr"/>
        <c:lblOffset val="100"/>
        <c:noMultiLvlLbl val="0"/>
      </c:catAx>
      <c:valAx>
        <c:axId val="421301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492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b="1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80029524584393E-3"/>
          <c:y val="7.8732601149687047E-3"/>
          <c:w val="0.99572652376785797"/>
          <c:h val="0.7229421339887049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Лист1!$B$1:$I$1</c:f>
              <c:strCache>
                <c:ptCount val="7"/>
                <c:pt idx="0">
                  <c:v>г. Минск  (без РНПЦ)</c:v>
                </c:pt>
                <c:pt idx="1">
                  <c:v>Брестская область</c:v>
                </c:pt>
                <c:pt idx="2">
                  <c:v>Витебская область</c:v>
                </c:pt>
                <c:pt idx="3">
                  <c:v>Гомельская область</c:v>
                </c:pt>
                <c:pt idx="4">
                  <c:v>Гродненская область</c:v>
                </c:pt>
                <c:pt idx="5">
                  <c:v>Минская область</c:v>
                </c:pt>
                <c:pt idx="6">
                  <c:v>Могилевская область</c:v>
                </c:pt>
              </c:strCache>
            </c:strRef>
          </c:cat>
          <c:val>
            <c:numRef>
              <c:f>Лист1!$A$2:$I$2</c:f>
            </c:numRef>
          </c:val>
          <c:extLst>
            <c:ext xmlns:c16="http://schemas.microsoft.com/office/drawing/2014/chart" uri="{C3380CC4-5D6E-409C-BE32-E72D297353CC}">
              <c16:uniqueId val="{00000000-9ECB-47B0-91AB-9382AB4E3353}"/>
            </c:ext>
          </c:extLst>
        </c:ser>
        <c:ser>
          <c:idx val="2"/>
          <c:order val="1"/>
          <c:tx>
            <c:strRef>
              <c:f>Лист1!$A$3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8641975308644E-3"/>
                  <c:y val="5.64362807003019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CB-47B0-91AB-9382AB4E335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7"/>
                <c:pt idx="0">
                  <c:v>г. Минск  (без РНПЦ)</c:v>
                </c:pt>
                <c:pt idx="1">
                  <c:v>Брестская область</c:v>
                </c:pt>
                <c:pt idx="2">
                  <c:v>Витебская область</c:v>
                </c:pt>
                <c:pt idx="3">
                  <c:v>Гомельская область</c:v>
                </c:pt>
                <c:pt idx="4">
                  <c:v>Гродненская область</c:v>
                </c:pt>
                <c:pt idx="5">
                  <c:v>Минская область</c:v>
                </c:pt>
                <c:pt idx="6">
                  <c:v>Могилевская область</c:v>
                </c:pt>
              </c:strCache>
            </c:strRef>
          </c:cat>
          <c:val>
            <c:numRef>
              <c:f>Лист1!$B$3:$I$3</c:f>
            </c:numRef>
          </c:val>
          <c:extLst>
            <c:ext xmlns:c16="http://schemas.microsoft.com/office/drawing/2014/chart" uri="{C3380CC4-5D6E-409C-BE32-E72D297353CC}">
              <c16:uniqueId val="{00000002-9ECB-47B0-91AB-9382AB4E3353}"/>
            </c:ext>
          </c:extLst>
        </c:ser>
        <c:ser>
          <c:idx val="1"/>
          <c:order val="2"/>
          <c:tx>
            <c:strRef>
              <c:f>Лист1!$A$4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C8C67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7"/>
                <c:pt idx="0">
                  <c:v>г. Минск  (без РНПЦ)</c:v>
                </c:pt>
                <c:pt idx="1">
                  <c:v>Брестская область</c:v>
                </c:pt>
                <c:pt idx="2">
                  <c:v>Витебская область</c:v>
                </c:pt>
                <c:pt idx="3">
                  <c:v>Гомельская область</c:v>
                </c:pt>
                <c:pt idx="4">
                  <c:v>Гродненская область</c:v>
                </c:pt>
                <c:pt idx="5">
                  <c:v>Минская область</c:v>
                </c:pt>
                <c:pt idx="6">
                  <c:v>Могилевская область</c:v>
                </c:pt>
              </c:strCache>
            </c:strRef>
          </c:cat>
          <c:val>
            <c:numRef>
              <c:f>Лист1!$B$4:$I$4</c:f>
            </c:numRef>
          </c:val>
          <c:extLst>
            <c:ext xmlns:c16="http://schemas.microsoft.com/office/drawing/2014/chart" uri="{C3380CC4-5D6E-409C-BE32-E72D297353CC}">
              <c16:uniqueId val="{00000003-9ECB-47B0-91AB-9382AB4E335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7"/>
                <c:pt idx="0">
                  <c:v>г. Минск  (без РНПЦ)</c:v>
                </c:pt>
                <c:pt idx="1">
                  <c:v>Брестская область</c:v>
                </c:pt>
                <c:pt idx="2">
                  <c:v>Витебская область</c:v>
                </c:pt>
                <c:pt idx="3">
                  <c:v>Гомельская область</c:v>
                </c:pt>
                <c:pt idx="4">
                  <c:v>Гродненская область</c:v>
                </c:pt>
                <c:pt idx="5">
                  <c:v>Минская область</c:v>
                </c:pt>
                <c:pt idx="6">
                  <c:v>Могилевская область</c:v>
                </c:pt>
              </c:strCache>
            </c:strRef>
          </c:cat>
          <c:val>
            <c:numRef>
              <c:f>Лист1!$B$5:$I$5</c:f>
            </c:numRef>
          </c:val>
          <c:extLst>
            <c:ext xmlns:c16="http://schemas.microsoft.com/office/drawing/2014/chart" uri="{C3380CC4-5D6E-409C-BE32-E72D297353CC}">
              <c16:uniqueId val="{00000004-9ECB-47B0-91AB-9382AB4E3353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7"/>
                <c:pt idx="0">
                  <c:v>г. Минск  (без РНПЦ)</c:v>
                </c:pt>
                <c:pt idx="1">
                  <c:v>Брестская область</c:v>
                </c:pt>
                <c:pt idx="2">
                  <c:v>Витебская область</c:v>
                </c:pt>
                <c:pt idx="3">
                  <c:v>Гомельская область</c:v>
                </c:pt>
                <c:pt idx="4">
                  <c:v>Гродненская область</c:v>
                </c:pt>
                <c:pt idx="5">
                  <c:v>Минская область</c:v>
                </c:pt>
                <c:pt idx="6">
                  <c:v>Могилевская область</c:v>
                </c:pt>
              </c:strCache>
            </c:strRef>
          </c:cat>
          <c:val>
            <c:numRef>
              <c:f>Лист1!$B$6:$I$6</c:f>
            </c:numRef>
          </c:val>
          <c:extLst>
            <c:ext xmlns:c16="http://schemas.microsoft.com/office/drawing/2014/chart" uri="{C3380CC4-5D6E-409C-BE32-E72D297353CC}">
              <c16:uniqueId val="{00000005-9ECB-47B0-91AB-9382AB4E3353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7"/>
                <c:pt idx="0">
                  <c:v>г. Минск  (без РНПЦ)</c:v>
                </c:pt>
                <c:pt idx="1">
                  <c:v>Брестская область</c:v>
                </c:pt>
                <c:pt idx="2">
                  <c:v>Витебская область</c:v>
                </c:pt>
                <c:pt idx="3">
                  <c:v>Гомельская область</c:v>
                </c:pt>
                <c:pt idx="4">
                  <c:v>Гродненская область</c:v>
                </c:pt>
                <c:pt idx="5">
                  <c:v>Минская область</c:v>
                </c:pt>
                <c:pt idx="6">
                  <c:v>Могилевская область</c:v>
                </c:pt>
              </c:strCache>
            </c:strRef>
          </c:cat>
          <c:val>
            <c:numRef>
              <c:f>Лист1!$B$7:$I$7</c:f>
            </c:numRef>
          </c:val>
          <c:extLst>
            <c:ext xmlns:c16="http://schemas.microsoft.com/office/drawing/2014/chart" uri="{C3380CC4-5D6E-409C-BE32-E72D297353CC}">
              <c16:uniqueId val="{00000006-9ECB-47B0-91AB-9382AB4E3353}"/>
            </c:ext>
          </c:extLst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7"/>
                <c:pt idx="0">
                  <c:v>г. Минск  (без РНПЦ)</c:v>
                </c:pt>
                <c:pt idx="1">
                  <c:v>Брестская область</c:v>
                </c:pt>
                <c:pt idx="2">
                  <c:v>Витебская область</c:v>
                </c:pt>
                <c:pt idx="3">
                  <c:v>Гомельская область</c:v>
                </c:pt>
                <c:pt idx="4">
                  <c:v>Гродненская область</c:v>
                </c:pt>
                <c:pt idx="5">
                  <c:v>Минская область</c:v>
                </c:pt>
                <c:pt idx="6">
                  <c:v>Могилевская область</c:v>
                </c:pt>
              </c:strCache>
            </c:strRef>
          </c:cat>
          <c:val>
            <c:numRef>
              <c:f>Лист1!$B$8:$I$8</c:f>
            </c:numRef>
          </c:val>
          <c:extLst>
            <c:ext xmlns:c16="http://schemas.microsoft.com/office/drawing/2014/chart" uri="{C3380CC4-5D6E-409C-BE32-E72D297353CC}">
              <c16:uniqueId val="{00000007-9ECB-47B0-91AB-9382AB4E3353}"/>
            </c:ext>
          </c:extLst>
        </c:ser>
        <c:ser>
          <c:idx val="7"/>
          <c:order val="7"/>
          <c:tx>
            <c:strRef>
              <c:f>Лист1!$A$9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7"/>
                <c:pt idx="0">
                  <c:v>г. Минск  (без РНПЦ)</c:v>
                </c:pt>
                <c:pt idx="1">
                  <c:v>Брестская область</c:v>
                </c:pt>
                <c:pt idx="2">
                  <c:v>Витебская область</c:v>
                </c:pt>
                <c:pt idx="3">
                  <c:v>Гомельская область</c:v>
                </c:pt>
                <c:pt idx="4">
                  <c:v>Гродненская область</c:v>
                </c:pt>
                <c:pt idx="5">
                  <c:v>Минская область</c:v>
                </c:pt>
                <c:pt idx="6">
                  <c:v>Могилевская область</c:v>
                </c:pt>
              </c:strCache>
            </c:strRef>
          </c:cat>
          <c:val>
            <c:numRef>
              <c:f>Лист1!$B$9:$I$9</c:f>
            </c:numRef>
          </c:val>
          <c:extLst>
            <c:ext xmlns:c16="http://schemas.microsoft.com/office/drawing/2014/chart" uri="{C3380CC4-5D6E-409C-BE32-E72D297353CC}">
              <c16:uniqueId val="{00000008-9ECB-47B0-91AB-9382AB4E3353}"/>
            </c:ext>
          </c:extLst>
        </c:ser>
        <c:ser>
          <c:idx val="8"/>
          <c:order val="8"/>
          <c:tx>
            <c:strRef>
              <c:f>Лист1!$A$10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7"/>
                <c:pt idx="0">
                  <c:v>г. Минск  (без РНПЦ)</c:v>
                </c:pt>
                <c:pt idx="1">
                  <c:v>Брестская область</c:v>
                </c:pt>
                <c:pt idx="2">
                  <c:v>Витебская область</c:v>
                </c:pt>
                <c:pt idx="3">
                  <c:v>Гомельская область</c:v>
                </c:pt>
                <c:pt idx="4">
                  <c:v>Гродненская область</c:v>
                </c:pt>
                <c:pt idx="5">
                  <c:v>Минская область</c:v>
                </c:pt>
                <c:pt idx="6">
                  <c:v>Могилевская область</c:v>
                </c:pt>
              </c:strCache>
            </c:strRef>
          </c:cat>
          <c:val>
            <c:numRef>
              <c:f>Лист1!$B$10:$I$10</c:f>
              <c:numCache>
                <c:formatCode>General</c:formatCode>
                <c:ptCount val="7"/>
                <c:pt idx="0">
                  <c:v>178</c:v>
                </c:pt>
                <c:pt idx="1">
                  <c:v>95</c:v>
                </c:pt>
                <c:pt idx="2">
                  <c:v>69</c:v>
                </c:pt>
                <c:pt idx="3">
                  <c:v>96</c:v>
                </c:pt>
                <c:pt idx="4">
                  <c:v>86</c:v>
                </c:pt>
                <c:pt idx="5">
                  <c:v>89</c:v>
                </c:pt>
                <c:pt idx="6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ECB-47B0-91AB-9382AB4E3353}"/>
            </c:ext>
          </c:extLst>
        </c:ser>
        <c:ser>
          <c:idx val="9"/>
          <c:order val="9"/>
          <c:tx>
            <c:strRef>
              <c:f>Лист1!$A$11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7"/>
                <c:pt idx="0">
                  <c:v>г. Минск  (без РНПЦ)</c:v>
                </c:pt>
                <c:pt idx="1">
                  <c:v>Брестская область</c:v>
                </c:pt>
                <c:pt idx="2">
                  <c:v>Витебская область</c:v>
                </c:pt>
                <c:pt idx="3">
                  <c:v>Гомельская область</c:v>
                </c:pt>
                <c:pt idx="4">
                  <c:v>Гродненская область</c:v>
                </c:pt>
                <c:pt idx="5">
                  <c:v>Минская область</c:v>
                </c:pt>
                <c:pt idx="6">
                  <c:v>Могилевская область</c:v>
                </c:pt>
              </c:strCache>
            </c:strRef>
          </c:cat>
          <c:val>
            <c:numRef>
              <c:f>Лист1!$B$11:$I$11</c:f>
              <c:numCache>
                <c:formatCode>General</c:formatCode>
                <c:ptCount val="7"/>
                <c:pt idx="0">
                  <c:v>179</c:v>
                </c:pt>
                <c:pt idx="1">
                  <c:v>88</c:v>
                </c:pt>
                <c:pt idx="2">
                  <c:v>76</c:v>
                </c:pt>
                <c:pt idx="3">
                  <c:v>102</c:v>
                </c:pt>
                <c:pt idx="4">
                  <c:v>91</c:v>
                </c:pt>
                <c:pt idx="5">
                  <c:v>94</c:v>
                </c:pt>
                <c:pt idx="6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7D-48E8-ACF8-1649405149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11463680"/>
        <c:axId val="158877952"/>
      </c:barChart>
      <c:catAx>
        <c:axId val="21146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8877952"/>
        <c:crosses val="autoZero"/>
        <c:auto val="1"/>
        <c:lblAlgn val="ctr"/>
        <c:lblOffset val="100"/>
        <c:noMultiLvlLbl val="0"/>
      </c:catAx>
      <c:valAx>
        <c:axId val="1588779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1146368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54146914026219595"/>
          <c:y val="0.87552144794319198"/>
          <c:w val="0.14962162330544396"/>
          <c:h val="6.489891932178125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963657228886764E-2"/>
          <c:y val="3.2987118697562962E-2"/>
          <c:w val="0.96088027623310446"/>
          <c:h val="0.7799165575661429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РНПЦК</c:v>
                </c:pt>
                <c:pt idx="1">
                  <c:v>Минск</c:v>
                </c:pt>
                <c:pt idx="2">
                  <c:v>Брестская обл.</c:v>
                </c:pt>
                <c:pt idx="3">
                  <c:v>Витебская обл.</c:v>
                </c:pt>
                <c:pt idx="4">
                  <c:v>Гомельская обл.</c:v>
                </c:pt>
                <c:pt idx="5">
                  <c:v>Гродненская обл.</c:v>
                </c:pt>
                <c:pt idx="6">
                  <c:v>Минская обл.</c:v>
                </c:pt>
                <c:pt idx="7">
                  <c:v>Могилевская обл.</c:v>
                </c:pt>
              </c:strCache>
            </c:strRef>
          </c:cat>
          <c:val>
            <c:numRef>
              <c:f>Лист1!$B$3:$I$3</c:f>
              <c:numCache>
                <c:formatCode>General</c:formatCode>
                <c:ptCount val="8"/>
                <c:pt idx="0">
                  <c:v>19</c:v>
                </c:pt>
                <c:pt idx="1">
                  <c:v>51</c:v>
                </c:pt>
                <c:pt idx="2" formatCode="0">
                  <c:v>32</c:v>
                </c:pt>
                <c:pt idx="3">
                  <c:v>29</c:v>
                </c:pt>
                <c:pt idx="4">
                  <c:v>26</c:v>
                </c:pt>
                <c:pt idx="5">
                  <c:v>21</c:v>
                </c:pt>
                <c:pt idx="6" formatCode="0">
                  <c:v>28</c:v>
                </c:pt>
                <c:pt idx="7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B5-436E-A68D-2A1D011CC8B7}"/>
            </c:ext>
          </c:extLst>
        </c:ser>
        <c:ser>
          <c:idx val="0"/>
          <c:order val="1"/>
          <c:tx>
            <c:strRef>
              <c:f>Лист1!$A$4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РНПЦК</c:v>
                </c:pt>
                <c:pt idx="1">
                  <c:v>Минск</c:v>
                </c:pt>
                <c:pt idx="2">
                  <c:v>Брестская обл.</c:v>
                </c:pt>
                <c:pt idx="3">
                  <c:v>Витебская обл.</c:v>
                </c:pt>
                <c:pt idx="4">
                  <c:v>Гомельская обл.</c:v>
                </c:pt>
                <c:pt idx="5">
                  <c:v>Гродненская обл.</c:v>
                </c:pt>
                <c:pt idx="6">
                  <c:v>Минская обл.</c:v>
                </c:pt>
                <c:pt idx="7">
                  <c:v>Могилевская обл.</c:v>
                </c:pt>
              </c:strCache>
            </c:strRef>
          </c:cat>
          <c:val>
            <c:numRef>
              <c:f>Лист1!$B$4:$I$4</c:f>
              <c:numCache>
                <c:formatCode>General</c:formatCode>
                <c:ptCount val="8"/>
                <c:pt idx="0">
                  <c:v>18</c:v>
                </c:pt>
                <c:pt idx="1">
                  <c:v>58</c:v>
                </c:pt>
                <c:pt idx="2">
                  <c:v>33</c:v>
                </c:pt>
                <c:pt idx="3">
                  <c:v>31</c:v>
                </c:pt>
                <c:pt idx="4">
                  <c:v>28</c:v>
                </c:pt>
                <c:pt idx="5">
                  <c:v>28</c:v>
                </c:pt>
                <c:pt idx="6">
                  <c:v>27</c:v>
                </c:pt>
                <c:pt idx="7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0C-4D0F-9CE2-09DF1BF3EE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211803648"/>
        <c:axId val="158881984"/>
      </c:barChart>
      <c:catAx>
        <c:axId val="211803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58881984"/>
        <c:crosses val="autoZero"/>
        <c:auto val="1"/>
        <c:lblAlgn val="ctr"/>
        <c:lblOffset val="100"/>
        <c:noMultiLvlLbl val="0"/>
      </c:catAx>
      <c:valAx>
        <c:axId val="1588819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11803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888638686656598"/>
          <c:y val="0.38303264502236861"/>
          <c:w val="7.5004474120212689E-2"/>
          <c:h val="0.14163618600488589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963657228886764E-2"/>
          <c:y val="3.2987118697562962E-2"/>
          <c:w val="0.96088027623310446"/>
          <c:h val="0.7799165575661429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Лист1!$A$3</c:f>
              <c:strCache>
                <c:ptCount val="1"/>
                <c:pt idx="0">
                  <c:v>РЭВХ МРЦ (имплантируют ЭКС)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F64-4816-92E0-3DECEAEFDF4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F64-4816-92E0-3DECEAEFDF4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F64-4816-92E0-3DECEAEFDF4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F64-4816-92E0-3DECEAEFDF4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F64-4816-92E0-3DECEAEFDF4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F64-4816-92E0-3DECEAEFDF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Лист1!$B$1:$H$1</c:f>
              <c:strCache>
                <c:ptCount val="7"/>
                <c:pt idx="0">
                  <c:v>Минск (без РНПЦК)</c:v>
                </c:pt>
                <c:pt idx="1">
                  <c:v>Брестская обл.</c:v>
                </c:pt>
                <c:pt idx="2">
                  <c:v>Витебская обл.</c:v>
                </c:pt>
                <c:pt idx="3">
                  <c:v>Гомельская обл.</c:v>
                </c:pt>
                <c:pt idx="4">
                  <c:v>Гродненская обл.</c:v>
                </c:pt>
                <c:pt idx="5">
                  <c:v>Минская обл.</c:v>
                </c:pt>
                <c:pt idx="6">
                  <c:v>Могилевская обл.</c:v>
                </c:pt>
              </c:strCache>
            </c:strRef>
          </c:cat>
          <c:val>
            <c:numRef>
              <c:f>Лист1!$B$3:$H$3</c:f>
              <c:numCache>
                <c:formatCode>General</c:formatCode>
                <c:ptCount val="7"/>
                <c:pt idx="0">
                  <c:v>0</c:v>
                </c:pt>
                <c:pt idx="1">
                  <c:v>8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  <c:pt idx="5">
                  <c:v>3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B5-436E-A68D-2A1D011CC8B7}"/>
            </c:ext>
          </c:extLst>
        </c:ser>
        <c:ser>
          <c:idx val="0"/>
          <c:order val="1"/>
          <c:tx>
            <c:strRef>
              <c:f>Лист1!$A$4</c:f>
              <c:strCache>
                <c:ptCount val="1"/>
                <c:pt idx="0">
                  <c:v>Всего РЭВХ-аритмологов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Лист1!$B$1:$H$1</c:f>
              <c:strCache>
                <c:ptCount val="7"/>
                <c:pt idx="0">
                  <c:v>Минск (без РНПЦК)</c:v>
                </c:pt>
                <c:pt idx="1">
                  <c:v>Брестская обл.</c:v>
                </c:pt>
                <c:pt idx="2">
                  <c:v>Витебская обл.</c:v>
                </c:pt>
                <c:pt idx="3">
                  <c:v>Гомельская обл.</c:v>
                </c:pt>
                <c:pt idx="4">
                  <c:v>Гродненская обл.</c:v>
                </c:pt>
                <c:pt idx="5">
                  <c:v>Минская обл.</c:v>
                </c:pt>
                <c:pt idx="6">
                  <c:v>Могилевская обл.</c:v>
                </c:pt>
              </c:strCache>
            </c:strRef>
          </c:cat>
          <c:val>
            <c:numRef>
              <c:f>Лист1!$B$4:$H$4</c:f>
              <c:numCache>
                <c:formatCode>General</c:formatCode>
                <c:ptCount val="7"/>
                <c:pt idx="0">
                  <c:v>12</c:v>
                </c:pt>
                <c:pt idx="1">
                  <c:v>12</c:v>
                </c:pt>
                <c:pt idx="2">
                  <c:v>11</c:v>
                </c:pt>
                <c:pt idx="3">
                  <c:v>8</c:v>
                </c:pt>
                <c:pt idx="4">
                  <c:v>8</c:v>
                </c:pt>
                <c:pt idx="5">
                  <c:v>6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0C-4D0F-9CE2-09DF1BF3EE35}"/>
            </c:ext>
          </c:extLst>
        </c:ser>
        <c:ser>
          <c:idx val="2"/>
          <c:order val="2"/>
          <c:tx>
            <c:strRef>
              <c:f>Лист1!$A$5</c:f>
              <c:strCache>
                <c:ptCount val="1"/>
                <c:pt idx="0">
                  <c:v>из них выполняют аблации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Лист1!$B$1:$H$1</c:f>
              <c:strCache>
                <c:ptCount val="7"/>
                <c:pt idx="0">
                  <c:v>Минск (без РНПЦК)</c:v>
                </c:pt>
                <c:pt idx="1">
                  <c:v>Брестская обл.</c:v>
                </c:pt>
                <c:pt idx="2">
                  <c:v>Витебская обл.</c:v>
                </c:pt>
                <c:pt idx="3">
                  <c:v>Гомельская обл.</c:v>
                </c:pt>
                <c:pt idx="4">
                  <c:v>Гродненская обл.</c:v>
                </c:pt>
                <c:pt idx="5">
                  <c:v>Минская обл.</c:v>
                </c:pt>
                <c:pt idx="6">
                  <c:v>Могилевская обл.</c:v>
                </c:pt>
              </c:strCache>
            </c:strRef>
          </c:cat>
          <c:val>
            <c:numRef>
              <c:f>Лист1!$B$5:$H$5</c:f>
              <c:numCache>
                <c:formatCode>0</c:formatCode>
                <c:ptCount val="7"/>
                <c:pt idx="0" formatCode="General">
                  <c:v>8</c:v>
                </c:pt>
                <c:pt idx="1">
                  <c:v>2</c:v>
                </c:pt>
                <c:pt idx="2" formatCode="General">
                  <c:v>4</c:v>
                </c:pt>
                <c:pt idx="3" formatCode="General">
                  <c:v>3</c:v>
                </c:pt>
                <c:pt idx="4" formatCode="General">
                  <c:v>3</c:v>
                </c:pt>
                <c:pt idx="5">
                  <c:v>2</c:v>
                </c:pt>
                <c:pt idx="6" formatCode="General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64-4816-92E0-3DECEAEFDF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211803648"/>
        <c:axId val="158881984"/>
      </c:barChart>
      <c:catAx>
        <c:axId val="211803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58881984"/>
        <c:crosses val="autoZero"/>
        <c:auto val="1"/>
        <c:lblAlgn val="ctr"/>
        <c:lblOffset val="100"/>
        <c:noMultiLvlLbl val="0"/>
      </c:catAx>
      <c:valAx>
        <c:axId val="1588819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11803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155067349732184"/>
          <c:y val="1.0542173365490735E-2"/>
          <c:w val="0.26844932650267811"/>
          <c:h val="0.25451560995121936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0.16113</cdr:x>
      <cdr:y>0.13773</cdr:y>
    </cdr:from>
    <cdr:to>
      <cdr:x>0.37167</cdr:x>
      <cdr:y>0.32464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89996" y="802631"/>
          <a:ext cx="2338947" cy="10892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Группы пациентов высокого </a:t>
          </a:r>
        </a:p>
        <a:p xmlns:a="http://schemas.openxmlformats.org/drawingml/2006/main">
          <a:pPr algn="r"/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и очень высокого риска</a:t>
          </a:r>
        </a:p>
        <a:p xmlns:a="http://schemas.openxmlformats.org/drawingml/2006/main">
          <a:pPr algn="r"/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Редкие и нестандартные клинические случаи</a:t>
          </a:r>
        </a:p>
        <a:p xmlns:a="http://schemas.openxmlformats.org/drawingml/2006/main">
          <a:pPr algn="r"/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Индивидуальный подход с применением</a:t>
          </a:r>
        </a:p>
        <a:p xmlns:a="http://schemas.openxmlformats.org/drawingml/2006/main">
          <a:pPr algn="r"/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уникальных технологий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0.21404</cdr:x>
      <cdr:y>0.34652</cdr:y>
    </cdr:from>
    <cdr:to>
      <cdr:x>0.26202</cdr:x>
      <cdr:y>0.42616</cdr:y>
    </cdr:to>
    <cdr:sp macro="" textlink="">
      <cdr:nvSpPr>
        <cdr:cNvPr id="2" name="TextBox 8">
          <a:extLst xmlns:a="http://schemas.openxmlformats.org/drawingml/2006/main">
            <a:ext uri="{FF2B5EF4-FFF2-40B4-BE49-F238E27FC236}">
              <a16:creationId xmlns:a16="http://schemas.microsoft.com/office/drawing/2014/main" id="{0C6DAF38-D3FB-4B39-ADBF-2BE9406C86D9}"/>
            </a:ext>
          </a:extLst>
        </cdr:cNvPr>
        <cdr:cNvSpPr txBox="1"/>
      </cdr:nvSpPr>
      <cdr:spPr>
        <a:xfrm xmlns:a="http://schemas.openxmlformats.org/drawingml/2006/main">
          <a:off x="2253689" y="1606827"/>
          <a:ext cx="505267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0,8</a:t>
          </a:r>
        </a:p>
      </cdr:txBody>
    </cdr:sp>
  </cdr:relSizeAnchor>
  <cdr:relSizeAnchor xmlns:cdr="http://schemas.openxmlformats.org/drawingml/2006/chartDrawing">
    <cdr:from>
      <cdr:x>0.64212</cdr:x>
      <cdr:y>0.33277</cdr:y>
    </cdr:from>
    <cdr:to>
      <cdr:x>0.69011</cdr:x>
      <cdr:y>0.41241</cdr:y>
    </cdr:to>
    <cdr:sp macro="" textlink="">
      <cdr:nvSpPr>
        <cdr:cNvPr id="3" name="TextBox 8">
          <a:extLst xmlns:a="http://schemas.openxmlformats.org/drawingml/2006/main">
            <a:ext uri="{FF2B5EF4-FFF2-40B4-BE49-F238E27FC236}">
              <a16:creationId xmlns:a16="http://schemas.microsoft.com/office/drawing/2014/main" id="{E33B94D1-D068-4AD9-B9DB-47739B45789C}"/>
            </a:ext>
          </a:extLst>
        </cdr:cNvPr>
        <cdr:cNvSpPr txBox="1"/>
      </cdr:nvSpPr>
      <cdr:spPr>
        <a:xfrm xmlns:a="http://schemas.openxmlformats.org/drawingml/2006/main">
          <a:off x="6761200" y="1543070"/>
          <a:ext cx="505267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1,1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0.92332</cdr:x>
      <cdr:y>0.4666</cdr:y>
    </cdr:from>
    <cdr:to>
      <cdr:x>0.9823</cdr:x>
      <cdr:y>0.54931</cdr:y>
    </cdr:to>
    <cdr:sp macro="" textlink="">
      <cdr:nvSpPr>
        <cdr:cNvPr id="2" name="TextBox 11"/>
        <cdr:cNvSpPr txBox="1"/>
      </cdr:nvSpPr>
      <cdr:spPr>
        <a:xfrm xmlns:a="http://schemas.openxmlformats.org/drawingml/2006/main">
          <a:off x="9918203" y="2083474"/>
          <a:ext cx="633557" cy="3693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0,22</a:t>
          </a:r>
        </a:p>
      </cdr:txBody>
    </cdr:sp>
  </cdr:relSizeAnchor>
  <cdr:relSizeAnchor xmlns:cdr="http://schemas.openxmlformats.org/drawingml/2006/chartDrawing">
    <cdr:from>
      <cdr:x>0.21635</cdr:x>
      <cdr:y>0.3323</cdr:y>
    </cdr:from>
    <cdr:to>
      <cdr:x>0.27533</cdr:x>
      <cdr:y>0.41502</cdr:y>
    </cdr:to>
    <cdr:sp macro="" textlink="">
      <cdr:nvSpPr>
        <cdr:cNvPr id="3" name="TextBox 8">
          <a:extLst xmlns:a="http://schemas.openxmlformats.org/drawingml/2006/main">
            <a:ext uri="{FF2B5EF4-FFF2-40B4-BE49-F238E27FC236}">
              <a16:creationId xmlns:a16="http://schemas.microsoft.com/office/drawing/2014/main" id="{FBF42A9C-2B1B-44E9-AF3A-F1F2F3FDC9FA}"/>
            </a:ext>
          </a:extLst>
        </cdr:cNvPr>
        <cdr:cNvSpPr txBox="1"/>
      </cdr:nvSpPr>
      <cdr:spPr>
        <a:xfrm xmlns:a="http://schemas.openxmlformats.org/drawingml/2006/main">
          <a:off x="2324034" y="1483791"/>
          <a:ext cx="633507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0,33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0.70877</cdr:y>
    </cdr:from>
    <cdr:to>
      <cdr:x>0.10025</cdr:x>
      <cdr:y>0.97729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id="{BACC1615-57AD-491C-B2C5-9441DA14EE65}"/>
            </a:ext>
          </a:extLst>
        </cdr:cNvPr>
        <cdr:cNvSpPr/>
      </cdr:nvSpPr>
      <cdr:spPr>
        <a:xfrm xmlns:a="http://schemas.openxmlformats.org/drawingml/2006/main">
          <a:off x="0" y="1374411"/>
          <a:ext cx="1106424" cy="52070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</cdr:x>
      <cdr:y>0.09035</cdr:y>
    </cdr:from>
    <cdr:to>
      <cdr:x>1</cdr:x>
      <cdr:y>0.32731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288AAC4-D8B5-A392-5C0A-EB12F4DB5114}"/>
            </a:ext>
          </a:extLst>
        </cdr:cNvPr>
        <cdr:cNvSpPr txBox="1"/>
      </cdr:nvSpPr>
      <cdr:spPr>
        <a:xfrm xmlns:a="http://schemas.openxmlformats.org/drawingml/2006/main">
          <a:off x="8229600" y="3486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x-none" sz="1100" dirty="0"/>
        </a:p>
      </cdr:txBody>
    </cdr:sp>
  </cdr:relSizeAnchor>
  <cdr:relSizeAnchor xmlns:cdr="http://schemas.openxmlformats.org/drawingml/2006/chartDrawing">
    <cdr:from>
      <cdr:x>0.9</cdr:x>
      <cdr:y>0.61339</cdr:y>
    </cdr:from>
    <cdr:to>
      <cdr:x>1</cdr:x>
      <cdr:y>0.83914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1C42F429-8A1A-0482-0A33-BC4005692B15}"/>
            </a:ext>
          </a:extLst>
        </cdr:cNvPr>
        <cdr:cNvSpPr txBox="1"/>
      </cdr:nvSpPr>
      <cdr:spPr>
        <a:xfrm xmlns:a="http://schemas.openxmlformats.org/drawingml/2006/main">
          <a:off x="8862854" y="24845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x-none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8" y="0"/>
            <a:ext cx="2950475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00A7C-2128-4F57-94C0-81CAA2655DFF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1601"/>
            <a:ext cx="2950475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8" y="9431601"/>
            <a:ext cx="2950475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F3539-CED5-4F5A-A78C-1BFE23CB0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179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082FA-0D64-4A2B-AAD3-A36F87DAD4BE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1241425"/>
            <a:ext cx="5954712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78722"/>
            <a:ext cx="5447030" cy="39098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1601"/>
            <a:ext cx="2950475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31601"/>
            <a:ext cx="2950475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DA3CF-34D8-4808-9388-B20808305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119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CBA8BC-FA6A-4624-9D10-0B46E0FD9A5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089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CBA8BC-FA6A-4624-9D10-0B46E0FD9A54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894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EDDE6C87-4BA6-4B66-B753-994936561C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10513AC5-D2A7-4B94-8C2E-BF91A822A0CE}" type="slidenum">
              <a:rPr lang="en-US" altLang="ru-RU" sz="1200" b="0">
                <a:solidFill>
                  <a:schemeClr val="tx1"/>
                </a:solidFill>
              </a:rPr>
              <a:pPr/>
              <a:t>40</a:t>
            </a:fld>
            <a:endParaRPr lang="en-US" altLang="ru-RU" sz="1200" b="0">
              <a:solidFill>
                <a:schemeClr val="tx1"/>
              </a:solidFill>
            </a:endParaRPr>
          </a:p>
        </p:txBody>
      </p:sp>
      <p:sp>
        <p:nvSpPr>
          <p:cNvPr id="7171" name="Rectangle 7">
            <a:extLst>
              <a:ext uri="{FF2B5EF4-FFF2-40B4-BE49-F238E27FC236}">
                <a16:creationId xmlns:a16="http://schemas.microsoft.com/office/drawing/2014/main" id="{C24AB7BD-E7E7-4748-908C-1E36F45AC3F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defTabSz="930275"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674B32C-C323-45C2-BC8D-1049274FE75C}" type="slidenum">
              <a:rPr lang="en-US" altLang="ru-RU" sz="1200" b="0">
                <a:solidFill>
                  <a:schemeClr val="tx1"/>
                </a:solidFill>
              </a:rPr>
              <a:pPr algn="r" eaLnBrk="1" hangingPunct="1"/>
              <a:t>40</a:t>
            </a:fld>
            <a:endParaRPr lang="en-US" altLang="ru-RU" sz="1200" b="0">
              <a:solidFill>
                <a:schemeClr val="tx1"/>
              </a:solidFill>
            </a:endParaRPr>
          </a:p>
        </p:txBody>
      </p:sp>
      <p:sp>
        <p:nvSpPr>
          <p:cNvPr id="7172" name="Rectangle 7">
            <a:extLst>
              <a:ext uri="{FF2B5EF4-FFF2-40B4-BE49-F238E27FC236}">
                <a16:creationId xmlns:a16="http://schemas.microsoft.com/office/drawing/2014/main" id="{F0A54F04-10A5-4FC7-8C29-9278398A442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defTabSz="930275"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95C2E0D-7662-4075-AB89-700DA9ABC6D2}" type="slidenum">
              <a:rPr lang="en-US" altLang="ru-RU" sz="1200" b="0">
                <a:solidFill>
                  <a:schemeClr val="tx1"/>
                </a:solidFill>
              </a:rPr>
              <a:pPr algn="r" eaLnBrk="1" hangingPunct="1"/>
              <a:t>40</a:t>
            </a:fld>
            <a:endParaRPr lang="en-US" altLang="ru-RU" sz="1200" b="0">
              <a:solidFill>
                <a:schemeClr val="tx1"/>
              </a:solidFill>
            </a:endParaRPr>
          </a:p>
        </p:txBody>
      </p:sp>
      <p:sp>
        <p:nvSpPr>
          <p:cNvPr id="7173" name="Rectangle 7">
            <a:extLst>
              <a:ext uri="{FF2B5EF4-FFF2-40B4-BE49-F238E27FC236}">
                <a16:creationId xmlns:a16="http://schemas.microsoft.com/office/drawing/2014/main" id="{7C7BE6AB-9537-466C-96BE-F084B835B53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defTabSz="930275"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9958C91-C01F-4BD2-B0D2-F8859FCE5EFF}" type="slidenum">
              <a:rPr lang="en-US" altLang="ru-RU" sz="1200" b="0">
                <a:solidFill>
                  <a:schemeClr val="tx1"/>
                </a:solidFill>
                <a:cs typeface="Arial" panose="020B0604020202020204" pitchFamily="34" charset="0"/>
              </a:rPr>
              <a:pPr algn="r" eaLnBrk="1" hangingPunct="1"/>
              <a:t>40</a:t>
            </a:fld>
            <a:endParaRPr lang="en-US" altLang="ru-RU" sz="1200" b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174" name="Rectangle 2">
            <a:extLst>
              <a:ext uri="{FF2B5EF4-FFF2-40B4-BE49-F238E27FC236}">
                <a16:creationId xmlns:a16="http://schemas.microsoft.com/office/drawing/2014/main" id="{B776242A-0902-4B91-B02F-1CE3A29C82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5" name="Rectangle 3">
            <a:extLst>
              <a:ext uri="{FF2B5EF4-FFF2-40B4-BE49-F238E27FC236}">
                <a16:creationId xmlns:a16="http://schemas.microsoft.com/office/drawing/2014/main" id="{1EAEA046-A22E-405B-A990-DF0953AAEB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A741F-3A2B-4577-9991-BCD7102DC860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163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Поднять </a:t>
            </a:r>
            <a:r>
              <a:rPr lang="ru-RU" dirty="0" err="1"/>
              <a:t>статотчетность</a:t>
            </a:r>
            <a:r>
              <a:rPr lang="ru-RU" dirty="0"/>
              <a:t> по Бобруйскому району по ЦВБ и ИБС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DA3CF-34D8-4808-9388-B2080830592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973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Зеленым цветом выделены межрайонные центры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DA3CF-34D8-4808-9388-B2080830592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795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DA3CF-34D8-4808-9388-B2080830592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371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DA3CF-34D8-4808-9388-B2080830592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54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7,3 – без учета республиканских</a:t>
            </a:r>
          </a:p>
          <a:p>
            <a:endParaRPr lang="ru-RU" dirty="0"/>
          </a:p>
          <a:p>
            <a:r>
              <a:rPr lang="ru-RU" u="sng" dirty="0"/>
              <a:t>2024/2025</a:t>
            </a:r>
          </a:p>
          <a:p>
            <a:r>
              <a:rPr lang="ru-RU" dirty="0"/>
              <a:t>Брестская 6,4/6,5</a:t>
            </a:r>
          </a:p>
          <a:p>
            <a:r>
              <a:rPr lang="ru-RU" dirty="0"/>
              <a:t>Витебская  6,1/6,3</a:t>
            </a:r>
          </a:p>
          <a:p>
            <a:r>
              <a:rPr lang="ru-RU" dirty="0"/>
              <a:t>Гомельская 8,1/8,4</a:t>
            </a:r>
          </a:p>
          <a:p>
            <a:r>
              <a:rPr lang="ru-RU" dirty="0"/>
              <a:t>Гродненская</a:t>
            </a:r>
            <a:r>
              <a:rPr lang="ru-RU" baseline="0" dirty="0"/>
              <a:t> 7,8/7,9</a:t>
            </a:r>
          </a:p>
          <a:p>
            <a:r>
              <a:rPr lang="ru-RU" baseline="0" dirty="0"/>
              <a:t>Минская 7,9/8,0</a:t>
            </a:r>
          </a:p>
          <a:p>
            <a:r>
              <a:rPr lang="ru-RU" baseline="0" dirty="0"/>
              <a:t>Могилевская 6,7/6,9</a:t>
            </a:r>
          </a:p>
          <a:p>
            <a:r>
              <a:rPr lang="ru-RU" baseline="0" dirty="0" err="1"/>
              <a:t>г.Минск</a:t>
            </a:r>
            <a:r>
              <a:rPr lang="ru-RU" baseline="0" dirty="0"/>
              <a:t> 7,5/7,0</a:t>
            </a:r>
          </a:p>
          <a:p>
            <a:r>
              <a:rPr lang="ru-RU" baseline="0" dirty="0" err="1"/>
              <a:t>Рб</a:t>
            </a:r>
            <a:r>
              <a:rPr lang="ru-RU" baseline="0" dirty="0"/>
              <a:t> 7,4/7,4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DA3CF-34D8-4808-9388-B2080830592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323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Занятость= койко-дни/среднегодовые койки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DA3CF-34D8-4808-9388-B20808305924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244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DA3CF-34D8-4808-9388-B20808305924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876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6050" y="1347788"/>
            <a:ext cx="6467475" cy="36385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20CA8-56EE-4164-801B-07D983CED955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373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430F-7EAF-47E2-9446-01076F625540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307D-4059-4DB4-9628-191F684E3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80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430F-7EAF-47E2-9446-01076F625540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307D-4059-4DB4-9628-191F684E3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322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430F-7EAF-47E2-9446-01076F625540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307D-4059-4DB4-9628-191F684E3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00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430F-7EAF-47E2-9446-01076F625540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307D-4059-4DB4-9628-191F684E3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3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430F-7EAF-47E2-9446-01076F625540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307D-4059-4DB4-9628-191F684E3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06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430F-7EAF-47E2-9446-01076F625540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307D-4059-4DB4-9628-191F684E3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31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430F-7EAF-47E2-9446-01076F625540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307D-4059-4DB4-9628-191F684E3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861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430F-7EAF-47E2-9446-01076F625540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307D-4059-4DB4-9628-191F684E3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96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430F-7EAF-47E2-9446-01076F625540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307D-4059-4DB4-9628-191F684E3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144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430F-7EAF-47E2-9446-01076F625540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307D-4059-4DB4-9628-191F684E3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683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2430F-7EAF-47E2-9446-01076F625540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E307D-4059-4DB4-9628-191F684E3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01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2430F-7EAF-47E2-9446-01076F625540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E307D-4059-4DB4-9628-191F684E3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58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56145" y="1268761"/>
            <a:ext cx="9735128" cy="26659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ru-RU" sz="40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Итоги работы кардиологической службы Республики Беларусь в 202</a:t>
            </a:r>
            <a:r>
              <a:rPr lang="en-US" sz="40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5</a:t>
            </a:r>
            <a:r>
              <a:rPr lang="ru-RU" sz="40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году и перспективы развития на 202</a:t>
            </a:r>
            <a:r>
              <a:rPr lang="en-US" sz="40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6</a:t>
            </a:r>
            <a:r>
              <a:rPr lang="ru-RU" sz="40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год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75304" y="4965192"/>
            <a:ext cx="7873888" cy="173024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Пристром Андрей Марьянович</a:t>
            </a:r>
          </a:p>
          <a:p>
            <a:pPr marL="0" indent="0" algn="r">
              <a:buNone/>
              <a:defRPr/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  <a:defRPr/>
            </a:pP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Директор ГУ «РНПЦ «Кардиология»</a:t>
            </a:r>
          </a:p>
          <a:p>
            <a:pPr marL="0" indent="0" algn="r">
              <a:buNone/>
              <a:defRPr/>
            </a:pP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Главный внештатный кардиолог </a:t>
            </a:r>
          </a:p>
          <a:p>
            <a:pPr marL="0" indent="0" algn="r">
              <a:buNone/>
              <a:defRPr/>
            </a:pP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 здравоохранения Республики Беларусь</a:t>
            </a:r>
          </a:p>
        </p:txBody>
      </p:sp>
    </p:spTree>
    <p:extLst>
      <p:ext uri="{BB962C8B-B14F-4D97-AF65-F5344CB8AC3E}">
        <p14:creationId xmlns:p14="http://schemas.microsoft.com/office/powerpoint/2010/main" val="1924514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96588" y="396381"/>
            <a:ext cx="8872414" cy="6504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Многоуровневая система оказания медицинской помощи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335787"/>
              </p:ext>
            </p:extLst>
          </p:nvPr>
        </p:nvGraphicFramePr>
        <p:xfrm>
          <a:off x="322998" y="709857"/>
          <a:ext cx="11109277" cy="5827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2612994" y="5300036"/>
            <a:ext cx="69393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667000" y="4104348"/>
            <a:ext cx="69393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667000" y="2965560"/>
            <a:ext cx="69393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667000" y="1586359"/>
            <a:ext cx="69393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612994" y="6466399"/>
            <a:ext cx="69393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"/>
          <p:cNvSpPr txBox="1"/>
          <p:nvPr/>
        </p:nvSpPr>
        <p:spPr>
          <a:xfrm>
            <a:off x="609600" y="3050867"/>
            <a:ext cx="3643952" cy="685875"/>
          </a:xfrm>
          <a:prstGeom prst="rect">
            <a:avLst/>
          </a:prstGeom>
        </p:spPr>
        <p:txBody>
          <a:bodyPr wrap="none" lIns="68574" tIns="34288" rIns="68574" bIns="34288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Группы пациентов высокого риска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880850" y="4182829"/>
            <a:ext cx="1015322" cy="685875"/>
          </a:xfrm>
          <a:prstGeom prst="rect">
            <a:avLst/>
          </a:prstGeom>
        </p:spPr>
        <p:txBody>
          <a:bodyPr wrap="none" lIns="68574" tIns="34288" rIns="68574" bIns="34288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Все пациенты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949674" y="5342110"/>
            <a:ext cx="710462" cy="530145"/>
          </a:xfrm>
          <a:prstGeom prst="rect">
            <a:avLst/>
          </a:prstGeom>
        </p:spPr>
        <p:txBody>
          <a:bodyPr wrap="none" lIns="68574" tIns="34288" rIns="68574" bIns="34288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Все пациенты</a:t>
            </a:r>
          </a:p>
          <a:p>
            <a:pPr algn="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Здоровые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7402929" y="3019303"/>
            <a:ext cx="4315947" cy="940315"/>
          </a:xfrm>
          <a:prstGeom prst="rect">
            <a:avLst/>
          </a:prstGeom>
        </p:spPr>
        <p:txBody>
          <a:bodyPr wrap="none" lIns="68574" tIns="34288" rIns="68574" bIns="34288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Специализированная, высокотехнологичная помощь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Расширенное обследование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Диспансерное наблюдение отдельных групп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Вторичная профилактика / Школы пациентов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Обучение специалистов первичного звена / районного уровня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Координация специализированной помощи и ресурсов в регионе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7416623" y="4204632"/>
            <a:ext cx="3202216" cy="702078"/>
          </a:xfrm>
          <a:prstGeom prst="rect">
            <a:avLst/>
          </a:prstGeom>
        </p:spPr>
        <p:txBody>
          <a:bodyPr wrap="none" lIns="68574" tIns="34288" rIns="68574" bIns="34288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Специализированная помощь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Стратификация по риску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Диспансерное наблюдение отдельных групп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Вторичная профилактика 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Школы пациентов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7416622" y="5300035"/>
            <a:ext cx="3625004" cy="1080120"/>
          </a:xfrm>
          <a:prstGeom prst="rect">
            <a:avLst/>
          </a:prstGeom>
        </p:spPr>
        <p:txBody>
          <a:bodyPr wrap="none" lIns="68574" tIns="34288" rIns="68574" bIns="34288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Скрининг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Стратификация по риску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Первичная и вторичная профилактика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Диспансерное наблюдение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Лекарственное обеспечение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Сестринский патронаж на дому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Школы пациентов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02969" y="4262212"/>
            <a:ext cx="1471481" cy="692493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lIns="68574" tIns="34288" rIns="68574" bIns="34288" rtlCol="0">
            <a:spAutoFit/>
          </a:bodyPr>
          <a:lstStyle/>
          <a:p>
            <a:pPr algn="ctr"/>
            <a:r>
              <a:rPr lang="ru-RU" sz="1350" b="1" dirty="0">
                <a:latin typeface="Arial" panose="020B0604020202020204" pitchFamily="34" charset="0"/>
                <a:cs typeface="Arial" panose="020B0604020202020204" pitchFamily="34" charset="0"/>
              </a:rPr>
              <a:t>Межрайонный/ </a:t>
            </a:r>
          </a:p>
          <a:p>
            <a:pPr algn="ctr"/>
            <a:r>
              <a:rPr lang="ru-RU" sz="1350" b="1" dirty="0">
                <a:latin typeface="Arial" panose="020B0604020202020204" pitchFamily="34" charset="0"/>
                <a:cs typeface="Arial" panose="020B0604020202020204" pitchFamily="34" charset="0"/>
              </a:rPr>
              <a:t>городской</a:t>
            </a:r>
          </a:p>
          <a:p>
            <a:pPr algn="ctr"/>
            <a:r>
              <a:rPr lang="ru-RU" sz="1350" b="1" dirty="0">
                <a:latin typeface="Arial" panose="020B0604020202020204" pitchFamily="34" charset="0"/>
                <a:cs typeface="Arial" panose="020B0604020202020204" pitchFamily="34" charset="0"/>
              </a:rPr>
              <a:t>уровень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20475" y="5367014"/>
            <a:ext cx="1676664" cy="484744"/>
          </a:xfrm>
          <a:prstGeom prst="rect">
            <a:avLst/>
          </a:prstGeom>
          <a:noFill/>
        </p:spPr>
        <p:txBody>
          <a:bodyPr wrap="none" lIns="68574" tIns="34288" rIns="68574" bIns="34288" rtlCol="0">
            <a:spAutoFit/>
          </a:bodyPr>
          <a:lstStyle/>
          <a:p>
            <a:pPr algn="ctr"/>
            <a:r>
              <a:rPr lang="ru-RU" sz="1350" b="1" dirty="0">
                <a:latin typeface="Arial" panose="020B0604020202020204" pitchFamily="34" charset="0"/>
                <a:cs typeface="Arial" panose="020B0604020202020204" pitchFamily="34" charset="0"/>
              </a:rPr>
              <a:t>Первичное звено </a:t>
            </a:r>
          </a:p>
          <a:p>
            <a:pPr algn="ctr"/>
            <a:r>
              <a:rPr lang="ru-RU" sz="1350" b="1" dirty="0">
                <a:latin typeface="Arial" panose="020B0604020202020204" pitchFamily="34" charset="0"/>
                <a:cs typeface="Arial" panose="020B0604020202020204" pitchFamily="34" charset="0"/>
              </a:rPr>
              <a:t>(районный)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69519" y="3164095"/>
            <a:ext cx="1128054" cy="484744"/>
          </a:xfrm>
          <a:prstGeom prst="rect">
            <a:avLst/>
          </a:prstGeom>
          <a:noFill/>
        </p:spPr>
        <p:txBody>
          <a:bodyPr wrap="none" lIns="68574" tIns="34288" rIns="68574" bIns="34288" rtlCol="0">
            <a:spAutoFit/>
          </a:bodyPr>
          <a:lstStyle/>
          <a:p>
            <a:pPr algn="ctr"/>
            <a:r>
              <a:rPr lang="ru-RU" sz="1350" b="1" dirty="0">
                <a:latin typeface="Arial" panose="020B0604020202020204" pitchFamily="34" charset="0"/>
                <a:cs typeface="Arial" panose="020B0604020202020204" pitchFamily="34" charset="0"/>
              </a:rPr>
              <a:t>Областной </a:t>
            </a:r>
          </a:p>
          <a:p>
            <a:pPr algn="ctr"/>
            <a:r>
              <a:rPr lang="ru-RU" sz="135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350" b="1" dirty="0" err="1">
                <a:latin typeface="Arial" panose="020B0604020202020204" pitchFamily="34" charset="0"/>
                <a:cs typeface="Arial" panose="020B0604020202020204" pitchFamily="34" charset="0"/>
              </a:rPr>
              <a:t>г.Минск</a:t>
            </a:r>
            <a:r>
              <a:rPr lang="ru-RU" sz="135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82870" y="2356764"/>
            <a:ext cx="1688912" cy="484744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lIns="68574" tIns="34288" rIns="68574" bIns="34288" rtlCol="0">
            <a:spAutoFit/>
          </a:bodyPr>
          <a:lstStyle/>
          <a:p>
            <a:pPr algn="ctr"/>
            <a:r>
              <a:rPr lang="ru-RU" sz="1350" b="1" dirty="0">
                <a:latin typeface="Arial" panose="020B0604020202020204" pitchFamily="34" charset="0"/>
                <a:cs typeface="Arial" panose="020B0604020202020204" pitchFamily="34" charset="0"/>
              </a:rPr>
              <a:t>Республиканский </a:t>
            </a:r>
          </a:p>
          <a:p>
            <a:pPr algn="ctr"/>
            <a:r>
              <a:rPr lang="ru-RU" sz="1350" b="1" dirty="0">
                <a:latin typeface="Arial" panose="020B0604020202020204" pitchFamily="34" charset="0"/>
                <a:cs typeface="Arial" panose="020B0604020202020204" pitchFamily="34" charset="0"/>
              </a:rPr>
              <a:t>уровень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7402931" y="1640950"/>
            <a:ext cx="4029344" cy="1188131"/>
          </a:xfrm>
          <a:prstGeom prst="rect">
            <a:avLst/>
          </a:prstGeom>
        </p:spPr>
        <p:txBody>
          <a:bodyPr wrap="none" lIns="68574" tIns="34288" rIns="68574" bIns="34288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Высокоспециализированная, высокотехнологичная помощь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Расширенное обследование с применением специальных методов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Обучение специалистов областного / районного уровня</a:t>
            </a:r>
          </a:p>
          <a:p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Бенчмаркинг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Стратегическое планирование, координация 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специализированной помощи и ресурсов в республике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BE8327B-38D0-4DB8-A887-6FA38DE93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1" y="69839"/>
            <a:ext cx="2809730" cy="13423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68836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831273" y="212530"/>
            <a:ext cx="10317018" cy="10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Кардиологические койки для взрослых*</a:t>
            </a:r>
          </a:p>
          <a:p>
            <a:pPr algn="ctr">
              <a:spcBef>
                <a:spcPct val="0"/>
              </a:spcBef>
            </a:pPr>
            <a:r>
              <a:rPr lang="ru-RU" sz="3200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(на 31.12.2025г.)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912454"/>
              </p:ext>
            </p:extLst>
          </p:nvPr>
        </p:nvGraphicFramePr>
        <p:xfrm>
          <a:off x="342734" y="1512980"/>
          <a:ext cx="11315506" cy="3990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1048">
                  <a:extLst>
                    <a:ext uri="{9D8B030D-6E8A-4147-A177-3AD203B41FA5}">
                      <a16:colId xmlns:a16="http://schemas.microsoft.com/office/drawing/2014/main" val="1333708264"/>
                    </a:ext>
                  </a:extLst>
                </a:gridCol>
                <a:gridCol w="1203818">
                  <a:extLst>
                    <a:ext uri="{9D8B030D-6E8A-4147-A177-3AD203B41FA5}">
                      <a16:colId xmlns:a16="http://schemas.microsoft.com/office/drawing/2014/main" val="1312795750"/>
                    </a:ext>
                  </a:extLst>
                </a:gridCol>
                <a:gridCol w="1600128">
                  <a:extLst>
                    <a:ext uri="{9D8B030D-6E8A-4147-A177-3AD203B41FA5}">
                      <a16:colId xmlns:a16="http://schemas.microsoft.com/office/drawing/2014/main" val="3924379652"/>
                    </a:ext>
                  </a:extLst>
                </a:gridCol>
                <a:gridCol w="1600128">
                  <a:extLst>
                    <a:ext uri="{9D8B030D-6E8A-4147-A177-3AD203B41FA5}">
                      <a16:colId xmlns:a16="http://schemas.microsoft.com/office/drawing/2014/main" val="1880398125"/>
                    </a:ext>
                  </a:extLst>
                </a:gridCol>
                <a:gridCol w="1600128">
                  <a:extLst>
                    <a:ext uri="{9D8B030D-6E8A-4147-A177-3AD203B41FA5}">
                      <a16:colId xmlns:a16="http://schemas.microsoft.com/office/drawing/2014/main" val="3402773619"/>
                    </a:ext>
                  </a:extLst>
                </a:gridCol>
                <a:gridCol w="1600128">
                  <a:extLst>
                    <a:ext uri="{9D8B030D-6E8A-4147-A177-3AD203B41FA5}">
                      <a16:colId xmlns:a16="http://schemas.microsoft.com/office/drawing/2014/main" val="1512209853"/>
                    </a:ext>
                  </a:extLst>
                </a:gridCol>
                <a:gridCol w="1600128">
                  <a:extLst>
                    <a:ext uri="{9D8B030D-6E8A-4147-A177-3AD203B41FA5}">
                      <a16:colId xmlns:a16="http://schemas.microsoft.com/office/drawing/2014/main" val="2773005967"/>
                    </a:ext>
                  </a:extLst>
                </a:gridCol>
              </a:tblGrid>
              <a:tr h="27130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 /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уровень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том числе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085696"/>
                  </a:ext>
                </a:extLst>
              </a:tr>
              <a:tr h="671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Республи-канский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Областной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Городской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Межрайонный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Районный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8214274"/>
                  </a:ext>
                </a:extLst>
              </a:tr>
              <a:tr h="271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Брестская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136912"/>
                  </a:ext>
                </a:extLst>
              </a:tr>
              <a:tr h="271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Витебская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228966"/>
                  </a:ext>
                </a:extLst>
              </a:tr>
              <a:tr h="271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Гомельская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433760"/>
                  </a:ext>
                </a:extLst>
              </a:tr>
              <a:tr h="271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Гродненская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963552"/>
                  </a:ext>
                </a:extLst>
              </a:tr>
              <a:tr h="271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Минская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680887"/>
                  </a:ext>
                </a:extLst>
              </a:tr>
              <a:tr h="271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Могилевская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541533"/>
                  </a:ext>
                </a:extLst>
              </a:tr>
              <a:tr h="271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г.Минск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1255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8913860"/>
                  </a:ext>
                </a:extLst>
              </a:tr>
              <a:tr h="271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РНПЦК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321757"/>
                  </a:ext>
                </a:extLst>
              </a:tr>
              <a:tr h="5426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Беларусь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0509346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FFD9850-E6F4-46FC-8394-D53194E0D07F}"/>
              </a:ext>
            </a:extLst>
          </p:cNvPr>
          <p:cNvSpPr/>
          <p:nvPr/>
        </p:nvSpPr>
        <p:spPr>
          <a:xfrm>
            <a:off x="0" y="6530984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Статистические данные регионов</a:t>
            </a:r>
          </a:p>
        </p:txBody>
      </p:sp>
      <p:sp>
        <p:nvSpPr>
          <p:cNvPr id="5" name="Скругленная прямоугольная выноска 5">
            <a:extLst>
              <a:ext uri="{FF2B5EF4-FFF2-40B4-BE49-F238E27FC236}">
                <a16:creationId xmlns:a16="http://schemas.microsoft.com/office/drawing/2014/main" id="{24A60B91-2756-4B2F-9396-6343EC28CD8B}"/>
              </a:ext>
            </a:extLst>
          </p:cNvPr>
          <p:cNvSpPr/>
          <p:nvPr/>
        </p:nvSpPr>
        <p:spPr>
          <a:xfrm>
            <a:off x="6841784" y="5755825"/>
            <a:ext cx="1406104" cy="522890"/>
          </a:xfrm>
          <a:prstGeom prst="wedgeRoundRectCallout">
            <a:avLst>
              <a:gd name="adj1" fmla="val 121463"/>
              <a:gd name="adj2" fmla="val -125069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24,5%</a:t>
            </a:r>
            <a:endParaRPr lang="ru-RU" sz="10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CF8FEA1-80F1-4CA7-A867-C0694EAB1D77}"/>
              </a:ext>
            </a:extLst>
          </p:cNvPr>
          <p:cNvSpPr/>
          <p:nvPr/>
        </p:nvSpPr>
        <p:spPr>
          <a:xfrm>
            <a:off x="468575" y="6455204"/>
            <a:ext cx="30922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* -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данные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приведены по ОЗ системы МЗ РБ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E09E424B-6EBF-45EB-AE70-7D9F36372090}"/>
              </a:ext>
            </a:extLst>
          </p:cNvPr>
          <p:cNvSpPr/>
          <p:nvPr/>
        </p:nvSpPr>
        <p:spPr>
          <a:xfrm>
            <a:off x="10579608" y="3703320"/>
            <a:ext cx="568683" cy="24688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02873EE-449D-4B84-99FD-78BC16BE81DD}"/>
              </a:ext>
            </a:extLst>
          </p:cNvPr>
          <p:cNvSpPr/>
          <p:nvPr/>
        </p:nvSpPr>
        <p:spPr>
          <a:xfrm>
            <a:off x="10576560" y="3096768"/>
            <a:ext cx="568683" cy="24688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45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831273" y="212530"/>
            <a:ext cx="10317018" cy="120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Кардиологические койки для взрослых</a:t>
            </a:r>
          </a:p>
          <a:p>
            <a:pPr algn="ctr">
              <a:spcBef>
                <a:spcPct val="0"/>
              </a:spcBef>
            </a:pPr>
            <a:r>
              <a:rPr lang="ru-RU" sz="36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по регионам</a:t>
            </a:r>
            <a:r>
              <a:rPr lang="ru-RU" sz="28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 (на 31.12.2025г.)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04801" y="1393371"/>
            <a:ext cx="11600688" cy="5254172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Брестская область: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Брестская ОКБ (75 коек), Брестская ЦП (235 коек, из них –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БГБ № 1 – 105,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БЦГБ – 70, БГБ СМП – 60),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Барановичская ГБ (144 койки), Пинская ЦБ (95 коек),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Кобринская ЦРБ (35 коек), Ивановская ЦРБ (20 коек), Столинская ЦРБ (20 коек), Березовская ЦРБ (30 коек), Ивацевичская ЦРБ (20 коек), Ляховичская ЦРБ (8 коек)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Витебская область: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Витебский ОККЦ (120 коек), Витебская ОКБ (80 коек), ГБ № 2 УЗ «Оршанская ЦП» – 25,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ГБ №1 им. Семашко УЗ «Оршанская ЦП» – 60,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Новополоцкая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ЦРБ (60 коек),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Полоцкая ЦГБ (60 коек), Витебская ГКБ №1 (60 коек), Витебская ГКБ СМП (40 коек), Витебский ОКСЦ (50 коек)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Гомельская область: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Гомельский ОККЦ (180 коек),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Мозырская ЦГП (100 коек),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Жлобинская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ЦРБ (70 коек),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Калинковичская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ЦРБ (55 коек),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Речицкая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ЦРБ (60 коек), Рогачевская ЦРБ (40 коек), Светлогорская ЦРБ (60 коек), Гомельские ГКБ №№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1, 2, 3, 4 (240 коек), Гомельская ГКБ СМП (70 коек), Гомельская ОКБ (15 коек)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Гродненская область: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Гродненский ОККЦ (140 коек),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Волковысская ЦРБ (45 коек), Островецкая ЦРКБ (60 коек), Лидская ЦРБ (100 коек),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Новогрудская ЦРБ (50 коек), Слонимская ЦРБ (45 коек), Сморгонская ЦРБ (40 коек), Щучинская ЦРБ (25 коек), Гродненские ГКБ №№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2, 3 (120 коек). В 2026г. в Лидской ЦРБ – 120 коек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Минская область: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Минская ОКБ (90 коек),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Борисовская ЦРБ (150 коек),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Жодинская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ГБ (60 коек), Воложинская ЦРБ (20 коек),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Вилейкая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ЦРБ (35 коек), Дзержинская ЦРБ (30 коек), Копыльская ЦРБ (10 коек), Логойская ЦРБ (25 коек), Любанская ЦРБ (20 коек), Минская ЦРКБ (60 коек),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Молодечненская ЦРБ (70 коек),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Слуцкая ЦРБ (75 коек), Смолевичская ЦРБ (60 коек),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Солигорская ЦРБ (110 коек),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Столбцовская ЦРБ (20 коек), Узденская ЦРБ (20 коек), госпиталь ВОВ (90 коек). В 2026г.: Копыльская ЦРБ (0 коек), Смолевичская ЦРБ (50 коек), Узденская ЦРБ (0 коек)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Могилевская область: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Могилевская ОКБ (172 койки),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Могилевская ГБ СМП (114 коек),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Могилевская ГБ №1 (100 коек),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Бобруйская ГБ СМП (120 коек),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Костюковичская ЦРБ (20 коек),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Кричевская ЦРБ (20 коек).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 2026г. Кричевская ЦРБ (40 коек)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FFD9850-E6F4-46FC-8394-D53194E0D07F}"/>
              </a:ext>
            </a:extLst>
          </p:cNvPr>
          <p:cNvSpPr/>
          <p:nvPr/>
        </p:nvSpPr>
        <p:spPr>
          <a:xfrm>
            <a:off x="0" y="6530984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Статистические данные</a:t>
            </a:r>
          </a:p>
        </p:txBody>
      </p:sp>
    </p:spTree>
    <p:extLst>
      <p:ext uri="{BB962C8B-B14F-4D97-AF65-F5344CB8AC3E}">
        <p14:creationId xmlns:p14="http://schemas.microsoft.com/office/powerpoint/2010/main" val="1829244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621612"/>
              </p:ext>
            </p:extLst>
          </p:nvPr>
        </p:nvGraphicFramePr>
        <p:xfrm>
          <a:off x="495920" y="1490685"/>
          <a:ext cx="11200159" cy="435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2009">
                  <a:extLst>
                    <a:ext uri="{9D8B030D-6E8A-4147-A177-3AD203B41FA5}">
                      <a16:colId xmlns:a16="http://schemas.microsoft.com/office/drawing/2014/main" val="1333708264"/>
                    </a:ext>
                  </a:extLst>
                </a:gridCol>
                <a:gridCol w="855581">
                  <a:extLst>
                    <a:ext uri="{9D8B030D-6E8A-4147-A177-3AD203B41FA5}">
                      <a16:colId xmlns:a16="http://schemas.microsoft.com/office/drawing/2014/main" val="1312795750"/>
                    </a:ext>
                  </a:extLst>
                </a:gridCol>
                <a:gridCol w="1316565">
                  <a:extLst>
                    <a:ext uri="{9D8B030D-6E8A-4147-A177-3AD203B41FA5}">
                      <a16:colId xmlns:a16="http://schemas.microsoft.com/office/drawing/2014/main" val="3924379652"/>
                    </a:ext>
                  </a:extLst>
                </a:gridCol>
                <a:gridCol w="1318661">
                  <a:extLst>
                    <a:ext uri="{9D8B030D-6E8A-4147-A177-3AD203B41FA5}">
                      <a16:colId xmlns:a16="http://schemas.microsoft.com/office/drawing/2014/main" val="1652045334"/>
                    </a:ext>
                  </a:extLst>
                </a:gridCol>
                <a:gridCol w="1684421">
                  <a:extLst>
                    <a:ext uri="{9D8B030D-6E8A-4147-A177-3AD203B41FA5}">
                      <a16:colId xmlns:a16="http://schemas.microsoft.com/office/drawing/2014/main" val="516390007"/>
                    </a:ext>
                  </a:extLst>
                </a:gridCol>
                <a:gridCol w="1626509">
                  <a:extLst>
                    <a:ext uri="{9D8B030D-6E8A-4147-A177-3AD203B41FA5}">
                      <a16:colId xmlns:a16="http://schemas.microsoft.com/office/drawing/2014/main" val="4052187394"/>
                    </a:ext>
                  </a:extLst>
                </a:gridCol>
                <a:gridCol w="2386413">
                  <a:extLst>
                    <a:ext uri="{9D8B030D-6E8A-4147-A177-3AD203B41FA5}">
                      <a16:colId xmlns:a16="http://schemas.microsoft.com/office/drawing/2014/main" val="1880398125"/>
                    </a:ext>
                  </a:extLst>
                </a:gridCol>
              </a:tblGrid>
              <a:tr h="437384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Число амбулаторных кардиологических кабинетов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Кол-во консультативно-поликлинических отделений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8214274"/>
                  </a:ext>
                </a:extLst>
              </a:tr>
              <a:tr h="477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Всего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Городских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Районных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Межрайонных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Областных больниц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404519"/>
                  </a:ext>
                </a:extLst>
              </a:tr>
              <a:tr h="242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Брестская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136912"/>
                  </a:ext>
                </a:extLst>
              </a:tr>
              <a:tr h="242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Витебская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228966"/>
                  </a:ext>
                </a:extLst>
              </a:tr>
              <a:tr h="242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Гомельская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433760"/>
                  </a:ext>
                </a:extLst>
              </a:tr>
              <a:tr h="242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Гродненская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963552"/>
                  </a:ext>
                </a:extLst>
              </a:tr>
              <a:tr h="248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Минская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(ВОВ, МОКБ)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2680887"/>
                  </a:ext>
                </a:extLst>
              </a:tr>
              <a:tr h="242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Могилевская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5541533"/>
                  </a:ext>
                </a:extLst>
              </a:tr>
              <a:tr h="242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г.Минск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(в т.ч.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РКЦ, 3 ГКЦ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8913860"/>
                  </a:ext>
                </a:extLst>
              </a:tr>
              <a:tr h="242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РНПЦК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321757"/>
                  </a:ext>
                </a:extLst>
              </a:tr>
              <a:tr h="4859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Беларусь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0509346"/>
                  </a:ext>
                </a:extLst>
              </a:tr>
            </a:tbl>
          </a:graphicData>
        </a:graphic>
      </p:graphicFrame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0" y="212530"/>
            <a:ext cx="12192000" cy="10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Амбулаторная* кардиологическая служба Республики </a:t>
            </a:r>
            <a:r>
              <a:rPr lang="ru-RU" sz="3200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(на 31.12.2025г.)</a:t>
            </a:r>
            <a:endParaRPr lang="ru-RU" sz="2400" dirty="0">
              <a:solidFill>
                <a:srgbClr val="0070C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FFD9850-E6F4-46FC-8394-D53194E0D07F}"/>
              </a:ext>
            </a:extLst>
          </p:cNvPr>
          <p:cNvSpPr/>
          <p:nvPr/>
        </p:nvSpPr>
        <p:spPr>
          <a:xfrm>
            <a:off x="0" y="6530984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Статистические данные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F2FE3EF-2277-4A8C-9790-66880A348BCD}"/>
              </a:ext>
            </a:extLst>
          </p:cNvPr>
          <p:cNvSpPr/>
          <p:nvPr/>
        </p:nvSpPr>
        <p:spPr>
          <a:xfrm>
            <a:off x="468575" y="6455204"/>
            <a:ext cx="30922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* -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данные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приведены по ОЗ системы МЗ РБ</a:t>
            </a:r>
          </a:p>
        </p:txBody>
      </p:sp>
    </p:spTree>
    <p:extLst>
      <p:ext uri="{BB962C8B-B14F-4D97-AF65-F5344CB8AC3E}">
        <p14:creationId xmlns:p14="http://schemas.microsoft.com/office/powerpoint/2010/main" val="1916268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0948" y="1273940"/>
            <a:ext cx="11912179" cy="567328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Рентгеноперационные кабинеты/отделения (41):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78900" lvl="1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17 – областные и городские больницы</a:t>
            </a:r>
          </a:p>
          <a:p>
            <a:pPr marL="378900" lvl="1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latin typeface="Arial" pitchFamily="34" charset="0"/>
              </a:rPr>
              <a:t>16 – межрайонные (межрегиональные) центры</a:t>
            </a:r>
          </a:p>
          <a:p>
            <a:pPr marL="378900" lvl="1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2 – ведомственные</a:t>
            </a:r>
          </a:p>
          <a:p>
            <a:pPr marL="378900" lvl="1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5 – РНПЦ</a:t>
            </a:r>
          </a:p>
          <a:p>
            <a:pPr marL="378900" lvl="1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 – частный (МЦ «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Кордис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</a:p>
          <a:p>
            <a:pPr marL="3600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800" b="1" dirty="0">
              <a:latin typeface="Arial" pitchFamily="34" charset="0"/>
            </a:endParaRPr>
          </a:p>
          <a:p>
            <a:pPr marL="3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Аритмологические</a:t>
            </a:r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отделения (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54013" indent="-176213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отделение интервенционной кардиологии для хирургического лечения пациентов со сложными нарушениями ритма и проводимости УЗ «Могилевская ОКБ»</a:t>
            </a:r>
          </a:p>
          <a:p>
            <a:pPr marL="354013" indent="-176213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отделение интервенционной кардиологии (сложных нарушений ритма и электрокардиостимуляции) УЗ «Гродненский ОККЦ»</a:t>
            </a:r>
          </a:p>
          <a:p>
            <a:pPr marL="354013" indent="-176213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кардиологическое отделение нарушений ритма сердца и проводимости УЗ «Витебский ОККЦ»</a:t>
            </a:r>
          </a:p>
          <a:p>
            <a:pPr marL="354013" indent="-176213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кардиологическое отделение №3 (для пациентов со сложными нарушениями ритма сердца и проводимости) УЗ «2-я ГКБ»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г.Минска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Кабинеты программации (18):</a:t>
            </a:r>
          </a:p>
          <a:p>
            <a:pPr marL="377825" indent="-200025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ГУ «РНПЦ «Кардиология»</a:t>
            </a:r>
          </a:p>
          <a:p>
            <a:pPr marL="377825" indent="-200025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во всех областных больницах</a:t>
            </a:r>
          </a:p>
          <a:p>
            <a:pPr marL="377825" indent="-200025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г.Минске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(УЗ «1-я ГКБ», УЗ «2-я ГКБ», УЗ «МНПЦ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ХТиГ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</a:p>
          <a:p>
            <a:pPr marL="377825" indent="-200025"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8 межрайонных центрах (Борисов, Молодечно, Солигорск, Барановичи, Пинск, Островец, Орша, Новополоцк)</a:t>
            </a:r>
          </a:p>
          <a:p>
            <a:pPr marL="377825" indent="-200025">
              <a:lnSpc>
                <a:spcPct val="100000"/>
              </a:lnSpc>
              <a:spcBef>
                <a:spcPts val="0"/>
              </a:spcBef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831273" y="139378"/>
            <a:ext cx="10317018" cy="10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Рентгеноэндоваскулярная и аритмологическая служба Республики </a:t>
            </a:r>
            <a:r>
              <a:rPr lang="ru-RU" sz="24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(на 31.12.2025г.)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FFD9850-E6F4-46FC-8394-D53194E0D07F}"/>
              </a:ext>
            </a:extLst>
          </p:cNvPr>
          <p:cNvSpPr/>
          <p:nvPr/>
        </p:nvSpPr>
        <p:spPr>
          <a:xfrm>
            <a:off x="0" y="6530984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Статистические данные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03C5C2-A98B-4739-B6E9-BBC0190C0616}"/>
              </a:ext>
            </a:extLst>
          </p:cNvPr>
          <p:cNvSpPr txBox="1"/>
          <p:nvPr/>
        </p:nvSpPr>
        <p:spPr>
          <a:xfrm>
            <a:off x="7440930" y="1324094"/>
            <a:ext cx="3541014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Установлено 60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ангиографов</a:t>
            </a:r>
            <a:endParaRPr lang="ru-RU" b="1" dirty="0"/>
          </a:p>
        </p:txBody>
      </p:sp>
      <p:sp>
        <p:nvSpPr>
          <p:cNvPr id="7" name="Скругленная прямоугольная выноска 5">
            <a:extLst>
              <a:ext uri="{FF2B5EF4-FFF2-40B4-BE49-F238E27FC236}">
                <a16:creationId xmlns:a16="http://schemas.microsoft.com/office/drawing/2014/main" id="{359FEBA6-E857-4F7E-972D-4556ACAEF32A}"/>
              </a:ext>
            </a:extLst>
          </p:cNvPr>
          <p:cNvSpPr/>
          <p:nvPr/>
        </p:nvSpPr>
        <p:spPr>
          <a:xfrm>
            <a:off x="6675120" y="5551215"/>
            <a:ext cx="5265348" cy="522890"/>
          </a:xfrm>
          <a:prstGeom prst="wedgeRoundRectCallout">
            <a:avLst>
              <a:gd name="adj1" fmla="val -98771"/>
              <a:gd name="adj2" fmla="val -9534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 на 01.04.2026: Бобруйск, Лида, Мозырь </a:t>
            </a: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04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A57B0-F230-451F-B97B-180E653870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40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Кадры</a:t>
            </a:r>
          </a:p>
        </p:txBody>
      </p:sp>
    </p:spTree>
    <p:extLst>
      <p:ext uri="{BB962C8B-B14F-4D97-AF65-F5344CB8AC3E}">
        <p14:creationId xmlns:p14="http://schemas.microsoft.com/office/powerpoint/2010/main" val="2681497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2"/>
          <p:cNvGraphicFramePr>
            <a:graphicFrameLocks/>
          </p:cNvGraphicFramePr>
          <p:nvPr/>
        </p:nvGraphicFramePr>
        <p:xfrm>
          <a:off x="831273" y="1381125"/>
          <a:ext cx="10529454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53501" y="5827495"/>
            <a:ext cx="11672888" cy="6770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002060"/>
                </a:solidFill>
              </a:rPr>
              <a:t>Обеспеченность врачами–кардиологами (на 31.12.2025г.) – 0,82 на 10 000 населения (2024г. – 0,79)</a:t>
            </a:r>
          </a:p>
          <a:p>
            <a:pPr algn="ctr" eaLnBrk="1" hangingPunct="1"/>
            <a:r>
              <a:rPr lang="ru-RU" sz="2000" b="1" i="1" dirty="0">
                <a:solidFill>
                  <a:srgbClr val="FF0000"/>
                </a:solidFill>
                <a:cs typeface="Arial" panose="020B0604020202020204" pitchFamily="34" charset="0"/>
              </a:rPr>
              <a:t>Обеспеченность 1,02</a:t>
            </a:r>
            <a:r>
              <a:rPr lang="ru-RU" sz="2000" b="1" i="1" dirty="0">
                <a:solidFill>
                  <a:srgbClr val="FF0000"/>
                </a:solidFill>
              </a:rPr>
              <a:t> на 10 000 взрослого населения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910858" y="1780947"/>
            <a:ext cx="6614206" cy="40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rgbClr val="002060"/>
                </a:solidFill>
              </a:rPr>
              <a:t>Всего в Республике – 750 кардиологов </a:t>
            </a:r>
            <a:r>
              <a:rPr lang="ru-RU" dirty="0">
                <a:solidFill>
                  <a:srgbClr val="002060"/>
                </a:solidFill>
              </a:rPr>
              <a:t>(2024г. – 723)</a:t>
            </a: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381517" y="34394"/>
            <a:ext cx="11312746" cy="15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Структура штатов кардиологической службы</a:t>
            </a:r>
            <a:r>
              <a:rPr lang="en-US" sz="32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*</a:t>
            </a:r>
            <a:r>
              <a:rPr lang="ru-RU" sz="32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 Республики Беларусь </a:t>
            </a:r>
            <a:br>
              <a:rPr lang="ru-RU" sz="28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</a:br>
            <a:r>
              <a:rPr lang="ru-RU" sz="2800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(физических лиц, 2024-2025гг., по стат. форме «1-организация»)</a:t>
            </a:r>
            <a:endParaRPr lang="ru-RU" sz="2000" dirty="0">
              <a:solidFill>
                <a:srgbClr val="0070C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9765" y="145661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9307" y="286051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8469" y="3293527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0,78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2493" y="2871407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0,88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66129" y="298795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41306" y="292766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0,74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48708" y="351684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0,69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FFD9850-E6F4-46FC-8394-D53194E0D07F}"/>
              </a:ext>
            </a:extLst>
          </p:cNvPr>
          <p:cNvSpPr/>
          <p:nvPr/>
        </p:nvSpPr>
        <p:spPr>
          <a:xfrm>
            <a:off x="0" y="6530984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- данные приведены по ОЗ системы МЗ РБ                                                                                                                                                 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Статистические данные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61982" y="272358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0,95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03408" y="288423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5032" y="145661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82215" y="337545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0,7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88598" y="319484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0,86</a:t>
            </a:r>
          </a:p>
        </p:txBody>
      </p:sp>
      <p:sp>
        <p:nvSpPr>
          <p:cNvPr id="21" name="Скругленная прямоугольная выноска 5">
            <a:extLst>
              <a:ext uri="{FF2B5EF4-FFF2-40B4-BE49-F238E27FC236}">
                <a16:creationId xmlns:a16="http://schemas.microsoft.com/office/drawing/2014/main" id="{370420F7-E423-4CF9-A7DB-0FE332D3DE96}"/>
              </a:ext>
            </a:extLst>
          </p:cNvPr>
          <p:cNvSpPr/>
          <p:nvPr/>
        </p:nvSpPr>
        <p:spPr>
          <a:xfrm>
            <a:off x="1377633" y="5644003"/>
            <a:ext cx="1532586" cy="850005"/>
          </a:xfrm>
          <a:prstGeom prst="wedgeRoundRectCallout">
            <a:avLst>
              <a:gd name="adj1" fmla="val 76760"/>
              <a:gd name="adj2" fmla="val -24704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48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90420683"/>
              </p:ext>
            </p:extLst>
          </p:nvPr>
        </p:nvGraphicFramePr>
        <p:xfrm>
          <a:off x="584636" y="1634512"/>
          <a:ext cx="10863652" cy="3852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682496" y="1499954"/>
            <a:ext cx="9153143" cy="36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002060"/>
                </a:solidFill>
              </a:rPr>
              <a:t>Всего в Республике – 257 рентгеноэндоваскулярных хирургов (2024г. – 240)</a:t>
            </a: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444137" y="36920"/>
            <a:ext cx="11313754" cy="132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Структура штатов</a:t>
            </a:r>
            <a:r>
              <a:rPr lang="en-US" sz="28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рентгеноэндоваскулярной</a:t>
            </a:r>
            <a:r>
              <a:rPr lang="ru-RU" sz="28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 службы</a:t>
            </a:r>
            <a:r>
              <a:rPr lang="en-US" sz="28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*</a:t>
            </a:r>
            <a:r>
              <a:rPr lang="ru-RU" sz="28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 Республики Беларусь</a:t>
            </a:r>
            <a:br>
              <a:rPr lang="ru-RU" sz="28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</a:br>
            <a:r>
              <a:rPr lang="ru-RU" sz="2400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(число физических лиц, 2024-2025гг., по стат. форме «1-организация»)</a:t>
            </a:r>
            <a:endParaRPr lang="ru-RU" sz="2000" dirty="0">
              <a:solidFill>
                <a:srgbClr val="0070C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51963" y="5587258"/>
            <a:ext cx="9010525" cy="7355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ru-RU" b="1" dirty="0">
                <a:solidFill>
                  <a:srgbClr val="002060"/>
                </a:solidFill>
              </a:rPr>
              <a:t>Обеспеченность на 31.12.2025 </a:t>
            </a:r>
            <a:r>
              <a:rPr lang="ru-RU" b="1" dirty="0" err="1">
                <a:solidFill>
                  <a:srgbClr val="002060"/>
                </a:solidFill>
              </a:rPr>
              <a:t>рентгеноэндоваскулярными</a:t>
            </a:r>
            <a:r>
              <a:rPr lang="ru-RU" b="1" dirty="0">
                <a:solidFill>
                  <a:srgbClr val="002060"/>
                </a:solidFill>
              </a:rPr>
              <a:t> хирургами – 0,35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(2024 – 0,32) на 10 000 </a:t>
            </a:r>
            <a:r>
              <a:rPr lang="ru-RU" b="1" dirty="0" err="1">
                <a:solidFill>
                  <a:srgbClr val="002060"/>
                </a:solidFill>
              </a:rPr>
              <a:t>взр</a:t>
            </a:r>
            <a:r>
              <a:rPr lang="ru-RU" b="1" dirty="0">
                <a:solidFill>
                  <a:srgbClr val="002060"/>
                </a:solidFill>
              </a:rPr>
              <a:t>. населения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03134EE-FF95-4E14-A806-F18BCF4EF337}"/>
              </a:ext>
            </a:extLst>
          </p:cNvPr>
          <p:cNvSpPr/>
          <p:nvPr/>
        </p:nvSpPr>
        <p:spPr>
          <a:xfrm>
            <a:off x="1" y="6530467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Статистические данные</a:t>
            </a:r>
            <a:endParaRPr lang="ru-RU" sz="1050" b="1" i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C71B7C7-3493-47F6-9C12-854466456BC4}"/>
              </a:ext>
            </a:extLst>
          </p:cNvPr>
          <p:cNvSpPr/>
          <p:nvPr/>
        </p:nvSpPr>
        <p:spPr>
          <a:xfrm>
            <a:off x="468575" y="6455204"/>
            <a:ext cx="30922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* -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данные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приведены по ОЗ системы МЗ РБ</a:t>
            </a:r>
          </a:p>
        </p:txBody>
      </p:sp>
    </p:spTree>
    <p:extLst>
      <p:ext uri="{BB962C8B-B14F-4D97-AF65-F5344CB8AC3E}">
        <p14:creationId xmlns:p14="http://schemas.microsoft.com/office/powerpoint/2010/main" val="1576096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655310089"/>
              </p:ext>
            </p:extLst>
          </p:nvPr>
        </p:nvGraphicFramePr>
        <p:xfrm>
          <a:off x="584636" y="1844824"/>
          <a:ext cx="11315264" cy="3715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733296" y="1404131"/>
            <a:ext cx="9153143" cy="6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002060"/>
                </a:solidFill>
              </a:rPr>
              <a:t>Всего в Республике Беларусь 77 врачей РЭВХ, выполняющих операции при нарушениях ритма сердца</a:t>
            </a: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173736" y="36920"/>
            <a:ext cx="11795760" cy="126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Структура штатов</a:t>
            </a:r>
            <a:r>
              <a:rPr lang="en-US" sz="28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рентгеноэндоваскулярной</a:t>
            </a:r>
            <a:r>
              <a:rPr lang="ru-RU" sz="28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 службы </a:t>
            </a:r>
            <a:r>
              <a:rPr lang="ru-RU" sz="2800" b="1" dirty="0" err="1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аритмологов</a:t>
            </a:r>
            <a:r>
              <a:rPr lang="en-US" sz="28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*</a:t>
            </a:r>
            <a:r>
              <a:rPr lang="ru-RU" sz="28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 Республики Беларусь</a:t>
            </a:r>
            <a:endParaRPr lang="en-US" sz="2800" b="1" dirty="0">
              <a:solidFill>
                <a:srgbClr val="0070C0"/>
              </a:solidFill>
              <a:latin typeface="Tahoma" pitchFamily="34" charset="0"/>
              <a:ea typeface="+mj-ea"/>
              <a:cs typeface="Tahoma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sz="2000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(число физических лиц, 2025г.)</a:t>
            </a:r>
            <a:endParaRPr lang="ru-RU" sz="2000" b="1" dirty="0">
              <a:solidFill>
                <a:srgbClr val="0070C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92427" y="5559826"/>
            <a:ext cx="10410573" cy="701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ru-RU" b="1" dirty="0">
                <a:solidFill>
                  <a:srgbClr val="002060"/>
                </a:solidFill>
              </a:rPr>
              <a:t>Обеспеченность на 01.12.2025 </a:t>
            </a:r>
            <a:r>
              <a:rPr lang="ru-RU" b="1" dirty="0" err="1">
                <a:solidFill>
                  <a:srgbClr val="002060"/>
                </a:solidFill>
              </a:rPr>
              <a:t>рентгеноэндоваскулярными</a:t>
            </a:r>
            <a:r>
              <a:rPr lang="ru-RU" b="1" dirty="0">
                <a:solidFill>
                  <a:srgbClr val="002060"/>
                </a:solidFill>
              </a:rPr>
              <a:t> хирургами, выполняющими операции при нарушениях ритма сердца – 0,085 на 10 000 населения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03134EE-FF95-4E14-A806-F18BCF4EF337}"/>
              </a:ext>
            </a:extLst>
          </p:cNvPr>
          <p:cNvSpPr/>
          <p:nvPr/>
        </p:nvSpPr>
        <p:spPr>
          <a:xfrm>
            <a:off x="1" y="6530467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Статистические данные</a:t>
            </a:r>
            <a:endParaRPr lang="ru-RU" sz="1050" b="1" i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326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5187239"/>
              </p:ext>
            </p:extLst>
          </p:nvPr>
        </p:nvGraphicFramePr>
        <p:xfrm>
          <a:off x="594360" y="1240636"/>
          <a:ext cx="11009376" cy="4876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9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5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5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9233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</a:t>
                      </a:r>
                      <a:endParaRPr lang="ru-RU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Врачи-кардиологи</a:t>
                      </a:r>
                      <a:endParaRPr lang="ru-RU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Врачи </a:t>
                      </a:r>
                      <a:r>
                        <a:rPr lang="ru-RU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рентгеноэндоваскулярные</a:t>
                      </a: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хирурги</a:t>
                      </a:r>
                      <a:endParaRPr lang="ru-RU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занятым ставкам, %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физ. лицам, %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занятым ставкам, %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физ. лицам, %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336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Минск (без РНПЦ)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99,1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78,5</a:t>
                      </a:r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60,4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336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Брестская обл.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98,9</a:t>
                      </a:r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80,2</a:t>
                      </a:r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81,5</a:t>
                      </a:r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336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Витебская обл.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97,1</a:t>
                      </a:r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74,7</a:t>
                      </a:r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59,0</a:t>
                      </a:r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336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Гомельская обл.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97,3</a:t>
                      </a:r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78,1</a:t>
                      </a:r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64,7</a:t>
                      </a:r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336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Гродненская обл.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95,6</a:t>
                      </a:r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89,0</a:t>
                      </a:r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67,5</a:t>
                      </a:r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336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Минская обл.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93,6</a:t>
                      </a:r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73,3</a:t>
                      </a:r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60,7</a:t>
                      </a:r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336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Могилевская обл.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99,4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73,5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67,6</a:t>
                      </a:r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336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РБ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97,3</a:t>
                      </a:r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78,1</a:t>
                      </a:r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65,1</a:t>
                      </a:r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960581" y="107473"/>
            <a:ext cx="10187708" cy="10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Укомплектованность* кадров </a:t>
            </a:r>
          </a:p>
          <a:p>
            <a:pPr algn="ctr">
              <a:spcBef>
                <a:spcPct val="0"/>
              </a:spcBef>
            </a:pPr>
            <a:r>
              <a:rPr lang="ru-RU" sz="3200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(2025г.)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FFD9850-E6F4-46FC-8394-D53194E0D07F}"/>
              </a:ext>
            </a:extLst>
          </p:cNvPr>
          <p:cNvSpPr/>
          <p:nvPr/>
        </p:nvSpPr>
        <p:spPr>
          <a:xfrm>
            <a:off x="0" y="6530984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Статистические данные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5AA92F-669E-4B2E-B4E8-707B0877C200}"/>
              </a:ext>
            </a:extLst>
          </p:cNvPr>
          <p:cNvSpPr/>
          <p:nvPr/>
        </p:nvSpPr>
        <p:spPr>
          <a:xfrm>
            <a:off x="468575" y="6455204"/>
            <a:ext cx="30922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* -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данные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приведены по ОЗ системы МЗ РБ</a:t>
            </a:r>
          </a:p>
        </p:txBody>
      </p:sp>
    </p:spTree>
    <p:extLst>
      <p:ext uri="{BB962C8B-B14F-4D97-AF65-F5344CB8AC3E}">
        <p14:creationId xmlns:p14="http://schemas.microsoft.com/office/powerpoint/2010/main" val="2971258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72FD7-372B-11A0-15D5-40944C85E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782" y="365127"/>
            <a:ext cx="10871200" cy="13255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Выполнение мероприятий Государственной программы «Здоровье народа и демографическая безопасность» </a:t>
            </a:r>
            <a:br>
              <a:rPr lang="ru-RU" sz="32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32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на 2021–2025 годы</a:t>
            </a:r>
            <a:endParaRPr lang="ru-BY" sz="32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B82A3D-423E-ED14-5196-86AF9E53D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599" y="1952085"/>
            <a:ext cx="11141953" cy="476972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итогам 2025г. целевые показатели Государственной программы «Здоровье народа и демографическая безопасность» на 2021–2025 годы» выполнены в полном объеме и составили:</a:t>
            </a:r>
            <a:endParaRPr lang="ru-BY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интервенционных чрескожных вмешательств на артериях сердца на 1 млн. населения: 1 967,3 (при годовом и итоговом плане 1 207,4), что составило </a:t>
            </a:r>
            <a:r>
              <a:rPr lang="ru-RU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162,9%</a:t>
            </a:r>
            <a:endParaRPr lang="ru-BY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имплантаций электрокардиостимуляторов и других устройств на 1 млн. населения: 577,1 (при годовом и итоговом плане 445,5), что составило </a:t>
            </a:r>
            <a:r>
              <a:rPr lang="ru-RU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129,5%</a:t>
            </a:r>
            <a:endParaRPr lang="ru-BY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 интервенционными чрескожными вмешательствами на артериях сердца пациентов с ОКС: 75,5% (при годовом и итоговом плане </a:t>
            </a:r>
            <a:r>
              <a:rPr lang="ru-RU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71,0%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BY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523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468576" y="1432163"/>
          <a:ext cx="11266224" cy="4106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0" y="5703677"/>
            <a:ext cx="12191999" cy="646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b="1" dirty="0"/>
              <a:t>В Республике Беларусь на 31.12.2025г.: 743 врача ФД (2024г. – 736); 1366 врачей УЗД (2024г. – 1340)</a:t>
            </a:r>
          </a:p>
          <a:p>
            <a:pPr algn="ctr" eaLnBrk="1" hangingPunct="1"/>
            <a:r>
              <a:rPr lang="ru-RU" b="1" dirty="0"/>
              <a:t>Обеспеченность врачами ФД</a:t>
            </a:r>
            <a:r>
              <a:rPr lang="en-US" b="1" dirty="0"/>
              <a:t> – </a:t>
            </a:r>
            <a:r>
              <a:rPr lang="ru-RU" b="1" dirty="0"/>
              <a:t>9,83 и 18,1 – врачами УЗД на 100 000 </a:t>
            </a:r>
            <a:r>
              <a:rPr lang="ru-RU" b="1" dirty="0" err="1"/>
              <a:t>взр</a:t>
            </a:r>
            <a:r>
              <a:rPr lang="ru-RU" b="1" dirty="0"/>
              <a:t>. населения </a:t>
            </a:r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468576" y="71416"/>
            <a:ext cx="11254848" cy="1569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Обеспеченность кадрами службы функциональной и ультразвуковой диагностики* </a:t>
            </a:r>
          </a:p>
          <a:p>
            <a:pPr algn="ctr">
              <a:spcBef>
                <a:spcPct val="0"/>
              </a:spcBef>
            </a:pPr>
            <a:r>
              <a:rPr lang="ru-RU" sz="3200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(на 100 000 </a:t>
            </a:r>
            <a:r>
              <a:rPr lang="ru-RU" sz="3200" dirty="0" err="1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взр</a:t>
            </a:r>
            <a:r>
              <a:rPr lang="ru-RU" sz="3200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. населения, 2025г.)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FFD9850-E6F4-46FC-8394-D53194E0D07F}"/>
              </a:ext>
            </a:extLst>
          </p:cNvPr>
          <p:cNvSpPr/>
          <p:nvPr/>
        </p:nvSpPr>
        <p:spPr>
          <a:xfrm>
            <a:off x="0" y="6530984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Статистические данные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693AC6D-2FEC-4726-84C7-9174E33C3CA6}"/>
              </a:ext>
            </a:extLst>
          </p:cNvPr>
          <p:cNvSpPr/>
          <p:nvPr/>
        </p:nvSpPr>
        <p:spPr>
          <a:xfrm>
            <a:off x="468575" y="6455204"/>
            <a:ext cx="30922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* -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данные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приведены по ОЗ системы МЗ РБ</a:t>
            </a:r>
          </a:p>
        </p:txBody>
      </p:sp>
    </p:spTree>
    <p:extLst>
      <p:ext uri="{BB962C8B-B14F-4D97-AF65-F5344CB8AC3E}">
        <p14:creationId xmlns:p14="http://schemas.microsoft.com/office/powerpoint/2010/main" val="234717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A57B0-F230-451F-B97B-180E653870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40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Стационарная кардиологическая помощь</a:t>
            </a:r>
          </a:p>
        </p:txBody>
      </p:sp>
    </p:spTree>
    <p:extLst>
      <p:ext uri="{BB962C8B-B14F-4D97-AF65-F5344CB8AC3E}">
        <p14:creationId xmlns:p14="http://schemas.microsoft.com/office/powerpoint/2010/main" val="3100025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"/>
          <p:cNvSpPr>
            <a:spLocks noChangeArrowheads="1"/>
          </p:cNvSpPr>
          <p:nvPr/>
        </p:nvSpPr>
        <p:spPr bwMode="auto">
          <a:xfrm flipH="1">
            <a:off x="4102103" y="1875091"/>
            <a:ext cx="792163" cy="215900"/>
          </a:xfrm>
          <a:prstGeom prst="curvedDownArrow">
            <a:avLst>
              <a:gd name="adj1" fmla="val 73382"/>
              <a:gd name="adj2" fmla="val 146765"/>
              <a:gd name="adj3" fmla="val 33333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1420" tIns="45711" rIns="91420" bIns="45711" anchor="ctr"/>
          <a:lstStyle/>
          <a:p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 flipH="1">
            <a:off x="4102103" y="2595816"/>
            <a:ext cx="792163" cy="215900"/>
          </a:xfrm>
          <a:prstGeom prst="curvedDownArrow">
            <a:avLst>
              <a:gd name="adj1" fmla="val 73382"/>
              <a:gd name="adj2" fmla="val 146765"/>
              <a:gd name="adj3" fmla="val 33333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1420" tIns="45711" rIns="91420" bIns="45711" anchor="ctr"/>
          <a:lstStyle/>
          <a:p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 flipH="1">
            <a:off x="4102103" y="3316541"/>
            <a:ext cx="792163" cy="215900"/>
          </a:xfrm>
          <a:prstGeom prst="curvedDownArrow">
            <a:avLst>
              <a:gd name="adj1" fmla="val 73382"/>
              <a:gd name="adj2" fmla="val 146765"/>
              <a:gd name="adj3" fmla="val 33333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1420" tIns="45711" rIns="91420" bIns="45711" anchor="ctr"/>
          <a:lstStyle/>
          <a:p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7673978" y="4823078"/>
            <a:ext cx="792163" cy="215900"/>
          </a:xfrm>
          <a:prstGeom prst="curvedDownArrow">
            <a:avLst>
              <a:gd name="adj1" fmla="val 73382"/>
              <a:gd name="adj2" fmla="val 146765"/>
              <a:gd name="adj3" fmla="val 33333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1420" tIns="45711" rIns="91420" bIns="45711" anchor="ctr"/>
          <a:lstStyle/>
          <a:p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7673978" y="5542216"/>
            <a:ext cx="792163" cy="215900"/>
          </a:xfrm>
          <a:prstGeom prst="curvedDownArrow">
            <a:avLst>
              <a:gd name="adj1" fmla="val 73382"/>
              <a:gd name="adj2" fmla="val 146765"/>
              <a:gd name="adj3" fmla="val 33333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1420" tIns="45711" rIns="91420" bIns="45711" anchor="ctr"/>
          <a:lstStyle/>
          <a:p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7673978" y="6262941"/>
            <a:ext cx="792163" cy="215900"/>
          </a:xfrm>
          <a:prstGeom prst="curvedDownArrow">
            <a:avLst>
              <a:gd name="adj1" fmla="val 73382"/>
              <a:gd name="adj2" fmla="val 146765"/>
              <a:gd name="adj3" fmla="val 33333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1420" tIns="45711" rIns="91420" bIns="45711" anchor="ctr"/>
          <a:lstStyle/>
          <a:p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7673978" y="1868741"/>
            <a:ext cx="792163" cy="215900"/>
          </a:xfrm>
          <a:prstGeom prst="curvedDownArrow">
            <a:avLst>
              <a:gd name="adj1" fmla="val 73382"/>
              <a:gd name="adj2" fmla="val 146765"/>
              <a:gd name="adj3" fmla="val 33333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1420" tIns="45711" rIns="91420" bIns="45711" anchor="ctr"/>
          <a:lstStyle/>
          <a:p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7673978" y="2589466"/>
            <a:ext cx="792163" cy="215900"/>
          </a:xfrm>
          <a:prstGeom prst="curvedDownArrow">
            <a:avLst>
              <a:gd name="adj1" fmla="val 73382"/>
              <a:gd name="adj2" fmla="val 146765"/>
              <a:gd name="adj3" fmla="val 33333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1420" tIns="45711" rIns="91420" bIns="45711" anchor="ctr"/>
          <a:lstStyle/>
          <a:p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7673978" y="3310191"/>
            <a:ext cx="792163" cy="215900"/>
          </a:xfrm>
          <a:prstGeom prst="curvedDownArrow">
            <a:avLst>
              <a:gd name="adj1" fmla="val 73382"/>
              <a:gd name="adj2" fmla="val 146765"/>
              <a:gd name="adj3" fmla="val 33333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1420" tIns="45711" rIns="91420" bIns="45711" anchor="ctr"/>
          <a:lstStyle/>
          <a:p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7673978" y="4029328"/>
            <a:ext cx="792163" cy="215900"/>
          </a:xfrm>
          <a:prstGeom prst="curvedDownArrow">
            <a:avLst>
              <a:gd name="adj1" fmla="val 73382"/>
              <a:gd name="adj2" fmla="val 146765"/>
              <a:gd name="adj3" fmla="val 33333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1420" tIns="45711" rIns="91420" bIns="45711" anchor="ctr"/>
          <a:lstStyle/>
          <a:p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8429626" y="3951544"/>
            <a:ext cx="2959243" cy="30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>
                <a:cs typeface="Arial" panose="020B0604020202020204" pitchFamily="34" charset="0"/>
              </a:rPr>
              <a:t>687 кардиологических коек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8434387" y="3213356"/>
            <a:ext cx="2930665" cy="30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>
                <a:cs typeface="Arial" panose="020B0604020202020204" pitchFamily="34" charset="0"/>
              </a:rPr>
              <a:t>555 кардиологических</a:t>
            </a:r>
            <a:r>
              <a:rPr lang="ru-RU" sz="1400" dirty="0">
                <a:cs typeface="Arial" panose="020B0604020202020204" pitchFamily="34" charset="0"/>
              </a:rPr>
              <a:t> </a:t>
            </a:r>
            <a:r>
              <a:rPr lang="ru-RU" sz="1400" b="1" dirty="0">
                <a:cs typeface="Arial" panose="020B0604020202020204" pitchFamily="34" charset="0"/>
              </a:rPr>
              <a:t>коек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8400256" y="1762380"/>
            <a:ext cx="2930666" cy="30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>
                <a:cs typeface="Arial" panose="020B0604020202020204" pitchFamily="34" charset="0"/>
              </a:rPr>
              <a:t>890 кардиологических</a:t>
            </a:r>
            <a:r>
              <a:rPr lang="ru-RU" sz="1400" dirty="0">
                <a:cs typeface="Arial" panose="020B0604020202020204" pitchFamily="34" charset="0"/>
              </a:rPr>
              <a:t> </a:t>
            </a:r>
            <a:r>
              <a:rPr lang="ru-RU" sz="1400" b="1" dirty="0">
                <a:cs typeface="Arial" panose="020B0604020202020204" pitchFamily="34" charset="0"/>
              </a:rPr>
              <a:t>коек</a:t>
            </a:r>
          </a:p>
        </p:txBody>
      </p:sp>
      <p:grpSp>
        <p:nvGrpSpPr>
          <p:cNvPr id="22" name="Organization Chart 13"/>
          <p:cNvGrpSpPr>
            <a:grpSpLocks/>
          </p:cNvGrpSpPr>
          <p:nvPr/>
        </p:nvGrpSpPr>
        <p:grpSpPr bwMode="auto">
          <a:xfrm>
            <a:off x="4327525" y="1006729"/>
            <a:ext cx="3956050" cy="5699125"/>
            <a:chOff x="1383" y="618"/>
            <a:chExt cx="2721" cy="3542"/>
          </a:xfrm>
          <a:solidFill>
            <a:schemeClr val="accent1">
              <a:lumMod val="60000"/>
              <a:lumOff val="40000"/>
            </a:schemeClr>
          </a:solidFill>
        </p:grpSpPr>
        <p:cxnSp>
          <p:nvCxnSpPr>
            <p:cNvPr id="23" name="_s1028"/>
            <p:cNvCxnSpPr>
              <a:cxnSpLocks noChangeShapeType="1"/>
              <a:stCxn id="37" idx="1"/>
            </p:cNvCxnSpPr>
            <p:nvPr/>
          </p:nvCxnSpPr>
          <p:spPr bwMode="auto">
            <a:xfrm rot="10800000" flipH="1">
              <a:off x="1557" y="716"/>
              <a:ext cx="958" cy="3263"/>
            </a:xfrm>
            <a:prstGeom prst="bentConnector4">
              <a:avLst>
                <a:gd name="adj1" fmla="val 102398"/>
                <a:gd name="adj2" fmla="val 52764"/>
              </a:avLst>
            </a:prstGeom>
            <a:grpFill/>
            <a:ln w="381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cxnSp>
        <p:cxnSp>
          <p:nvCxnSpPr>
            <p:cNvPr id="24" name="_s1029"/>
            <p:cNvCxnSpPr>
              <a:cxnSpLocks noChangeShapeType="1"/>
              <a:stCxn id="36" idx="1"/>
            </p:cNvCxnSpPr>
            <p:nvPr/>
          </p:nvCxnSpPr>
          <p:spPr bwMode="auto">
            <a:xfrm rot="10800000" flipH="1">
              <a:off x="1566" y="756"/>
              <a:ext cx="958" cy="2739"/>
            </a:xfrm>
            <a:prstGeom prst="bentConnector4">
              <a:avLst>
                <a:gd name="adj1" fmla="val 100412"/>
                <a:gd name="adj2" fmla="val 52940"/>
              </a:avLst>
            </a:prstGeom>
            <a:grpFill/>
            <a:ln w="381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cxnSp>
        <p:cxnSp>
          <p:nvCxnSpPr>
            <p:cNvPr id="25" name="_s1030"/>
            <p:cNvCxnSpPr>
              <a:cxnSpLocks noChangeShapeType="1"/>
              <a:stCxn id="35" idx="1"/>
            </p:cNvCxnSpPr>
            <p:nvPr/>
          </p:nvCxnSpPr>
          <p:spPr bwMode="auto">
            <a:xfrm rot="10800000" flipH="1">
              <a:off x="1582" y="758"/>
              <a:ext cx="958" cy="2270"/>
            </a:xfrm>
            <a:prstGeom prst="bentConnector4">
              <a:avLst>
                <a:gd name="adj1" fmla="val 99273"/>
                <a:gd name="adj2" fmla="val 53801"/>
              </a:avLst>
            </a:prstGeom>
            <a:grpFill/>
            <a:ln w="381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cxnSp>
        <p:cxnSp>
          <p:nvCxnSpPr>
            <p:cNvPr id="26" name="_s1031"/>
            <p:cNvCxnSpPr>
              <a:cxnSpLocks noChangeShapeType="1"/>
              <a:stCxn id="34" idx="1"/>
            </p:cNvCxnSpPr>
            <p:nvPr/>
          </p:nvCxnSpPr>
          <p:spPr bwMode="auto">
            <a:xfrm rot="10800000" flipH="1">
              <a:off x="1574" y="814"/>
              <a:ext cx="958" cy="1735"/>
            </a:xfrm>
            <a:prstGeom prst="bentConnector4">
              <a:avLst>
                <a:gd name="adj1" fmla="val 101250"/>
                <a:gd name="adj2" fmla="val 54639"/>
              </a:avLst>
            </a:prstGeom>
            <a:grpFill/>
            <a:ln w="381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cxnSp>
        <p:cxnSp>
          <p:nvCxnSpPr>
            <p:cNvPr id="27" name="_s1032"/>
            <p:cNvCxnSpPr>
              <a:cxnSpLocks noChangeShapeType="1"/>
              <a:stCxn id="33" idx="1"/>
            </p:cNvCxnSpPr>
            <p:nvPr/>
          </p:nvCxnSpPr>
          <p:spPr bwMode="auto">
            <a:xfrm rot="10800000" flipH="1">
              <a:off x="1574" y="794"/>
              <a:ext cx="958" cy="1301"/>
            </a:xfrm>
            <a:prstGeom prst="bentConnector4">
              <a:avLst>
                <a:gd name="adj1" fmla="val 100417"/>
                <a:gd name="adj2" fmla="val 56190"/>
              </a:avLst>
            </a:prstGeom>
            <a:grpFill/>
            <a:ln w="381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cxnSp>
        <p:cxnSp>
          <p:nvCxnSpPr>
            <p:cNvPr id="28" name="_s1033"/>
            <p:cNvCxnSpPr>
              <a:cxnSpLocks noChangeShapeType="1"/>
            </p:cNvCxnSpPr>
            <p:nvPr/>
          </p:nvCxnSpPr>
          <p:spPr bwMode="auto">
            <a:xfrm rot="10800000" flipH="1">
              <a:off x="1566" y="890"/>
              <a:ext cx="963" cy="793"/>
            </a:xfrm>
            <a:prstGeom prst="bentConnector4">
              <a:avLst>
                <a:gd name="adj1" fmla="val 98542"/>
                <a:gd name="adj2" fmla="val 56745"/>
              </a:avLst>
            </a:prstGeom>
            <a:grpFill/>
            <a:ln w="381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cxnSp>
        <p:cxnSp>
          <p:nvCxnSpPr>
            <p:cNvPr id="29" name="_s1034"/>
            <p:cNvCxnSpPr>
              <a:cxnSpLocks noChangeShapeType="1"/>
            </p:cNvCxnSpPr>
            <p:nvPr/>
          </p:nvCxnSpPr>
          <p:spPr bwMode="auto">
            <a:xfrm rot="10800000">
              <a:off x="2516" y="799"/>
              <a:ext cx="400" cy="312"/>
            </a:xfrm>
            <a:prstGeom prst="bentConnector2">
              <a:avLst/>
            </a:prstGeom>
            <a:grpFill/>
            <a:ln w="381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cxnSp>
        <p:sp>
          <p:nvSpPr>
            <p:cNvPr id="30" name="_s1035"/>
            <p:cNvSpPr>
              <a:spLocks noChangeArrowheads="1"/>
            </p:cNvSpPr>
            <p:nvPr/>
          </p:nvSpPr>
          <p:spPr bwMode="auto">
            <a:xfrm>
              <a:off x="1383" y="618"/>
              <a:ext cx="2721" cy="301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РНПЦ «Кардиология» </a:t>
              </a:r>
            </a:p>
          </p:txBody>
        </p:sp>
        <p:sp>
          <p:nvSpPr>
            <p:cNvPr id="31" name="_s1036"/>
            <p:cNvSpPr>
              <a:spLocks noChangeArrowheads="1"/>
            </p:cNvSpPr>
            <p:nvPr/>
          </p:nvSpPr>
          <p:spPr bwMode="auto">
            <a:xfrm>
              <a:off x="1564" y="1026"/>
              <a:ext cx="2303" cy="324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Гомельская область</a:t>
              </a:r>
            </a:p>
          </p:txBody>
        </p:sp>
        <p:sp>
          <p:nvSpPr>
            <p:cNvPr id="32" name="_s1037"/>
            <p:cNvSpPr>
              <a:spLocks noChangeArrowheads="1"/>
            </p:cNvSpPr>
            <p:nvPr/>
          </p:nvSpPr>
          <p:spPr bwMode="auto">
            <a:xfrm>
              <a:off x="1574" y="1480"/>
              <a:ext cx="2303" cy="323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Гродненская область</a:t>
              </a:r>
            </a:p>
          </p:txBody>
        </p:sp>
        <p:sp>
          <p:nvSpPr>
            <p:cNvPr id="33" name="_s1038"/>
            <p:cNvSpPr>
              <a:spLocks noChangeArrowheads="1"/>
            </p:cNvSpPr>
            <p:nvPr/>
          </p:nvSpPr>
          <p:spPr bwMode="auto">
            <a:xfrm>
              <a:off x="1574" y="1933"/>
              <a:ext cx="2303" cy="324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Витебская область</a:t>
              </a:r>
            </a:p>
          </p:txBody>
        </p:sp>
        <p:sp>
          <p:nvSpPr>
            <p:cNvPr id="34" name="_s1039"/>
            <p:cNvSpPr>
              <a:spLocks noChangeArrowheads="1"/>
            </p:cNvSpPr>
            <p:nvPr/>
          </p:nvSpPr>
          <p:spPr bwMode="auto">
            <a:xfrm>
              <a:off x="1574" y="2387"/>
              <a:ext cx="2303" cy="324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Брестская область</a:t>
              </a:r>
            </a:p>
          </p:txBody>
        </p:sp>
        <p:sp>
          <p:nvSpPr>
            <p:cNvPr id="35" name="_s1040"/>
            <p:cNvSpPr>
              <a:spLocks noChangeArrowheads="1"/>
            </p:cNvSpPr>
            <p:nvPr/>
          </p:nvSpPr>
          <p:spPr bwMode="auto">
            <a:xfrm>
              <a:off x="1582" y="2855"/>
              <a:ext cx="2303" cy="345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Минская область</a:t>
              </a:r>
            </a:p>
          </p:txBody>
        </p:sp>
        <p:sp>
          <p:nvSpPr>
            <p:cNvPr id="36" name="_s1041"/>
            <p:cNvSpPr>
              <a:spLocks noChangeArrowheads="1"/>
            </p:cNvSpPr>
            <p:nvPr/>
          </p:nvSpPr>
          <p:spPr bwMode="auto">
            <a:xfrm>
              <a:off x="1566" y="3333"/>
              <a:ext cx="2303" cy="324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17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Могилевская область</a:t>
              </a:r>
            </a:p>
          </p:txBody>
        </p:sp>
        <p:sp>
          <p:nvSpPr>
            <p:cNvPr id="37" name="_s1042"/>
            <p:cNvSpPr>
              <a:spLocks noChangeArrowheads="1"/>
            </p:cNvSpPr>
            <p:nvPr/>
          </p:nvSpPr>
          <p:spPr bwMode="auto">
            <a:xfrm>
              <a:off x="1557" y="3799"/>
              <a:ext cx="2328" cy="361"/>
            </a:xfrm>
            <a:prstGeom prst="roundRect">
              <a:avLst>
                <a:gd name="adj" fmla="val 16667"/>
              </a:avLst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г. Минск</a:t>
              </a:r>
            </a:p>
          </p:txBody>
        </p:sp>
      </p:grpSp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8494716" y="1125794"/>
            <a:ext cx="2930666" cy="28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sz="1400" b="1" dirty="0">
                <a:cs typeface="Arial" panose="020B0604020202020204" pitchFamily="34" charset="0"/>
              </a:rPr>
              <a:t>95 кардиологических коек</a:t>
            </a: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8458203" y="2494219"/>
            <a:ext cx="2930666" cy="30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>
                <a:cs typeface="Arial" panose="020B0604020202020204" pitchFamily="34" charset="0"/>
              </a:rPr>
              <a:t>625 кардиологических коек</a:t>
            </a:r>
          </a:p>
        </p:txBody>
      </p:sp>
      <p:sp>
        <p:nvSpPr>
          <p:cNvPr id="40" name="Text Box 32"/>
          <p:cNvSpPr txBox="1">
            <a:spLocks noChangeArrowheads="1"/>
          </p:cNvSpPr>
          <p:nvPr/>
        </p:nvSpPr>
        <p:spPr bwMode="auto">
          <a:xfrm>
            <a:off x="8466137" y="4692188"/>
            <a:ext cx="2959243" cy="30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>
                <a:cs typeface="Arial" panose="020B0604020202020204" pitchFamily="34" charset="0"/>
              </a:rPr>
              <a:t>945 кардиологических коек</a:t>
            </a:r>
          </a:p>
        </p:txBody>
      </p:sp>
      <p:sp>
        <p:nvSpPr>
          <p:cNvPr id="41" name="Text Box 33"/>
          <p:cNvSpPr txBox="1">
            <a:spLocks noChangeArrowheads="1"/>
          </p:cNvSpPr>
          <p:nvPr/>
        </p:nvSpPr>
        <p:spPr bwMode="auto">
          <a:xfrm>
            <a:off x="8475806" y="5427488"/>
            <a:ext cx="2995754" cy="30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>
                <a:cs typeface="Arial" panose="020B0604020202020204" pitchFamily="34" charset="0"/>
              </a:rPr>
              <a:t>546 кардиологических</a:t>
            </a:r>
            <a:r>
              <a:rPr lang="ru-RU" sz="1400" dirty="0">
                <a:cs typeface="Arial" panose="020B0604020202020204" pitchFamily="34" charset="0"/>
              </a:rPr>
              <a:t> </a:t>
            </a:r>
            <a:r>
              <a:rPr lang="ru-RU" sz="1400" b="1" dirty="0">
                <a:cs typeface="Arial" panose="020B0604020202020204" pitchFamily="34" charset="0"/>
              </a:rPr>
              <a:t>коек</a:t>
            </a:r>
          </a:p>
        </p:txBody>
      </p:sp>
      <p:sp>
        <p:nvSpPr>
          <p:cNvPr id="42" name="Text Box 34"/>
          <p:cNvSpPr txBox="1">
            <a:spLocks noChangeArrowheads="1"/>
          </p:cNvSpPr>
          <p:nvPr/>
        </p:nvSpPr>
        <p:spPr bwMode="auto">
          <a:xfrm>
            <a:off x="8471335" y="6122092"/>
            <a:ext cx="3055645" cy="30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>
                <a:cs typeface="Arial" panose="020B0604020202020204" pitchFamily="34" charset="0"/>
              </a:rPr>
              <a:t>1255 кардиологических</a:t>
            </a:r>
            <a:r>
              <a:rPr lang="ru-RU" sz="1400" dirty="0">
                <a:cs typeface="Arial" panose="020B0604020202020204" pitchFamily="34" charset="0"/>
              </a:rPr>
              <a:t> </a:t>
            </a:r>
            <a:r>
              <a:rPr lang="ru-RU" sz="1400" b="1" dirty="0">
                <a:cs typeface="Arial" panose="020B0604020202020204" pitchFamily="34" charset="0"/>
              </a:rPr>
              <a:t>коек</a:t>
            </a:r>
          </a:p>
        </p:txBody>
      </p:sp>
      <p:sp>
        <p:nvSpPr>
          <p:cNvPr id="51" name="Прямоугольник 9"/>
          <p:cNvSpPr>
            <a:spLocks noChangeArrowheads="1"/>
          </p:cNvSpPr>
          <p:nvPr/>
        </p:nvSpPr>
        <p:spPr bwMode="auto">
          <a:xfrm>
            <a:off x="628073" y="-48524"/>
            <a:ext cx="10797309" cy="10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Кардиологический коечный фонд для взрослых и Центры РЭВХ* </a:t>
            </a:r>
            <a:r>
              <a:rPr lang="ru-RU" sz="3200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(на 31.12.2025г.)</a:t>
            </a:r>
            <a:endParaRPr lang="ru-RU" sz="2000" dirty="0">
              <a:solidFill>
                <a:srgbClr val="0070C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50" name="AutoShape 2">
            <a:extLst>
              <a:ext uri="{FF2B5EF4-FFF2-40B4-BE49-F238E27FC236}">
                <a16:creationId xmlns:a16="http://schemas.microsoft.com/office/drawing/2014/main" id="{E4591415-CC08-4C27-9434-2175F5989EA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02103" y="4829428"/>
            <a:ext cx="792163" cy="215900"/>
          </a:xfrm>
          <a:prstGeom prst="curvedDownArrow">
            <a:avLst>
              <a:gd name="adj1" fmla="val 73382"/>
              <a:gd name="adj2" fmla="val 146765"/>
              <a:gd name="adj3" fmla="val 33333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1420" tIns="45711" rIns="91420" bIns="45711" anchor="ctr"/>
          <a:lstStyle/>
          <a:p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AutoShape 3">
            <a:extLst>
              <a:ext uri="{FF2B5EF4-FFF2-40B4-BE49-F238E27FC236}">
                <a16:creationId xmlns:a16="http://schemas.microsoft.com/office/drawing/2014/main" id="{127D6023-FC6F-476B-BBF1-0902877BEDA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02103" y="5548566"/>
            <a:ext cx="792163" cy="215900"/>
          </a:xfrm>
          <a:prstGeom prst="curvedDownArrow">
            <a:avLst>
              <a:gd name="adj1" fmla="val 73382"/>
              <a:gd name="adj2" fmla="val 146765"/>
              <a:gd name="adj3" fmla="val 33333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1420" tIns="45711" rIns="91420" bIns="45711" anchor="ctr"/>
          <a:lstStyle/>
          <a:p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AutoShape 4">
            <a:extLst>
              <a:ext uri="{FF2B5EF4-FFF2-40B4-BE49-F238E27FC236}">
                <a16:creationId xmlns:a16="http://schemas.microsoft.com/office/drawing/2014/main" id="{772724B5-FF23-4706-9F7F-A229686D19F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02103" y="6269291"/>
            <a:ext cx="792163" cy="215900"/>
          </a:xfrm>
          <a:prstGeom prst="curvedDownArrow">
            <a:avLst>
              <a:gd name="adj1" fmla="val 73382"/>
              <a:gd name="adj2" fmla="val 146765"/>
              <a:gd name="adj3" fmla="val 33333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1420" tIns="45711" rIns="91420" bIns="45711" anchor="ctr"/>
          <a:lstStyle/>
          <a:p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AutoShape 5">
            <a:extLst>
              <a:ext uri="{FF2B5EF4-FFF2-40B4-BE49-F238E27FC236}">
                <a16:creationId xmlns:a16="http://schemas.microsoft.com/office/drawing/2014/main" id="{54EEE955-3678-4317-8CB3-15B8FA405F0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02103" y="1875091"/>
            <a:ext cx="792163" cy="215900"/>
          </a:xfrm>
          <a:prstGeom prst="curvedDownArrow">
            <a:avLst>
              <a:gd name="adj1" fmla="val 73382"/>
              <a:gd name="adj2" fmla="val 146765"/>
              <a:gd name="adj3" fmla="val 33333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1420" tIns="45711" rIns="91420" bIns="45711" anchor="ctr"/>
          <a:lstStyle/>
          <a:p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AutoShape 6">
            <a:extLst>
              <a:ext uri="{FF2B5EF4-FFF2-40B4-BE49-F238E27FC236}">
                <a16:creationId xmlns:a16="http://schemas.microsoft.com/office/drawing/2014/main" id="{8CB2442C-CC94-4A06-A9AA-780A7F6DDF5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02103" y="2595816"/>
            <a:ext cx="792163" cy="215900"/>
          </a:xfrm>
          <a:prstGeom prst="curvedDownArrow">
            <a:avLst>
              <a:gd name="adj1" fmla="val 73382"/>
              <a:gd name="adj2" fmla="val 146765"/>
              <a:gd name="adj3" fmla="val 33333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1420" tIns="45711" rIns="91420" bIns="45711" anchor="ctr"/>
          <a:lstStyle/>
          <a:p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AutoShape 7">
            <a:extLst>
              <a:ext uri="{FF2B5EF4-FFF2-40B4-BE49-F238E27FC236}">
                <a16:creationId xmlns:a16="http://schemas.microsoft.com/office/drawing/2014/main" id="{90961280-B21C-474C-BCC9-DC92FCD79F0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02103" y="3316541"/>
            <a:ext cx="792163" cy="215900"/>
          </a:xfrm>
          <a:prstGeom prst="curvedDownArrow">
            <a:avLst>
              <a:gd name="adj1" fmla="val 73382"/>
              <a:gd name="adj2" fmla="val 146765"/>
              <a:gd name="adj3" fmla="val 33333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1420" tIns="45711" rIns="91420" bIns="45711" anchor="ctr"/>
          <a:lstStyle/>
          <a:p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AutoShape 8">
            <a:extLst>
              <a:ext uri="{FF2B5EF4-FFF2-40B4-BE49-F238E27FC236}">
                <a16:creationId xmlns:a16="http://schemas.microsoft.com/office/drawing/2014/main" id="{0B442A45-4E80-481F-B944-82CB477422A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02103" y="4035678"/>
            <a:ext cx="792163" cy="215900"/>
          </a:xfrm>
          <a:prstGeom prst="curvedDownArrow">
            <a:avLst>
              <a:gd name="adj1" fmla="val 73382"/>
              <a:gd name="adj2" fmla="val 146765"/>
              <a:gd name="adj3" fmla="val 33333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1420" tIns="45711" rIns="91420" bIns="45711" anchor="ctr"/>
          <a:lstStyle/>
          <a:p>
            <a:endParaRPr lang="ru-RU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 Box 11">
            <a:extLst>
              <a:ext uri="{FF2B5EF4-FFF2-40B4-BE49-F238E27FC236}">
                <a16:creationId xmlns:a16="http://schemas.microsoft.com/office/drawing/2014/main" id="{BC469D85-4866-467B-9C9F-A0F888E34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28790"/>
            <a:ext cx="3722688" cy="52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400" b="1" dirty="0">
                <a:cs typeface="Arial" panose="020B0604020202020204" pitchFamily="34" charset="0"/>
              </a:rPr>
              <a:t>3 Центра (гг. Гомель, Мозырь, Жлобин), </a:t>
            </a:r>
            <a:r>
              <a:rPr lang="en-US" sz="1400" b="1" dirty="0">
                <a:cs typeface="Arial" panose="020B0604020202020204" pitchFamily="34" charset="0"/>
              </a:rPr>
              <a:t>7</a:t>
            </a:r>
            <a:r>
              <a:rPr lang="ru-RU" sz="1400" b="1" dirty="0">
                <a:cs typeface="Arial" panose="020B0604020202020204" pitchFamily="34" charset="0"/>
              </a:rPr>
              <a:t> рентгеновских </a:t>
            </a:r>
            <a:r>
              <a:rPr lang="ru-RU" sz="1400" b="1" dirty="0" err="1">
                <a:cs typeface="Arial" panose="020B0604020202020204" pitchFamily="34" charset="0"/>
              </a:rPr>
              <a:t>ангиографов</a:t>
            </a:r>
            <a:endParaRPr lang="ru-RU" sz="1400" b="1" dirty="0">
              <a:cs typeface="Arial" panose="020B0604020202020204" pitchFamily="34" charset="0"/>
            </a:endParaRPr>
          </a:p>
        </p:txBody>
      </p:sp>
      <p:sp>
        <p:nvSpPr>
          <p:cNvPr id="59" name="Text Box 30">
            <a:extLst>
              <a:ext uri="{FF2B5EF4-FFF2-40B4-BE49-F238E27FC236}">
                <a16:creationId xmlns:a16="http://schemas.microsoft.com/office/drawing/2014/main" id="{2CD7FCFA-7F07-4DD0-B791-07B07A952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289" y="1154599"/>
            <a:ext cx="3603726" cy="28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sz="1400" b="1" dirty="0">
                <a:cs typeface="Arial" panose="020B0604020202020204" pitchFamily="34" charset="0"/>
              </a:rPr>
              <a:t>5 рентгеновских </a:t>
            </a:r>
            <a:r>
              <a:rPr lang="ru-RU" sz="1400" b="1" dirty="0" err="1">
                <a:cs typeface="Arial" panose="020B0604020202020204" pitchFamily="34" charset="0"/>
              </a:rPr>
              <a:t>ангиографов</a:t>
            </a:r>
            <a:endParaRPr lang="ru-RU" sz="1400" b="1" dirty="0">
              <a:cs typeface="Arial" panose="020B0604020202020204" pitchFamily="34" charset="0"/>
            </a:endParaRPr>
          </a:p>
        </p:txBody>
      </p:sp>
      <p:sp>
        <p:nvSpPr>
          <p:cNvPr id="60" name="Text Box 11">
            <a:extLst>
              <a:ext uri="{FF2B5EF4-FFF2-40B4-BE49-F238E27FC236}">
                <a16:creationId xmlns:a16="http://schemas.microsoft.com/office/drawing/2014/main" id="{CCFA9F1F-6FE6-4F8D-866C-BFD710DC9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744" y="2436638"/>
            <a:ext cx="3942145" cy="52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400" b="1" dirty="0">
                <a:cs typeface="Arial" panose="020B0604020202020204" pitchFamily="34" charset="0"/>
              </a:rPr>
              <a:t>3 Центра (гг. Гродно, Волковыск, Лида, Островец), 6 рентгеновских </a:t>
            </a:r>
            <a:r>
              <a:rPr lang="ru-RU" sz="1400" b="1" dirty="0" err="1">
                <a:cs typeface="Arial" panose="020B0604020202020204" pitchFamily="34" charset="0"/>
              </a:rPr>
              <a:t>ангиографов</a:t>
            </a:r>
            <a:endParaRPr lang="ru-RU" sz="1400" b="1" dirty="0">
              <a:cs typeface="Arial" panose="020B0604020202020204" pitchFamily="34" charset="0"/>
            </a:endParaRPr>
          </a:p>
        </p:txBody>
      </p:sp>
      <p:sp>
        <p:nvSpPr>
          <p:cNvPr id="61" name="Text Box 11">
            <a:extLst>
              <a:ext uri="{FF2B5EF4-FFF2-40B4-BE49-F238E27FC236}">
                <a16:creationId xmlns:a16="http://schemas.microsoft.com/office/drawing/2014/main" id="{CEE33C08-D07B-45DF-A3FA-DD5D9B54D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28" y="3163386"/>
            <a:ext cx="4070161" cy="52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400" b="1" dirty="0">
                <a:cs typeface="Arial" panose="020B0604020202020204" pitchFamily="34" charset="0"/>
              </a:rPr>
              <a:t>4 Центра (гг. Витебск (5), Орша, Новополоцк), 7 рентгеновских </a:t>
            </a:r>
            <a:r>
              <a:rPr lang="ru-RU" sz="1400" b="1" dirty="0" err="1">
                <a:cs typeface="Arial" panose="020B0604020202020204" pitchFamily="34" charset="0"/>
              </a:rPr>
              <a:t>ангиографов</a:t>
            </a:r>
            <a:endParaRPr lang="ru-RU" sz="1400" b="1" dirty="0">
              <a:cs typeface="Arial" panose="020B0604020202020204" pitchFamily="34" charset="0"/>
            </a:endParaRPr>
          </a:p>
        </p:txBody>
      </p:sp>
      <p:sp>
        <p:nvSpPr>
          <p:cNvPr id="62" name="Text Box 11">
            <a:extLst>
              <a:ext uri="{FF2B5EF4-FFF2-40B4-BE49-F238E27FC236}">
                <a16:creationId xmlns:a16="http://schemas.microsoft.com/office/drawing/2014/main" id="{3888B071-9CC1-4196-9204-614C1FC56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74501"/>
            <a:ext cx="3722688" cy="52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400" b="1" dirty="0">
                <a:cs typeface="Arial" panose="020B0604020202020204" pitchFamily="34" charset="0"/>
              </a:rPr>
              <a:t>4 Центра (гг. Брест (3), Барановичи, Пинск), 5 рентгеновских </a:t>
            </a:r>
            <a:r>
              <a:rPr lang="ru-RU" sz="1400" b="1" dirty="0" err="1">
                <a:cs typeface="Arial" panose="020B0604020202020204" pitchFamily="34" charset="0"/>
              </a:rPr>
              <a:t>ангиографов</a:t>
            </a:r>
            <a:endParaRPr lang="ru-RU" sz="1400" b="1" dirty="0">
              <a:cs typeface="Arial" panose="020B0604020202020204" pitchFamily="34" charset="0"/>
            </a:endParaRPr>
          </a:p>
        </p:txBody>
      </p:sp>
      <p:sp>
        <p:nvSpPr>
          <p:cNvPr id="63" name="Text Box 11">
            <a:extLst>
              <a:ext uri="{FF2B5EF4-FFF2-40B4-BE49-F238E27FC236}">
                <a16:creationId xmlns:a16="http://schemas.microsoft.com/office/drawing/2014/main" id="{F325048D-0F31-48D6-BCD8-A49450309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744" y="4708335"/>
            <a:ext cx="3932908" cy="52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400" b="1" dirty="0">
                <a:cs typeface="Arial" panose="020B0604020202020204" pitchFamily="34" charset="0"/>
              </a:rPr>
              <a:t>4 Центра (МОКБ, гг. Борисов, Молодечно, Солигорск), 6 рентгеновских </a:t>
            </a:r>
            <a:r>
              <a:rPr lang="ru-RU" sz="1400" b="1" dirty="0" err="1">
                <a:cs typeface="Arial" panose="020B0604020202020204" pitchFamily="34" charset="0"/>
              </a:rPr>
              <a:t>ангиографов</a:t>
            </a:r>
            <a:endParaRPr lang="ru-RU" sz="1400" b="1" dirty="0">
              <a:cs typeface="Arial" panose="020B0604020202020204" pitchFamily="34" charset="0"/>
            </a:endParaRPr>
          </a:p>
        </p:txBody>
      </p:sp>
      <p:sp>
        <p:nvSpPr>
          <p:cNvPr id="64" name="Text Box 11">
            <a:extLst>
              <a:ext uri="{FF2B5EF4-FFF2-40B4-BE49-F238E27FC236}">
                <a16:creationId xmlns:a16="http://schemas.microsoft.com/office/drawing/2014/main" id="{647E1D43-D1B0-406A-A32A-64123E837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74" y="5484533"/>
            <a:ext cx="3826214" cy="52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400" b="1" dirty="0">
                <a:cs typeface="Arial" panose="020B0604020202020204" pitchFamily="34" charset="0"/>
              </a:rPr>
              <a:t>4 Центра (гг. Могилев (2), Бобруйск, Кричев), 6 рентгеновских </a:t>
            </a:r>
            <a:r>
              <a:rPr lang="ru-RU" sz="1400" b="1" dirty="0" err="1">
                <a:cs typeface="Arial" panose="020B0604020202020204" pitchFamily="34" charset="0"/>
              </a:rPr>
              <a:t>ангиографов</a:t>
            </a:r>
            <a:endParaRPr lang="ru-RU" sz="1400" b="1" dirty="0">
              <a:cs typeface="Arial" panose="020B0604020202020204" pitchFamily="34" charset="0"/>
            </a:endParaRPr>
          </a:p>
        </p:txBody>
      </p:sp>
      <p:sp>
        <p:nvSpPr>
          <p:cNvPr id="65" name="Text Box 11">
            <a:extLst>
              <a:ext uri="{FF2B5EF4-FFF2-40B4-BE49-F238E27FC236}">
                <a16:creationId xmlns:a16="http://schemas.microsoft.com/office/drawing/2014/main" id="{B64DA3C7-99D6-423D-BD77-C66DEB34D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618" y="6106607"/>
            <a:ext cx="3413270" cy="52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400" b="1" dirty="0">
                <a:cs typeface="Arial" panose="020B0604020202020204" pitchFamily="34" charset="0"/>
              </a:rPr>
              <a:t>7 Центров, 11 рентгеновских </a:t>
            </a:r>
            <a:r>
              <a:rPr lang="ru-RU" sz="1400" b="1" dirty="0" err="1">
                <a:cs typeface="Arial" panose="020B0604020202020204" pitchFamily="34" charset="0"/>
              </a:rPr>
              <a:t>ангиографов</a:t>
            </a:r>
            <a:endParaRPr lang="ru-RU" sz="1400" b="1" dirty="0"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57300" y="669463"/>
            <a:ext cx="2172774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Всего – 5598 коек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1FFD9850-E6F4-46FC-8394-D53194E0D07F}"/>
              </a:ext>
            </a:extLst>
          </p:cNvPr>
          <p:cNvSpPr/>
          <p:nvPr/>
        </p:nvSpPr>
        <p:spPr>
          <a:xfrm>
            <a:off x="0" y="6530984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Статистические данные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7AB0E0B4-DEC3-4754-A972-48CE05F56E61}"/>
              </a:ext>
            </a:extLst>
          </p:cNvPr>
          <p:cNvSpPr/>
          <p:nvPr/>
        </p:nvSpPr>
        <p:spPr>
          <a:xfrm>
            <a:off x="254564" y="6552484"/>
            <a:ext cx="30922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* -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данные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приведены по ОЗ системы МЗ РБ</a:t>
            </a:r>
          </a:p>
        </p:txBody>
      </p:sp>
    </p:spTree>
    <p:extLst>
      <p:ext uri="{BB962C8B-B14F-4D97-AF65-F5344CB8AC3E}">
        <p14:creationId xmlns:p14="http://schemas.microsoft.com/office/powerpoint/2010/main" val="2278264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4059891"/>
              </p:ext>
            </p:extLst>
          </p:nvPr>
        </p:nvGraphicFramePr>
        <p:xfrm>
          <a:off x="1394691" y="1181101"/>
          <a:ext cx="9273313" cy="4319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080785434"/>
              </p:ext>
            </p:extLst>
          </p:nvPr>
        </p:nvGraphicFramePr>
        <p:xfrm>
          <a:off x="1447081" y="1612320"/>
          <a:ext cx="9514567" cy="2090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63418" y="5500704"/>
            <a:ext cx="10926618" cy="7848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ru-RU" sz="2000" b="1" dirty="0"/>
              <a:t>5598 кардиологических коек для взрослых (на 31.12.2025г.) (2024г. – 5595)</a:t>
            </a:r>
          </a:p>
          <a:p>
            <a:pPr algn="ctr" eaLnBrk="1" hangingPunct="1">
              <a:spcBef>
                <a:spcPts val="600"/>
              </a:spcBef>
            </a:pPr>
            <a:r>
              <a:rPr lang="ru-RU" sz="2000" b="1" dirty="0"/>
              <a:t>Среднереспубликанский уровень обеспеченности – 7,4 на 10 000 </a:t>
            </a:r>
            <a:r>
              <a:rPr lang="ru-RU" sz="2000" b="1" dirty="0" err="1"/>
              <a:t>взр</a:t>
            </a:r>
            <a:r>
              <a:rPr lang="ru-RU" sz="2000" b="1" dirty="0"/>
              <a:t>. населения</a:t>
            </a:r>
            <a:endParaRPr lang="ru-RU" sz="2400" b="1" dirty="0"/>
          </a:p>
        </p:txBody>
      </p:sp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0" y="173070"/>
            <a:ext cx="12032343" cy="138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Структура коечного фонда для взрослых* и обеспеченность койками на 10000 взрослого населения </a:t>
            </a:r>
          </a:p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(2024-2025гг.)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811020" y="2205598"/>
            <a:ext cx="88569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6218" y="1951116"/>
            <a:ext cx="1189897" cy="646313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РБ – 7,4</a:t>
            </a:r>
          </a:p>
          <a:p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FFD9850-E6F4-46FC-8394-D53194E0D07F}"/>
              </a:ext>
            </a:extLst>
          </p:cNvPr>
          <p:cNvSpPr/>
          <p:nvPr/>
        </p:nvSpPr>
        <p:spPr>
          <a:xfrm>
            <a:off x="0" y="6530984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Статистические данные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регионов</a:t>
            </a:r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192883C-4349-46AD-B5A7-6E96EE9E6C46}"/>
              </a:ext>
            </a:extLst>
          </p:cNvPr>
          <p:cNvSpPr/>
          <p:nvPr/>
        </p:nvSpPr>
        <p:spPr>
          <a:xfrm>
            <a:off x="468575" y="6455204"/>
            <a:ext cx="30922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* -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данные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приведены по ОЗ системы МЗ РБ</a:t>
            </a:r>
          </a:p>
        </p:txBody>
      </p:sp>
    </p:spTree>
    <p:extLst>
      <p:ext uri="{BB962C8B-B14F-4D97-AF65-F5344CB8AC3E}">
        <p14:creationId xmlns:p14="http://schemas.microsoft.com/office/powerpoint/2010/main" val="3215184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9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3779713"/>
              </p:ext>
            </p:extLst>
          </p:nvPr>
        </p:nvGraphicFramePr>
        <p:xfrm>
          <a:off x="868219" y="1904551"/>
          <a:ext cx="10400146" cy="423662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361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6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3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64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4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30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12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Область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Число пролеченных пациентов, тыс.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Средняя длительность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Занятость 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5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 Минск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,1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40,1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10,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10,3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344,5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334,8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Брестская обл.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27,0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27,5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8,1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7,9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325,1 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332,4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Витебская обл.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21,6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21,1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8,0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8,4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309,8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330,4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Гомельская обл.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34,0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33,0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8,8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8,9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341,5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340,1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Гродненская обл.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22,1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22,5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8,9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8,7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313,0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311,8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Минская обл.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28,5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29,7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10,5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10,4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315,7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337,3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Могилевская обл. 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21,1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20,2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8,5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8,6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327,0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312,3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РБ </a:t>
                      </a: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(без РНПЦ)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200,4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200,4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9,2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9,0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329,6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328,4</a:t>
                      </a:r>
                    </a:p>
                  </a:txBody>
                  <a:tcPr marL="91431" marR="91431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201168" y="187280"/>
            <a:ext cx="11750040" cy="1569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Основные показатели работы кардиологических отделений* </a:t>
            </a:r>
          </a:p>
          <a:p>
            <a:pPr algn="ctr">
              <a:spcBef>
                <a:spcPct val="0"/>
              </a:spcBef>
            </a:pPr>
            <a:r>
              <a:rPr lang="ru-RU" sz="3200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(2024-2025гг.)</a:t>
            </a:r>
            <a:endParaRPr lang="ru-RU" sz="4000" dirty="0">
              <a:solidFill>
                <a:srgbClr val="0070C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FFD9850-E6F4-46FC-8394-D53194E0D07F}"/>
              </a:ext>
            </a:extLst>
          </p:cNvPr>
          <p:cNvSpPr/>
          <p:nvPr/>
        </p:nvSpPr>
        <p:spPr>
          <a:xfrm>
            <a:off x="0" y="6530984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Статистические данные РНПЦМТ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1A28076-F7AE-46EC-89E2-70F68893796B}"/>
              </a:ext>
            </a:extLst>
          </p:cNvPr>
          <p:cNvSpPr/>
          <p:nvPr/>
        </p:nvSpPr>
        <p:spPr>
          <a:xfrm>
            <a:off x="468575" y="6455204"/>
            <a:ext cx="30922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* -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данные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приведены по ОЗ системы МЗ РБ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60986E07-5911-4AD0-81DF-9D79D740CA89}"/>
              </a:ext>
            </a:extLst>
          </p:cNvPr>
          <p:cNvCxnSpPr>
            <a:cxnSpLocks/>
          </p:cNvCxnSpPr>
          <p:nvPr/>
        </p:nvCxnSpPr>
        <p:spPr>
          <a:xfrm flipV="1">
            <a:off x="8090907" y="3744763"/>
            <a:ext cx="0" cy="3186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E5CE0E8B-1972-4FA8-A87A-75105404E426}"/>
              </a:ext>
            </a:extLst>
          </p:cNvPr>
          <p:cNvCxnSpPr>
            <a:cxnSpLocks/>
          </p:cNvCxnSpPr>
          <p:nvPr/>
        </p:nvCxnSpPr>
        <p:spPr>
          <a:xfrm flipV="1">
            <a:off x="10949931" y="3750859"/>
            <a:ext cx="0" cy="3186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6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386" y="337418"/>
            <a:ext cx="11194244" cy="103880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Работа кардиологических отделений для лечения пациентов с инфарктом миокарда* </a:t>
            </a:r>
            <a:r>
              <a:rPr lang="ru-RU" sz="36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(2025г.)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260029"/>
              </p:ext>
            </p:extLst>
          </p:nvPr>
        </p:nvGraphicFramePr>
        <p:xfrm>
          <a:off x="503386" y="1700292"/>
          <a:ext cx="11194242" cy="4690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92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33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33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33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33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33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33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82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320528"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Брестская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0" marR="5970" marT="597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Витебская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0" marR="5970" marT="597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Гомельская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0" marR="5970" marT="597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Гродненская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0" marR="5970" marT="597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Минская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0" marR="5970" marT="597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Могилевская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0" marR="5970" marT="597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г.Минск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0" marR="5970" marT="597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РБ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7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кардиологических коек (</a:t>
                      </a:r>
                      <a:r>
                        <a:rPr lang="ru-RU" sz="1400" b="1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круглосуточного пребывания</a:t>
                      </a:r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в стационарах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687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555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890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625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945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546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1255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5598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226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 для пациентов с ИМ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1409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7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пациентов с острыми формами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ИБС, выписанных из стационара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2300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2715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3089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2972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2865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3255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5563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22896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7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умерших</a:t>
                      </a:r>
                      <a:r>
                        <a:rPr lang="ru-RU" sz="14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пациентов с острыми формами ИБС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379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407892"/>
                  </a:ext>
                </a:extLst>
              </a:tr>
              <a:tr h="256721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Общебольничная летальность от ОКС, %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9,1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7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пациентов с острыми формами ИБС, выписанных из отделений (коек) для пациентов с ИМ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1311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2416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1945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2443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2099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2152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5426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17792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6721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Летальность пациентов в кардиологических отделениях (койках) от ИМ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4193457"/>
                  </a:ext>
                </a:extLst>
              </a:tr>
              <a:tr h="256721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Летальность от острых форм ИБС на инфарктной койке, %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FFD9850-E6F4-46FC-8394-D53194E0D07F}"/>
              </a:ext>
            </a:extLst>
          </p:cNvPr>
          <p:cNvSpPr/>
          <p:nvPr/>
        </p:nvSpPr>
        <p:spPr>
          <a:xfrm>
            <a:off x="0" y="6530984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Статистические данные регионов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AC4D867-BE8B-400A-9EB8-C780F0903DA3}"/>
              </a:ext>
            </a:extLst>
          </p:cNvPr>
          <p:cNvSpPr/>
          <p:nvPr/>
        </p:nvSpPr>
        <p:spPr>
          <a:xfrm>
            <a:off x="468575" y="6455204"/>
            <a:ext cx="30922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* -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данные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приведены по ОЗ системы МЗ РБ</a:t>
            </a:r>
          </a:p>
        </p:txBody>
      </p:sp>
      <p:graphicFrame>
        <p:nvGraphicFramePr>
          <p:cNvPr id="3" name="Таблица 5">
            <a:extLst>
              <a:ext uri="{FF2B5EF4-FFF2-40B4-BE49-F238E27FC236}">
                <a16:creationId xmlns:a16="http://schemas.microsoft.com/office/drawing/2014/main" id="{A24DEC3A-B654-45C7-8D0A-053D662E3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691168"/>
              </p:ext>
            </p:extLst>
          </p:nvPr>
        </p:nvGraphicFramePr>
        <p:xfrm>
          <a:off x="503386" y="3026664"/>
          <a:ext cx="11185238" cy="694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6046">
                  <a:extLst>
                    <a:ext uri="{9D8B030D-6E8A-4147-A177-3AD203B41FA5}">
                      <a16:colId xmlns:a16="http://schemas.microsoft.com/office/drawing/2014/main" val="3733850588"/>
                    </a:ext>
                  </a:extLst>
                </a:gridCol>
                <a:gridCol w="886149">
                  <a:extLst>
                    <a:ext uri="{9D8B030D-6E8A-4147-A177-3AD203B41FA5}">
                      <a16:colId xmlns:a16="http://schemas.microsoft.com/office/drawing/2014/main" val="2123462962"/>
                    </a:ext>
                  </a:extLst>
                </a:gridCol>
                <a:gridCol w="886149">
                  <a:extLst>
                    <a:ext uri="{9D8B030D-6E8A-4147-A177-3AD203B41FA5}">
                      <a16:colId xmlns:a16="http://schemas.microsoft.com/office/drawing/2014/main" val="3809097296"/>
                    </a:ext>
                  </a:extLst>
                </a:gridCol>
                <a:gridCol w="886149">
                  <a:extLst>
                    <a:ext uri="{9D8B030D-6E8A-4147-A177-3AD203B41FA5}">
                      <a16:colId xmlns:a16="http://schemas.microsoft.com/office/drawing/2014/main" val="2571590154"/>
                    </a:ext>
                  </a:extLst>
                </a:gridCol>
                <a:gridCol w="886149">
                  <a:extLst>
                    <a:ext uri="{9D8B030D-6E8A-4147-A177-3AD203B41FA5}">
                      <a16:colId xmlns:a16="http://schemas.microsoft.com/office/drawing/2014/main" val="3152326566"/>
                    </a:ext>
                  </a:extLst>
                </a:gridCol>
                <a:gridCol w="886149">
                  <a:extLst>
                    <a:ext uri="{9D8B030D-6E8A-4147-A177-3AD203B41FA5}">
                      <a16:colId xmlns:a16="http://schemas.microsoft.com/office/drawing/2014/main" val="1479879230"/>
                    </a:ext>
                  </a:extLst>
                </a:gridCol>
                <a:gridCol w="886149">
                  <a:extLst>
                    <a:ext uri="{9D8B030D-6E8A-4147-A177-3AD203B41FA5}">
                      <a16:colId xmlns:a16="http://schemas.microsoft.com/office/drawing/2014/main" val="3451667611"/>
                    </a:ext>
                  </a:extLst>
                </a:gridCol>
                <a:gridCol w="886149">
                  <a:extLst>
                    <a:ext uri="{9D8B030D-6E8A-4147-A177-3AD203B41FA5}">
                      <a16:colId xmlns:a16="http://schemas.microsoft.com/office/drawing/2014/main" val="1045424473"/>
                    </a:ext>
                  </a:extLst>
                </a:gridCol>
                <a:gridCol w="886149">
                  <a:extLst>
                    <a:ext uri="{9D8B030D-6E8A-4147-A177-3AD203B41FA5}">
                      <a16:colId xmlns:a16="http://schemas.microsoft.com/office/drawing/2014/main" val="525267407"/>
                    </a:ext>
                  </a:extLst>
                </a:gridCol>
              </a:tblGrid>
              <a:tr h="69494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 кардиологических коек для пациентов с ИМ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132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9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A57B0-F230-451F-B97B-180E653870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40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Амбулаторная кардиологическая помощь</a:t>
            </a:r>
          </a:p>
        </p:txBody>
      </p:sp>
    </p:spTree>
    <p:extLst>
      <p:ext uri="{BB962C8B-B14F-4D97-AF65-F5344CB8AC3E}">
        <p14:creationId xmlns:p14="http://schemas.microsoft.com/office/powerpoint/2010/main" val="3729524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18894"/>
              </p:ext>
            </p:extLst>
          </p:nvPr>
        </p:nvGraphicFramePr>
        <p:xfrm>
          <a:off x="766618" y="1553029"/>
          <a:ext cx="10741891" cy="446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83491" y="5581168"/>
            <a:ext cx="10825017" cy="1015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rgbClr val="002060"/>
                </a:solidFill>
              </a:rPr>
              <a:t>Обеспеченность врачами–кардиологами амбулаторного звена </a:t>
            </a:r>
          </a:p>
          <a:p>
            <a:pPr algn="ctr" eaLnBrk="1" hangingPunct="1"/>
            <a:r>
              <a:rPr lang="ru-RU" sz="2000" b="1" dirty="0">
                <a:solidFill>
                  <a:srgbClr val="002060"/>
                </a:solidFill>
              </a:rPr>
              <a:t>(на 31.12.2025г.) – 0,33 на 10 000 взрослого населения (на 31.12.2024г. – 0,33)</a:t>
            </a:r>
          </a:p>
          <a:p>
            <a:pPr algn="ctr" eaLnBrk="1" hangingPunct="1"/>
            <a:r>
              <a:rPr lang="ru-RU" sz="2000" dirty="0">
                <a:solidFill>
                  <a:srgbClr val="FF0000"/>
                </a:solidFill>
              </a:rPr>
              <a:t>*норматив – 1 врач на 30 000 </a:t>
            </a:r>
            <a:r>
              <a:rPr lang="ru-RU" sz="2000" dirty="0" err="1">
                <a:solidFill>
                  <a:srgbClr val="FF0000"/>
                </a:solidFill>
              </a:rPr>
              <a:t>взр</a:t>
            </a:r>
            <a:r>
              <a:rPr lang="ru-RU" sz="2000" dirty="0">
                <a:solidFill>
                  <a:srgbClr val="FF0000"/>
                </a:solidFill>
              </a:rPr>
              <a:t>. населения или 0,3 на 10 000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3230877" y="2034956"/>
            <a:ext cx="6755270" cy="40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rgbClr val="002060"/>
                </a:solidFill>
              </a:rPr>
              <a:t>Всего в Республике – 247 кардиологов  </a:t>
            </a:r>
            <a:r>
              <a:rPr lang="ru-RU" dirty="0">
                <a:solidFill>
                  <a:srgbClr val="002060"/>
                </a:solidFill>
              </a:rPr>
              <a:t>(2024г. – 251)</a:t>
            </a: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544945" y="92338"/>
            <a:ext cx="10963564" cy="193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2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Структура штатов амбулаторного звена </a:t>
            </a:r>
            <a:br>
              <a:rPr lang="ru-RU" sz="32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</a:br>
            <a:r>
              <a:rPr lang="ru-RU" sz="32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кардиологической службы</a:t>
            </a:r>
            <a:r>
              <a:rPr lang="en-US" sz="32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*</a:t>
            </a:r>
            <a:r>
              <a:rPr lang="ru-RU" sz="32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 Республики Беларусь </a:t>
            </a:r>
            <a:br>
              <a:rPr lang="ru-RU" sz="32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</a:br>
            <a:r>
              <a:rPr lang="ru-RU" sz="2800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(физических лиц и обеспеченность на 10 тысяч </a:t>
            </a:r>
            <a:r>
              <a:rPr lang="ru-RU" sz="2800" dirty="0" err="1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взр</a:t>
            </a:r>
            <a:r>
              <a:rPr lang="ru-RU" sz="2800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. населения, 2024-2025гг., по стат. форме «1-организация»)</a:t>
            </a:r>
            <a:endParaRPr lang="ru-RU" sz="3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0816" y="199023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90115" y="286155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2303" y="342469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23175" y="304524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24397" y="319333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38663" y="318615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36899" y="3726855"/>
            <a:ext cx="547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57904" y="318135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68603" y="199295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58267" y="310860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40188" y="305536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56308" y="318135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0DE9BD-C0D4-49F3-9D16-46A842D78726}"/>
              </a:ext>
            </a:extLst>
          </p:cNvPr>
          <p:cNvSpPr txBox="1"/>
          <p:nvPr/>
        </p:nvSpPr>
        <p:spPr>
          <a:xfrm>
            <a:off x="202927" y="6566011"/>
            <a:ext cx="118479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- данные приведены по ОЗ системы МЗ РБ                                                                                                                                         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Статистические данные</a:t>
            </a:r>
          </a:p>
        </p:txBody>
      </p:sp>
    </p:spTree>
    <p:extLst>
      <p:ext uri="{BB962C8B-B14F-4D97-AF65-F5344CB8AC3E}">
        <p14:creationId xmlns:p14="http://schemas.microsoft.com/office/powerpoint/2010/main" val="228216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251" y="236483"/>
            <a:ext cx="11808372" cy="10473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Амбулаторная кардиологическая помощь* в Республике </a:t>
            </a:r>
            <a:r>
              <a:rPr lang="ru-RU" sz="32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(2024-2025гг.)</a:t>
            </a:r>
            <a:endParaRPr lang="ru-RU" sz="2400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513710"/>
              </p:ext>
            </p:extLst>
          </p:nvPr>
        </p:nvGraphicFramePr>
        <p:xfrm>
          <a:off x="252250" y="1390353"/>
          <a:ext cx="11598005" cy="402005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223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2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24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24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24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624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амбулаторных посещений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07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Посещения кардиологов на 100 000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взр.населения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поводу заболевания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профилакти-ческих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посещений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Посещения кардиологов на 100 000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взр.населения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поводу заболевания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профилакти-ческих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посещений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Всего, в том числе: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14,6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1 049 778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5,0%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15,0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1 109 293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2,0%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г.Минск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18,6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286 211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8,0%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18,9</a:t>
                      </a:r>
                    </a:p>
                  </a:txBody>
                  <a:tcPr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308 385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Брестская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152 716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1,5%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155 101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0,2%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Витебская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129 777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3,3%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134 950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9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Гомельская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163 990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6,7%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169 143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0,01%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9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Гродненская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128 710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4,8%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126 336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5,1%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9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Минская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107 793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0,9%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129 433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0,6%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9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Могилевская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80 581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5,2%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85 945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3,2%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FFD9850-E6F4-46FC-8394-D53194E0D07F}"/>
              </a:ext>
            </a:extLst>
          </p:cNvPr>
          <p:cNvSpPr/>
          <p:nvPr/>
        </p:nvSpPr>
        <p:spPr>
          <a:xfrm>
            <a:off x="0" y="6530984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Статистические данные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626172E-9346-4D98-B7AE-82FF240E4CFD}"/>
              </a:ext>
            </a:extLst>
          </p:cNvPr>
          <p:cNvSpPr/>
          <p:nvPr/>
        </p:nvSpPr>
        <p:spPr>
          <a:xfrm>
            <a:off x="468575" y="6455204"/>
            <a:ext cx="30922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* -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данные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приведены по ОЗ системы МЗ РБ</a:t>
            </a:r>
          </a:p>
        </p:txBody>
      </p:sp>
      <p:sp>
        <p:nvSpPr>
          <p:cNvPr id="7" name="Скругленная прямоугольная выноска 5">
            <a:extLst>
              <a:ext uri="{FF2B5EF4-FFF2-40B4-BE49-F238E27FC236}">
                <a16:creationId xmlns:a16="http://schemas.microsoft.com/office/drawing/2014/main" id="{BCCF5FEC-43F0-4B7A-907C-B07BBE7DB7C0}"/>
              </a:ext>
            </a:extLst>
          </p:cNvPr>
          <p:cNvSpPr/>
          <p:nvPr/>
        </p:nvSpPr>
        <p:spPr>
          <a:xfrm>
            <a:off x="9817860" y="5744252"/>
            <a:ext cx="916827" cy="510244"/>
          </a:xfrm>
          <a:prstGeom prst="wedgeRoundRectCallout">
            <a:avLst>
              <a:gd name="adj1" fmla="val 75763"/>
              <a:gd name="adj2" fmla="val -292159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8F14752-3F5E-494C-9381-57CC0AC8E14F}"/>
              </a:ext>
            </a:extLst>
          </p:cNvPr>
          <p:cNvSpPr/>
          <p:nvPr/>
        </p:nvSpPr>
        <p:spPr>
          <a:xfrm>
            <a:off x="7653528" y="5148072"/>
            <a:ext cx="594360" cy="25319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1B47B79-2114-4B36-B69F-3EDFD3DAD2D5}"/>
              </a:ext>
            </a:extLst>
          </p:cNvPr>
          <p:cNvSpPr/>
          <p:nvPr/>
        </p:nvSpPr>
        <p:spPr>
          <a:xfrm>
            <a:off x="7641336" y="4852416"/>
            <a:ext cx="594360" cy="25319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77158C8-7D9A-4944-9A3B-E70C820F7830}"/>
              </a:ext>
            </a:extLst>
          </p:cNvPr>
          <p:cNvGrpSpPr/>
          <p:nvPr/>
        </p:nvGrpSpPr>
        <p:grpSpPr>
          <a:xfrm>
            <a:off x="3492220" y="6442229"/>
            <a:ext cx="3363080" cy="246221"/>
            <a:chOff x="3463036" y="6529781"/>
            <a:chExt cx="3363080" cy="246221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228ACCFE-D21F-4601-B180-4F453CB551CC}"/>
                </a:ext>
              </a:extLst>
            </p:cNvPr>
            <p:cNvSpPr/>
            <p:nvPr/>
          </p:nvSpPr>
          <p:spPr>
            <a:xfrm>
              <a:off x="3676740" y="6529781"/>
              <a:ext cx="314937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- </a:t>
              </a:r>
              <a:r>
                <a:rPr lang="ru-RU" sz="1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снижение по сравнению с 2024г.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AE6118F9-4565-4600-BAE7-9722EBB41968}"/>
                </a:ext>
              </a:extLst>
            </p:cNvPr>
            <p:cNvSpPr/>
            <p:nvPr/>
          </p:nvSpPr>
          <p:spPr>
            <a:xfrm>
              <a:off x="3463036" y="6581808"/>
              <a:ext cx="282102" cy="17798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965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A57B0-F230-451F-B97B-180E653870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40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Острый коронарный синдром</a:t>
            </a:r>
          </a:p>
        </p:txBody>
      </p:sp>
    </p:spTree>
    <p:extLst>
      <p:ext uri="{BB962C8B-B14F-4D97-AF65-F5344CB8AC3E}">
        <p14:creationId xmlns:p14="http://schemas.microsoft.com/office/powerpoint/2010/main" val="778004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A57B0-F230-451F-B97B-180E65387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4934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48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Сердечно-сосудистая заболеваемость в Республике Беларусь</a:t>
            </a:r>
          </a:p>
        </p:txBody>
      </p:sp>
    </p:spTree>
    <p:extLst>
      <p:ext uri="{BB962C8B-B14F-4D97-AF65-F5344CB8AC3E}">
        <p14:creationId xmlns:p14="http://schemas.microsoft.com/office/powerpoint/2010/main" val="3321808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09351977"/>
              </p:ext>
            </p:extLst>
          </p:nvPr>
        </p:nvGraphicFramePr>
        <p:xfrm>
          <a:off x="942109" y="1461008"/>
          <a:ext cx="10169236" cy="3760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2697" y="4806344"/>
            <a:ext cx="3140649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2021г. – 11 508 случаев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2022г. – 12 708 случаев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2023г. – 13 543 случаев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2024г. – 13 476 случаев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2025г. – 13 878 случаев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2697" y="244648"/>
            <a:ext cx="11430000" cy="11523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0070C0"/>
                </a:solidFill>
                <a:effectLst/>
                <a:latin typeface="Tahoma" pitchFamily="34" charset="0"/>
                <a:cs typeface="Tahoma" pitchFamily="34" charset="0"/>
              </a:rPr>
              <a:t>Динамика заболеваемости ИМ* в Республике</a:t>
            </a:r>
          </a:p>
          <a:p>
            <a:r>
              <a:rPr lang="ru-RU" sz="3200" b="0" dirty="0">
                <a:solidFill>
                  <a:srgbClr val="0070C0"/>
                </a:solidFill>
                <a:effectLst/>
                <a:latin typeface="Tahoma" pitchFamily="34" charset="0"/>
                <a:cs typeface="Tahoma" pitchFamily="34" charset="0"/>
              </a:rPr>
              <a:t>(на 100 000 </a:t>
            </a:r>
            <a:r>
              <a:rPr lang="ru-RU" sz="3200" b="0" dirty="0" err="1">
                <a:solidFill>
                  <a:srgbClr val="0070C0"/>
                </a:solidFill>
                <a:effectLst/>
                <a:latin typeface="Tahoma" pitchFamily="34" charset="0"/>
                <a:cs typeface="Tahoma" pitchFamily="34" charset="0"/>
              </a:rPr>
              <a:t>взр</a:t>
            </a:r>
            <a:r>
              <a:rPr lang="ru-RU" sz="3200" b="0" dirty="0">
                <a:solidFill>
                  <a:srgbClr val="0070C0"/>
                </a:solidFill>
                <a:effectLst/>
                <a:latin typeface="Tahoma" pitchFamily="34" charset="0"/>
                <a:cs typeface="Tahoma" pitchFamily="34" charset="0"/>
              </a:rPr>
              <a:t>. населения, 1-заболеваемость)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FD9850-E6F4-46FC-8394-D53194E0D07F}"/>
              </a:ext>
            </a:extLst>
          </p:cNvPr>
          <p:cNvSpPr/>
          <p:nvPr/>
        </p:nvSpPr>
        <p:spPr>
          <a:xfrm>
            <a:off x="0" y="6530984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Статистические данные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96C9538-E339-4DE3-AFD2-8F03D68C0781}"/>
              </a:ext>
            </a:extLst>
          </p:cNvPr>
          <p:cNvSpPr/>
          <p:nvPr/>
        </p:nvSpPr>
        <p:spPr>
          <a:xfrm>
            <a:off x="468575" y="6455204"/>
            <a:ext cx="30922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* -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данные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приведены по ОЗ системы МЗ РБ</a:t>
            </a:r>
          </a:p>
        </p:txBody>
      </p:sp>
    </p:spTree>
    <p:extLst>
      <p:ext uri="{BB962C8B-B14F-4D97-AF65-F5344CB8AC3E}">
        <p14:creationId xmlns:p14="http://schemas.microsoft.com/office/powerpoint/2010/main" val="167437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8981" y="227006"/>
            <a:ext cx="104001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Заболеваемость* ИМ и НС по регионам </a:t>
            </a:r>
          </a:p>
          <a:p>
            <a:pPr algn="ctr"/>
            <a:r>
              <a:rPr lang="ru-RU" sz="3200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(2025г., на 100 000 </a:t>
            </a:r>
            <a:r>
              <a:rPr lang="ru-RU" sz="3200" dirty="0" err="1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взр</a:t>
            </a:r>
            <a:r>
              <a:rPr lang="ru-RU" sz="3200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. населения)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58981" y="5040885"/>
            <a:ext cx="10400145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Превышают среднереспубликанские уровни заболеваемости ИМ показатели в Гродненской и Витебской областях, в Минске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825945841"/>
              </p:ext>
            </p:extLst>
          </p:nvPr>
        </p:nvGraphicFramePr>
        <p:xfrm>
          <a:off x="674255" y="789415"/>
          <a:ext cx="10686471" cy="4329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BEABD8D-DE7C-4E25-A67B-5FCC83E152DB}"/>
              </a:ext>
            </a:extLst>
          </p:cNvPr>
          <p:cNvCxnSpPr>
            <a:cxnSpLocks/>
          </p:cNvCxnSpPr>
          <p:nvPr/>
        </p:nvCxnSpPr>
        <p:spPr>
          <a:xfrm>
            <a:off x="674255" y="2152160"/>
            <a:ext cx="1068647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0BEABD8D-DE7C-4E25-A67B-5FCC83E152DB}"/>
              </a:ext>
            </a:extLst>
          </p:cNvPr>
          <p:cNvCxnSpPr>
            <a:cxnSpLocks/>
          </p:cNvCxnSpPr>
          <p:nvPr/>
        </p:nvCxnSpPr>
        <p:spPr>
          <a:xfrm>
            <a:off x="674255" y="3193180"/>
            <a:ext cx="10686471" cy="47038"/>
          </a:xfrm>
          <a:prstGeom prst="line">
            <a:avLst/>
          </a:prstGeom>
          <a:ln w="19050">
            <a:solidFill>
              <a:srgbClr val="0000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D6FCFA9-12FF-4930-87F7-BE39FA29541E}"/>
              </a:ext>
            </a:extLst>
          </p:cNvPr>
          <p:cNvSpPr txBox="1"/>
          <p:nvPr/>
        </p:nvSpPr>
        <p:spPr>
          <a:xfrm>
            <a:off x="858981" y="5784192"/>
            <a:ext cx="10400145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Превышают среднереспубликанские уровни заболеваемости НС показатели в Гомельской и Могилевской областях, в Минске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FFD9850-E6F4-46FC-8394-D53194E0D07F}"/>
              </a:ext>
            </a:extLst>
          </p:cNvPr>
          <p:cNvSpPr/>
          <p:nvPr/>
        </p:nvSpPr>
        <p:spPr>
          <a:xfrm>
            <a:off x="0" y="6530984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Статистические данные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73C2AC0-0BAB-41DC-A261-8E80BEB6498B}"/>
              </a:ext>
            </a:extLst>
          </p:cNvPr>
          <p:cNvSpPr/>
          <p:nvPr/>
        </p:nvSpPr>
        <p:spPr>
          <a:xfrm>
            <a:off x="468575" y="6455204"/>
            <a:ext cx="30922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* -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данные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приведены по ОЗ системы МЗ РБ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2301F179-3597-4732-AE68-019D8DFE0791}"/>
              </a:ext>
            </a:extLst>
          </p:cNvPr>
          <p:cNvCxnSpPr>
            <a:cxnSpLocks/>
          </p:cNvCxnSpPr>
          <p:nvPr/>
        </p:nvCxnSpPr>
        <p:spPr>
          <a:xfrm flipV="1">
            <a:off x="8118339" y="1294171"/>
            <a:ext cx="0" cy="3186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D30349FC-1E59-4C06-9EA9-F409F57A5B1A}"/>
              </a:ext>
            </a:extLst>
          </p:cNvPr>
          <p:cNvCxnSpPr>
            <a:cxnSpLocks/>
          </p:cNvCxnSpPr>
          <p:nvPr/>
        </p:nvCxnSpPr>
        <p:spPr>
          <a:xfrm>
            <a:off x="4713723" y="3595947"/>
            <a:ext cx="0" cy="3104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BE770392-C019-45C4-8307-B52608B3D2DD}"/>
              </a:ext>
            </a:extLst>
          </p:cNvPr>
          <p:cNvCxnSpPr>
            <a:cxnSpLocks/>
          </p:cNvCxnSpPr>
          <p:nvPr/>
        </p:nvCxnSpPr>
        <p:spPr>
          <a:xfrm>
            <a:off x="6027411" y="3245427"/>
            <a:ext cx="0" cy="3104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4F53C578-22C7-47D6-A46E-1A8F28B1FED9}"/>
              </a:ext>
            </a:extLst>
          </p:cNvPr>
          <p:cNvCxnSpPr>
            <a:cxnSpLocks/>
          </p:cNvCxnSpPr>
          <p:nvPr/>
        </p:nvCxnSpPr>
        <p:spPr>
          <a:xfrm>
            <a:off x="7316715" y="2888811"/>
            <a:ext cx="0" cy="3104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1B4AE48E-DDB9-49CD-90DC-A5C1037601D6}"/>
              </a:ext>
            </a:extLst>
          </p:cNvPr>
          <p:cNvCxnSpPr>
            <a:cxnSpLocks/>
          </p:cNvCxnSpPr>
          <p:nvPr/>
        </p:nvCxnSpPr>
        <p:spPr>
          <a:xfrm>
            <a:off x="9895323" y="3464883"/>
            <a:ext cx="0" cy="3104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9F9EEB27-A05E-4B7B-A3F9-3E0D863AB2AE}"/>
              </a:ext>
            </a:extLst>
          </p:cNvPr>
          <p:cNvCxnSpPr>
            <a:cxnSpLocks/>
          </p:cNvCxnSpPr>
          <p:nvPr/>
        </p:nvCxnSpPr>
        <p:spPr>
          <a:xfrm>
            <a:off x="11184627" y="2971107"/>
            <a:ext cx="0" cy="3104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BBF6E1D8-5FFE-4FE1-AC98-8E4CD3E20ED2}"/>
              </a:ext>
            </a:extLst>
          </p:cNvPr>
          <p:cNvCxnSpPr>
            <a:cxnSpLocks/>
          </p:cNvCxnSpPr>
          <p:nvPr/>
        </p:nvCxnSpPr>
        <p:spPr>
          <a:xfrm>
            <a:off x="8606019" y="3483171"/>
            <a:ext cx="0" cy="3104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94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731090"/>
              </p:ext>
            </p:extLst>
          </p:nvPr>
        </p:nvGraphicFramePr>
        <p:xfrm>
          <a:off x="471052" y="1254851"/>
          <a:ext cx="11111351" cy="450726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88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5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53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53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53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53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53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53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15304">
                  <a:extLst>
                    <a:ext uri="{9D8B030D-6E8A-4147-A177-3AD203B41FA5}">
                      <a16:colId xmlns:a16="http://schemas.microsoft.com/office/drawing/2014/main" val="3037466789"/>
                    </a:ext>
                  </a:extLst>
                </a:gridCol>
              </a:tblGrid>
              <a:tr h="162608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Брестская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Витебская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Гомельская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Гродненская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Минская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Могилевская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г.Минск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РБ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0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ОКС-ПST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25,8</a:t>
                      </a:r>
                      <a:endParaRPr lang="ru-RU" sz="2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045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ОКС-БПST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69,7</a:t>
                      </a:r>
                      <a:endParaRPr lang="ru-RU" sz="2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536">
                <a:tc gridSpan="9"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</a:t>
                      </a:r>
                      <a:endParaRPr lang="ru-RU" sz="2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7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</a:t>
                      </a:r>
                      <a:r>
                        <a:rPr lang="en-US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Q-</a:t>
                      </a:r>
                      <a:r>
                        <a:rPr lang="ru-RU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15,6</a:t>
                      </a:r>
                      <a:endParaRPr lang="ru-RU" sz="2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7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НС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54,1</a:t>
                      </a:r>
                      <a:endParaRPr lang="ru-RU" sz="2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Стрелка вниз 19"/>
          <p:cNvSpPr/>
          <p:nvPr/>
        </p:nvSpPr>
        <p:spPr>
          <a:xfrm>
            <a:off x="2384654" y="4436851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7293726" y="4453619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8488455" y="4453619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9775517" y="4453619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6023406" y="4453619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4797901" y="4453619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3558715" y="4453619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10912944" y="4462747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572649" y="228839"/>
            <a:ext cx="1088043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200" b="1" dirty="0">
                <a:ln w="6350">
                  <a:noFill/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Удельный вес различных форм ОКС*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200" dirty="0">
                <a:ln w="6350">
                  <a:noFill/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(2025г.)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FFD9850-E6F4-46FC-8394-D53194E0D07F}"/>
              </a:ext>
            </a:extLst>
          </p:cNvPr>
          <p:cNvSpPr/>
          <p:nvPr/>
        </p:nvSpPr>
        <p:spPr>
          <a:xfrm>
            <a:off x="0" y="6530984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Статистические данные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F1B3BF8-0DD4-40B4-8C79-76FBE5F0CD48}"/>
              </a:ext>
            </a:extLst>
          </p:cNvPr>
          <p:cNvSpPr/>
          <p:nvPr/>
        </p:nvSpPr>
        <p:spPr>
          <a:xfrm>
            <a:off x="468575" y="6455204"/>
            <a:ext cx="30922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* -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данные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приведены по ОЗ системы МЗ РБ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79D0A9AB-F3E8-4831-BD09-9B2378AF03C8}"/>
              </a:ext>
            </a:extLst>
          </p:cNvPr>
          <p:cNvSpPr/>
          <p:nvPr/>
        </p:nvSpPr>
        <p:spPr>
          <a:xfrm>
            <a:off x="5489540" y="2863512"/>
            <a:ext cx="1246910" cy="147453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706D415B-F3D9-4008-835C-711EE7E077AA}"/>
              </a:ext>
            </a:extLst>
          </p:cNvPr>
          <p:cNvSpPr/>
          <p:nvPr/>
        </p:nvSpPr>
        <p:spPr>
          <a:xfrm>
            <a:off x="9134948" y="2860464"/>
            <a:ext cx="1246910" cy="147453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26C038B-C21A-48A0-8434-128BE4808057}"/>
              </a:ext>
            </a:extLst>
          </p:cNvPr>
          <p:cNvSpPr/>
          <p:nvPr/>
        </p:nvSpPr>
        <p:spPr>
          <a:xfrm>
            <a:off x="9132084" y="4838559"/>
            <a:ext cx="1246911" cy="9006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FC16D93A-8A44-44B7-A527-F73A136D2EB8}"/>
              </a:ext>
            </a:extLst>
          </p:cNvPr>
          <p:cNvSpPr/>
          <p:nvPr/>
        </p:nvSpPr>
        <p:spPr>
          <a:xfrm>
            <a:off x="3060468" y="4858015"/>
            <a:ext cx="1246911" cy="9006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C1FF6AE3-12B5-4361-B521-18536A337428}"/>
              </a:ext>
            </a:extLst>
          </p:cNvPr>
          <p:cNvSpPr/>
          <p:nvPr/>
        </p:nvSpPr>
        <p:spPr>
          <a:xfrm>
            <a:off x="1847180" y="2887896"/>
            <a:ext cx="1246910" cy="147453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A1B46788-0FA4-4509-89F2-2CCA684FE026}"/>
              </a:ext>
            </a:extLst>
          </p:cNvPr>
          <p:cNvSpPr/>
          <p:nvPr/>
        </p:nvSpPr>
        <p:spPr>
          <a:xfrm>
            <a:off x="3063332" y="2887896"/>
            <a:ext cx="1246910" cy="147453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74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19" grpId="0" animBg="1"/>
      <p:bldP spid="2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544" y="292540"/>
            <a:ext cx="10926619" cy="6208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n w="6350">
                  <a:noFill/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Удельный вес ИМ* в структуре БСК </a:t>
            </a:r>
            <a:br>
              <a:rPr lang="ru-RU" sz="3200" b="1" dirty="0">
                <a:ln w="6350">
                  <a:noFill/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dirty="0">
                <a:ln w="6350">
                  <a:noFill/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(2025г.)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099967"/>
              </p:ext>
            </p:extLst>
          </p:nvPr>
        </p:nvGraphicFramePr>
        <p:xfrm>
          <a:off x="646543" y="1124744"/>
          <a:ext cx="10926620" cy="3752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6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63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63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63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63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63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4056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Общая</a:t>
                      </a:r>
                      <a:r>
                        <a:rPr lang="ru-RU" sz="2000" b="1" u="none" strike="noStrike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заболеваемость, </a:t>
                      </a:r>
                    </a:p>
                    <a:p>
                      <a:pPr algn="ctr" fontAlgn="b"/>
                      <a:r>
                        <a:rPr lang="ru-RU" sz="2000" b="1" u="none" strike="noStrike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100 000 </a:t>
                      </a:r>
                      <a:r>
                        <a:rPr lang="ru-RU" sz="2000" b="1" u="none" strike="noStrike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взр</a:t>
                      </a:r>
                      <a:r>
                        <a:rPr lang="ru-RU" sz="2000" b="1" u="none" strike="noStrike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нас.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3" marR="9103" marT="910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5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3" marR="9103" marT="9103" marB="0" anchor="b"/>
                </a:tc>
                <a:tc gridSpan="3"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Первичная заболеваемость</a:t>
                      </a:r>
                      <a:r>
                        <a:rPr lang="ru-RU" sz="2000" b="1" u="none" strike="noStrike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strike="noStrike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100 000 </a:t>
                      </a:r>
                      <a:r>
                        <a:rPr lang="ru-RU" sz="2000" b="1" u="none" strike="noStrike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взр</a:t>
                      </a:r>
                      <a:r>
                        <a:rPr lang="ru-RU" sz="2000" b="1" u="none" strike="noStrike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нас.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3" marR="9103" marT="910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5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3" marR="9103" marT="9103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924">
                <a:tc vMerge="1">
                  <a:txBody>
                    <a:bodyPr/>
                    <a:lstStyle/>
                    <a:p>
                      <a:pPr algn="l" fontAlgn="b"/>
                      <a:endParaRPr lang="ru-RU" sz="15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</a:t>
                      </a:r>
                      <a:endParaRPr lang="ru-RU" sz="18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ИБС</a:t>
                      </a:r>
                      <a:endParaRPr lang="ru-RU" sz="18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уд. вес ИМ, %</a:t>
                      </a:r>
                      <a:endParaRPr lang="ru-RU" sz="18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</a:t>
                      </a:r>
                      <a:endParaRPr lang="ru-RU" sz="18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ИБС</a:t>
                      </a:r>
                      <a:endParaRPr lang="ru-RU" sz="18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уд. вес ИМ, %</a:t>
                      </a:r>
                      <a:endParaRPr lang="ru-RU" sz="18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61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Брестская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3" marR="9103" marT="91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172,2</a:t>
                      </a:r>
                    </a:p>
                  </a:txBody>
                  <a:tcPr marL="9103" marR="9103" marT="91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18735,3</a:t>
                      </a:r>
                    </a:p>
                  </a:txBody>
                  <a:tcPr marL="9103" marR="9103" marT="91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151,2</a:t>
                      </a:r>
                    </a:p>
                  </a:txBody>
                  <a:tcPr marL="9103" marR="9103" marT="91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823,3</a:t>
                      </a:r>
                    </a:p>
                  </a:txBody>
                  <a:tcPr marL="9103" marR="9103" marT="91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61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Витебская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3" marR="9103" marT="91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200,2</a:t>
                      </a:r>
                    </a:p>
                  </a:txBody>
                  <a:tcPr marL="9103" marR="9103" marT="91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10390,9</a:t>
                      </a:r>
                    </a:p>
                  </a:txBody>
                  <a:tcPr marL="9103" marR="9103" marT="91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180,2</a:t>
                      </a:r>
                    </a:p>
                  </a:txBody>
                  <a:tcPr marL="9103" marR="9103" marT="91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1283,6</a:t>
                      </a:r>
                    </a:p>
                  </a:txBody>
                  <a:tcPr marL="9103" marR="9103" marT="91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61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Гомельская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3" marR="9103" marT="91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159,5</a:t>
                      </a:r>
                    </a:p>
                  </a:txBody>
                  <a:tcPr marL="9103" marR="9103" marT="91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12651,7</a:t>
                      </a:r>
                    </a:p>
                  </a:txBody>
                  <a:tcPr marL="9103" marR="9103" marT="91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149,2</a:t>
                      </a:r>
                    </a:p>
                  </a:txBody>
                  <a:tcPr marL="9103" marR="9103" marT="91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1011,6</a:t>
                      </a:r>
                    </a:p>
                  </a:txBody>
                  <a:tcPr marL="9103" marR="9103" marT="91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61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Гродненская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3" marR="9103" marT="91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257,3</a:t>
                      </a:r>
                    </a:p>
                  </a:txBody>
                  <a:tcPr marL="9103" marR="9103" marT="91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15439,7</a:t>
                      </a:r>
                    </a:p>
                  </a:txBody>
                  <a:tcPr marL="9103" marR="9103" marT="91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219,1</a:t>
                      </a:r>
                    </a:p>
                  </a:txBody>
                  <a:tcPr marL="9103" marR="9103" marT="91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946,2</a:t>
                      </a:r>
                    </a:p>
                  </a:txBody>
                  <a:tcPr marL="9103" marR="9103" marT="91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68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Минская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3" marR="9103" marT="91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159,6</a:t>
                      </a:r>
                    </a:p>
                  </a:txBody>
                  <a:tcPr marL="9103" marR="9103" marT="91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16283,5</a:t>
                      </a:r>
                    </a:p>
                  </a:txBody>
                  <a:tcPr marL="9103" marR="9103" marT="91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134,2</a:t>
                      </a:r>
                    </a:p>
                  </a:txBody>
                  <a:tcPr marL="9103" marR="9103" marT="91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1273,0</a:t>
                      </a:r>
                    </a:p>
                  </a:txBody>
                  <a:tcPr marL="9103" marR="9103" marT="91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695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Могилевская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3" marR="9103" marT="91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145,2</a:t>
                      </a:r>
                    </a:p>
                  </a:txBody>
                  <a:tcPr marL="9103" marR="9103" marT="91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13334,8</a:t>
                      </a:r>
                    </a:p>
                  </a:txBody>
                  <a:tcPr marL="9103" marR="9103" marT="91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137,1</a:t>
                      </a:r>
                    </a:p>
                  </a:txBody>
                  <a:tcPr marL="9103" marR="9103" marT="91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673,7</a:t>
                      </a:r>
                    </a:p>
                  </a:txBody>
                  <a:tcPr marL="9103" marR="9103" marT="91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695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г.Минск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3" marR="9103" marT="91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197,2</a:t>
                      </a:r>
                    </a:p>
                  </a:txBody>
                  <a:tcPr marL="9103" marR="9103" marT="91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14794,1</a:t>
                      </a:r>
                    </a:p>
                  </a:txBody>
                  <a:tcPr marL="9103" marR="9103" marT="91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181,2</a:t>
                      </a:r>
                    </a:p>
                  </a:txBody>
                  <a:tcPr marL="9103" marR="9103" marT="91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1457,9</a:t>
                      </a:r>
                    </a:p>
                  </a:txBody>
                  <a:tcPr marL="9103" marR="9103" marT="91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19761"/>
                  </a:ext>
                </a:extLst>
              </a:tr>
              <a:tr h="156952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РБ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3" marR="9103" marT="91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183,6</a:t>
                      </a:r>
                    </a:p>
                  </a:txBody>
                  <a:tcPr marL="9103" marR="9103" marT="91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14656,4</a:t>
                      </a:r>
                    </a:p>
                  </a:txBody>
                  <a:tcPr marL="9103" marR="9103" marT="91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164,2</a:t>
                      </a:r>
                    </a:p>
                  </a:txBody>
                  <a:tcPr marL="9103" marR="9103" marT="91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1116,3</a:t>
                      </a:r>
                    </a:p>
                  </a:txBody>
                  <a:tcPr marL="9103" marR="9103" marT="910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74217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576" y="4954177"/>
            <a:ext cx="12127992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Брестская обл.: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самый высокий уровень общей заболеваемости ИБС и низкий – первичной заболеваемости</a:t>
            </a:r>
          </a:p>
          <a:p>
            <a:r>
              <a:rPr lang="ru-RU" sz="1600" b="1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Витебская обл.: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самый низкий уровень общей заболеваемости ИБС и высокий – ИМ</a:t>
            </a:r>
          </a:p>
          <a:p>
            <a:r>
              <a:rPr lang="ru-RU" sz="1600" b="1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Гродненская обл.: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самый высокий уровень общей и первичной заболеваемости ИМ</a:t>
            </a:r>
          </a:p>
          <a:p>
            <a:r>
              <a:rPr lang="ru-RU" sz="1600" b="1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Минская обл.: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высокий уровень общей заболеваемости ИБС и низкий – первичной заболеваемости ИМ</a:t>
            </a:r>
          </a:p>
          <a:p>
            <a:r>
              <a:rPr lang="ru-RU" sz="1600" b="1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Могилевская обл.: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самый низкий уровень общей и первичной заболеваемости ИМ и первичной заболеваемости ИБС</a:t>
            </a:r>
          </a:p>
          <a:p>
            <a:r>
              <a:rPr lang="ru-RU" sz="1600" b="1" dirty="0" err="1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Г.Минск</a:t>
            </a:r>
            <a:r>
              <a:rPr lang="ru-RU" sz="1600" b="1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самый высокий уровень первичной заболеваемости ИБС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FFD9850-E6F4-46FC-8394-D53194E0D07F}"/>
              </a:ext>
            </a:extLst>
          </p:cNvPr>
          <p:cNvSpPr/>
          <p:nvPr/>
        </p:nvSpPr>
        <p:spPr>
          <a:xfrm>
            <a:off x="0" y="6530984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Статистические данные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AF98093-97A4-437D-928A-555CA3404118}"/>
              </a:ext>
            </a:extLst>
          </p:cNvPr>
          <p:cNvSpPr/>
          <p:nvPr/>
        </p:nvSpPr>
        <p:spPr>
          <a:xfrm>
            <a:off x="411481" y="6533028"/>
            <a:ext cx="31493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* -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данные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приведены по ОЗ системы МЗ РБ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1BC01C1-94E6-4818-B506-C6F503FDBF8F}"/>
              </a:ext>
            </a:extLst>
          </p:cNvPr>
          <p:cNvGrpSpPr/>
          <p:nvPr/>
        </p:nvGrpSpPr>
        <p:grpSpPr>
          <a:xfrm>
            <a:off x="3463036" y="6529781"/>
            <a:ext cx="3363080" cy="246221"/>
            <a:chOff x="3463036" y="6529781"/>
            <a:chExt cx="3363080" cy="246221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9C5AF4E1-20F0-4AD9-B3F1-3B70467BA97F}"/>
                </a:ext>
              </a:extLst>
            </p:cNvPr>
            <p:cNvSpPr/>
            <p:nvPr/>
          </p:nvSpPr>
          <p:spPr>
            <a:xfrm>
              <a:off x="3676740" y="6529781"/>
              <a:ext cx="314937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- </a:t>
              </a:r>
              <a:r>
                <a:rPr lang="ru-RU" sz="1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рост по сравнению с 2024г.</a:t>
              </a: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A980C5DD-705A-4732-B7A6-A22EF3A3492D}"/>
                </a:ext>
              </a:extLst>
            </p:cNvPr>
            <p:cNvSpPr/>
            <p:nvPr/>
          </p:nvSpPr>
          <p:spPr>
            <a:xfrm>
              <a:off x="3463036" y="6581808"/>
              <a:ext cx="282102" cy="17798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1765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75855" y="208991"/>
            <a:ext cx="10640290" cy="860855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3200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Динамика </a:t>
            </a:r>
            <a:r>
              <a:rPr lang="ru-RU" sz="3200" dirty="0" err="1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коронароангиографий</a:t>
            </a:r>
            <a:r>
              <a:rPr lang="ru-RU" sz="3200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</a:p>
          <a:p>
            <a:pPr>
              <a:lnSpc>
                <a:spcPct val="90000"/>
              </a:lnSpc>
            </a:pPr>
            <a:r>
              <a:rPr lang="ru-RU" sz="3200" b="0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(2016-2025гг., на 1 млн. населения)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090" y="3071587"/>
            <a:ext cx="10631055" cy="978711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200" b="1" dirty="0">
                <a:ln w="6350">
                  <a:noFill/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Межрегиональные различия доступности КАГ*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3200" dirty="0">
                <a:ln w="6350">
                  <a:noFill/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(2024-2025гг., на 1 млн. населения)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26232612"/>
              </p:ext>
            </p:extLst>
          </p:nvPr>
        </p:nvGraphicFramePr>
        <p:xfrm>
          <a:off x="228600" y="939021"/>
          <a:ext cx="11036807" cy="1939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FFD9850-E6F4-46FC-8394-D53194E0D07F}"/>
              </a:ext>
            </a:extLst>
          </p:cNvPr>
          <p:cNvSpPr/>
          <p:nvPr/>
        </p:nvSpPr>
        <p:spPr>
          <a:xfrm>
            <a:off x="0" y="6530984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Статистические данные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53A6982-EF34-4C97-9060-158B7207C0E6}"/>
              </a:ext>
            </a:extLst>
          </p:cNvPr>
          <p:cNvSpPr/>
          <p:nvPr/>
        </p:nvSpPr>
        <p:spPr>
          <a:xfrm>
            <a:off x="468575" y="6455204"/>
            <a:ext cx="30922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* -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данные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приведены по ОЗ системы МЗ РБ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C66AB2-A845-4E3A-BBEB-1CC6D1285744}"/>
              </a:ext>
            </a:extLst>
          </p:cNvPr>
          <p:cNvSpPr txBox="1"/>
          <p:nvPr/>
        </p:nvSpPr>
        <p:spPr>
          <a:xfrm>
            <a:off x="10753188" y="4241325"/>
            <a:ext cx="968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РБ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4252,3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05497B75-B65C-4BEA-B593-84898D2CAA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7970971"/>
              </p:ext>
            </p:extLst>
          </p:nvPr>
        </p:nvGraphicFramePr>
        <p:xfrm>
          <a:off x="805625" y="3962943"/>
          <a:ext cx="10147070" cy="259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8671F22F-9FB8-4172-A690-DF6DE31A27E7}"/>
              </a:ext>
            </a:extLst>
          </p:cNvPr>
          <p:cNvCxnSpPr>
            <a:cxnSpLocks/>
          </p:cNvCxnSpPr>
          <p:nvPr/>
        </p:nvCxnSpPr>
        <p:spPr>
          <a:xfrm>
            <a:off x="978587" y="4363456"/>
            <a:ext cx="995357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15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Graphic spid="14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10AE1-C330-2734-3DFE-374209F34F2A}"/>
              </a:ext>
            </a:extLst>
          </p:cNvPr>
          <p:cNvSpPr txBox="1">
            <a:spLocks noChangeArrowheads="1"/>
          </p:cNvSpPr>
          <p:nvPr/>
        </p:nvSpPr>
        <p:spPr>
          <a:xfrm>
            <a:off x="803564" y="337050"/>
            <a:ext cx="10446327" cy="10795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ru-RU" altLang="ru-RU" sz="3200" b="1" dirty="0">
                <a:ln w="6350">
                  <a:noFill/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Динамика ЧКВ* в Республике Беларусь </a:t>
            </a:r>
          </a:p>
          <a:p>
            <a:pPr algn="ctr" defTabSz="914400"/>
            <a:r>
              <a:rPr lang="ru-RU" altLang="ru-RU" sz="3200" dirty="0">
                <a:ln w="6350">
                  <a:noFill/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(2015-2025гг.) </a:t>
            </a:r>
          </a:p>
        </p:txBody>
      </p:sp>
      <p:graphicFrame>
        <p:nvGraphicFramePr>
          <p:cNvPr id="3" name="Диаграмма 3">
            <a:extLst>
              <a:ext uri="{FF2B5EF4-FFF2-40B4-BE49-F238E27FC236}">
                <a16:creationId xmlns:a16="http://schemas.microsoft.com/office/drawing/2014/main" id="{0519EC41-3188-AE19-4AF0-BD47CE692A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4162663"/>
              </p:ext>
            </p:extLst>
          </p:nvPr>
        </p:nvGraphicFramePr>
        <p:xfrm>
          <a:off x="1873250" y="3041026"/>
          <a:ext cx="9824605" cy="3528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FFD9850-E6F4-46FC-8394-D53194E0D07F}"/>
              </a:ext>
            </a:extLst>
          </p:cNvPr>
          <p:cNvSpPr/>
          <p:nvPr/>
        </p:nvSpPr>
        <p:spPr>
          <a:xfrm>
            <a:off x="0" y="6530984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Статистические данные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38AE58B-7EA2-4104-A60E-7CFDB601D24D}"/>
              </a:ext>
            </a:extLst>
          </p:cNvPr>
          <p:cNvGrpSpPr/>
          <p:nvPr/>
        </p:nvGrpSpPr>
        <p:grpSpPr>
          <a:xfrm>
            <a:off x="344322" y="980055"/>
            <a:ext cx="4315228" cy="3337024"/>
            <a:chOff x="841480" y="986018"/>
            <a:chExt cx="8208488" cy="5638800"/>
          </a:xfrm>
        </p:grpSpPr>
        <p:pic>
          <p:nvPicPr>
            <p:cNvPr id="9" name="Picture 2" descr="belarus_map-politic">
              <a:extLst>
                <a:ext uri="{FF2B5EF4-FFF2-40B4-BE49-F238E27FC236}">
                  <a16:creationId xmlns:a16="http://schemas.microsoft.com/office/drawing/2014/main" id="{8025C19A-940B-4EE1-9BA3-DE5FF8BBA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480" y="986018"/>
              <a:ext cx="7623175" cy="563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AutoShape 9">
              <a:extLst>
                <a:ext uri="{FF2B5EF4-FFF2-40B4-BE49-F238E27FC236}">
                  <a16:creationId xmlns:a16="http://schemas.microsoft.com/office/drawing/2014/main" id="{F11F3802-F62D-493C-99D3-CA2CA2C0A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443" y="3610155"/>
              <a:ext cx="98425" cy="90488"/>
            </a:xfrm>
            <a:prstGeom prst="flowChartConnector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4000">
                <a:solidFill>
                  <a:schemeClr val="tx2"/>
                </a:solidFill>
              </a:endParaRPr>
            </a:p>
          </p:txBody>
        </p:sp>
        <p:sp>
          <p:nvSpPr>
            <p:cNvPr id="11" name="AutoShape 10">
              <a:extLst>
                <a:ext uri="{FF2B5EF4-FFF2-40B4-BE49-F238E27FC236}">
                  <a16:creationId xmlns:a16="http://schemas.microsoft.com/office/drawing/2014/main" id="{C8DA49B1-B2A6-4B9E-A3A4-3ECD073BE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6018" y="5604055"/>
              <a:ext cx="98425" cy="92075"/>
            </a:xfrm>
            <a:prstGeom prst="flowChartConnector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4000">
                <a:solidFill>
                  <a:schemeClr val="tx2"/>
                </a:solidFill>
              </a:endParaRPr>
            </a:p>
          </p:txBody>
        </p:sp>
        <p:sp>
          <p:nvSpPr>
            <p:cNvPr id="12" name="AutoShape 11">
              <a:extLst>
                <a:ext uri="{FF2B5EF4-FFF2-40B4-BE49-F238E27FC236}">
                  <a16:creationId xmlns:a16="http://schemas.microsoft.com/office/drawing/2014/main" id="{F52699D6-37C6-43BD-8683-D0AFCA1A4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5006" y="2167118"/>
              <a:ext cx="98425" cy="90487"/>
            </a:xfrm>
            <a:prstGeom prst="flowChartConnector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4000">
                <a:solidFill>
                  <a:schemeClr val="tx2"/>
                </a:solidFill>
              </a:endParaRPr>
            </a:p>
          </p:txBody>
        </p:sp>
        <p:sp>
          <p:nvSpPr>
            <p:cNvPr id="13" name="AutoShape 12">
              <a:extLst>
                <a:ext uri="{FF2B5EF4-FFF2-40B4-BE49-F238E27FC236}">
                  <a16:creationId xmlns:a16="http://schemas.microsoft.com/office/drawing/2014/main" id="{DD632410-451F-4F40-95D2-567D52F34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2968" y="3650153"/>
              <a:ext cx="98425" cy="90487"/>
            </a:xfrm>
            <a:prstGeom prst="flowChartConnector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4000">
                <a:solidFill>
                  <a:schemeClr val="tx2"/>
                </a:solidFill>
              </a:endParaRPr>
            </a:p>
          </p:txBody>
        </p:sp>
        <p:sp>
          <p:nvSpPr>
            <p:cNvPr id="14" name="AutoShape 13">
              <a:extLst>
                <a:ext uri="{FF2B5EF4-FFF2-40B4-BE49-F238E27FC236}">
                  <a16:creationId xmlns:a16="http://schemas.microsoft.com/office/drawing/2014/main" id="{3AF1BCA3-660E-43C2-8E97-361880F8C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9712" y="5392796"/>
              <a:ext cx="96837" cy="92075"/>
            </a:xfrm>
            <a:prstGeom prst="flowChartConnector">
              <a:avLst/>
            </a:prstGeom>
            <a:solidFill>
              <a:srgbClr val="00206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4000">
                <a:solidFill>
                  <a:schemeClr val="tx2"/>
                </a:solidFill>
              </a:endParaRPr>
            </a:p>
          </p:txBody>
        </p:sp>
        <p:sp>
          <p:nvSpPr>
            <p:cNvPr id="15" name="Oval 15">
              <a:extLst>
                <a:ext uri="{FF2B5EF4-FFF2-40B4-BE49-F238E27FC236}">
                  <a16:creationId xmlns:a16="http://schemas.microsoft.com/office/drawing/2014/main" id="{A29183A1-398A-479D-916E-7FE41C655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7493" y="3256143"/>
              <a:ext cx="1181100" cy="1023937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4000">
                <a:solidFill>
                  <a:schemeClr val="tx2"/>
                </a:solidFill>
              </a:endParaRPr>
            </a:p>
          </p:txBody>
        </p:sp>
        <p:sp>
          <p:nvSpPr>
            <p:cNvPr id="16" name="Oval 16">
              <a:extLst>
                <a:ext uri="{FF2B5EF4-FFF2-40B4-BE49-F238E27FC236}">
                  <a16:creationId xmlns:a16="http://schemas.microsoft.com/office/drawing/2014/main" id="{D14FEF3A-C276-4673-A89B-228C9B62F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9681" y="1719443"/>
              <a:ext cx="1181100" cy="1023937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4000">
                <a:solidFill>
                  <a:schemeClr val="tx2"/>
                </a:solidFill>
              </a:endParaRPr>
            </a:p>
          </p:txBody>
        </p:sp>
        <p:sp>
          <p:nvSpPr>
            <p:cNvPr id="17" name="Oval 17">
              <a:extLst>
                <a:ext uri="{FF2B5EF4-FFF2-40B4-BE49-F238E27FC236}">
                  <a16:creationId xmlns:a16="http://schemas.microsoft.com/office/drawing/2014/main" id="{3356A8E3-3B31-49F3-B3AA-FE83C6B8B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8801" y="5168953"/>
              <a:ext cx="1112837" cy="1023938"/>
            </a:xfrm>
            <a:prstGeom prst="ellips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4000">
                <a:solidFill>
                  <a:schemeClr val="tx2"/>
                </a:solidFill>
              </a:endParaRPr>
            </a:p>
          </p:txBody>
        </p:sp>
        <p:sp>
          <p:nvSpPr>
            <p:cNvPr id="18" name="Oval 18">
              <a:extLst>
                <a:ext uri="{FF2B5EF4-FFF2-40B4-BE49-F238E27FC236}">
                  <a16:creationId xmlns:a16="http://schemas.microsoft.com/office/drawing/2014/main" id="{63ECB6B2-911B-48CB-B0E5-590DEF553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193" y="4983343"/>
              <a:ext cx="1111250" cy="96043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4000">
                <a:solidFill>
                  <a:schemeClr val="tx2"/>
                </a:solidFill>
              </a:endParaRPr>
            </a:p>
          </p:txBody>
        </p:sp>
        <p:sp>
          <p:nvSpPr>
            <p:cNvPr id="19" name="Oval 19">
              <a:extLst>
                <a:ext uri="{FF2B5EF4-FFF2-40B4-BE49-F238E27FC236}">
                  <a16:creationId xmlns:a16="http://schemas.microsoft.com/office/drawing/2014/main" id="{74A385E0-DDE8-4EA5-8866-109D20699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993" y="3281543"/>
              <a:ext cx="1041400" cy="96043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4000">
                <a:solidFill>
                  <a:schemeClr val="tx2"/>
                </a:solidFill>
              </a:endParaRPr>
            </a:p>
          </p:txBody>
        </p:sp>
        <p:sp>
          <p:nvSpPr>
            <p:cNvPr id="20" name="AutoShape 27">
              <a:extLst>
                <a:ext uri="{FF2B5EF4-FFF2-40B4-BE49-F238E27FC236}">
                  <a16:creationId xmlns:a16="http://schemas.microsoft.com/office/drawing/2014/main" id="{8FCC3B2E-7916-43C3-B479-6993AFD93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6256" y="3805418"/>
              <a:ext cx="98425" cy="92075"/>
            </a:xfrm>
            <a:prstGeom prst="flowChartConnector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4000">
                <a:solidFill>
                  <a:schemeClr val="tx2"/>
                </a:solidFill>
              </a:endParaRPr>
            </a:p>
          </p:txBody>
        </p:sp>
        <p:sp>
          <p:nvSpPr>
            <p:cNvPr id="21" name="AutoShape 28">
              <a:extLst>
                <a:ext uri="{FF2B5EF4-FFF2-40B4-BE49-F238E27FC236}">
                  <a16:creationId xmlns:a16="http://schemas.microsoft.com/office/drawing/2014/main" id="{B79D0222-105C-4186-BFAA-314EB0611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8768" y="4535668"/>
              <a:ext cx="96838" cy="90487"/>
            </a:xfrm>
            <a:prstGeom prst="flowChartConnector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4000">
                <a:solidFill>
                  <a:schemeClr val="tx2"/>
                </a:solidFill>
              </a:endParaRPr>
            </a:p>
          </p:txBody>
        </p:sp>
        <p:sp>
          <p:nvSpPr>
            <p:cNvPr id="22" name="AutoShape 29">
              <a:extLst>
                <a:ext uri="{FF2B5EF4-FFF2-40B4-BE49-F238E27FC236}">
                  <a16:creationId xmlns:a16="http://schemas.microsoft.com/office/drawing/2014/main" id="{65CCA291-A950-4799-BA33-9F6ECC3724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7031" y="5688193"/>
              <a:ext cx="98425" cy="90487"/>
            </a:xfrm>
            <a:prstGeom prst="flowChartConnector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4000">
                <a:solidFill>
                  <a:schemeClr val="tx2"/>
                </a:solidFill>
              </a:endParaRPr>
            </a:p>
          </p:txBody>
        </p:sp>
        <p:sp>
          <p:nvSpPr>
            <p:cNvPr id="23" name="AutoShape 31">
              <a:extLst>
                <a:ext uri="{FF2B5EF4-FFF2-40B4-BE49-F238E27FC236}">
                  <a16:creationId xmlns:a16="http://schemas.microsoft.com/office/drawing/2014/main" id="{3304174A-082D-4127-8B1C-5CF5A6AD4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9381" y="4535668"/>
              <a:ext cx="98425" cy="90487"/>
            </a:xfrm>
            <a:prstGeom prst="flowChartConnector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4000">
                <a:solidFill>
                  <a:schemeClr val="tx2"/>
                </a:solidFill>
              </a:endParaRPr>
            </a:p>
          </p:txBody>
        </p:sp>
        <p:sp>
          <p:nvSpPr>
            <p:cNvPr id="24" name="AutoShape 34">
              <a:extLst>
                <a:ext uri="{FF2B5EF4-FFF2-40B4-BE49-F238E27FC236}">
                  <a16:creationId xmlns:a16="http://schemas.microsoft.com/office/drawing/2014/main" id="{0AE018B3-81CB-475E-B427-DAC9E3E8D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2968" y="3000555"/>
              <a:ext cx="98425" cy="90488"/>
            </a:xfrm>
            <a:prstGeom prst="flowChartConnector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4000">
                <a:solidFill>
                  <a:schemeClr val="tx2"/>
                </a:solidFill>
              </a:endParaRPr>
            </a:p>
          </p:txBody>
        </p:sp>
        <p:sp>
          <p:nvSpPr>
            <p:cNvPr id="25" name="Oval 38">
              <a:extLst>
                <a:ext uri="{FF2B5EF4-FFF2-40B4-BE49-F238E27FC236}">
                  <a16:creationId xmlns:a16="http://schemas.microsoft.com/office/drawing/2014/main" id="{E579EDC5-575D-4FF7-B3D0-59F65ECA1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1256" y="4983343"/>
              <a:ext cx="1181100" cy="102552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4000">
                <a:solidFill>
                  <a:schemeClr val="tx2"/>
                </a:solidFill>
              </a:endParaRPr>
            </a:p>
          </p:txBody>
        </p:sp>
        <p:sp>
          <p:nvSpPr>
            <p:cNvPr id="26" name="Oval 40">
              <a:extLst>
                <a:ext uri="{FF2B5EF4-FFF2-40B4-BE49-F238E27FC236}">
                  <a16:creationId xmlns:a16="http://schemas.microsoft.com/office/drawing/2014/main" id="{1A9AE9F2-A68E-462B-937C-24D790F9A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243" y="1400355"/>
              <a:ext cx="1182688" cy="10223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  <a:defRPr/>
              </a:pPr>
              <a:endParaRPr lang="ru-RU" altLang="ru-RU" sz="400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</a:endParaRPr>
            </a:p>
          </p:txBody>
        </p:sp>
        <p:sp>
          <p:nvSpPr>
            <p:cNvPr id="27" name="Oval 41">
              <a:extLst>
                <a:ext uri="{FF2B5EF4-FFF2-40B4-BE49-F238E27FC236}">
                  <a16:creationId xmlns:a16="http://schemas.microsoft.com/office/drawing/2014/main" id="{DB3412AD-42E8-444C-A8FB-B39423BBD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5643" y="4022905"/>
              <a:ext cx="1179513" cy="102552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4000">
                <a:solidFill>
                  <a:schemeClr val="tx2"/>
                </a:solidFill>
              </a:endParaRPr>
            </a:p>
          </p:txBody>
        </p:sp>
        <p:sp>
          <p:nvSpPr>
            <p:cNvPr id="28" name="Oval 42">
              <a:extLst>
                <a:ext uri="{FF2B5EF4-FFF2-40B4-BE49-F238E27FC236}">
                  <a16:creationId xmlns:a16="http://schemas.microsoft.com/office/drawing/2014/main" id="{DC0DAB20-5325-4353-AE6E-5F9E62B9F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749" y="5240518"/>
              <a:ext cx="1181100" cy="102393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4000">
                <a:solidFill>
                  <a:schemeClr val="tx2"/>
                </a:solidFill>
              </a:endParaRPr>
            </a:p>
          </p:txBody>
        </p:sp>
        <p:sp>
          <p:nvSpPr>
            <p:cNvPr id="29" name="Oval 43">
              <a:extLst>
                <a:ext uri="{FF2B5EF4-FFF2-40B4-BE49-F238E27FC236}">
                  <a16:creationId xmlns:a16="http://schemas.microsoft.com/office/drawing/2014/main" id="{618F0FB2-5746-4B0E-8AD5-A8B6925C5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7493" y="2614793"/>
              <a:ext cx="1181100" cy="102552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4000">
                <a:solidFill>
                  <a:schemeClr val="tx2"/>
                </a:solidFill>
              </a:endParaRPr>
            </a:p>
          </p:txBody>
        </p:sp>
        <p:sp>
          <p:nvSpPr>
            <p:cNvPr id="30" name="AutoShape 30">
              <a:extLst>
                <a:ext uri="{FF2B5EF4-FFF2-40B4-BE49-F238E27FC236}">
                  <a16:creationId xmlns:a16="http://schemas.microsoft.com/office/drawing/2014/main" id="{F6E310EC-E769-4756-8243-77DA4D30D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7031" y="2808468"/>
              <a:ext cx="98425" cy="88900"/>
            </a:xfrm>
            <a:prstGeom prst="flowChartConnector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4000">
                <a:solidFill>
                  <a:schemeClr val="tx2"/>
                </a:solidFill>
              </a:endParaRPr>
            </a:p>
          </p:txBody>
        </p:sp>
        <p:sp>
          <p:nvSpPr>
            <p:cNvPr id="31" name="Oval 36">
              <a:extLst>
                <a:ext uri="{FF2B5EF4-FFF2-40B4-BE49-F238E27FC236}">
                  <a16:creationId xmlns:a16="http://schemas.microsoft.com/office/drawing/2014/main" id="{6E7FA7F5-B2CE-48D9-A7A6-3236D0E37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7481" y="2422705"/>
              <a:ext cx="1182687" cy="102552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4000">
                <a:solidFill>
                  <a:schemeClr val="tx2"/>
                </a:solidFill>
              </a:endParaRPr>
            </a:p>
          </p:txBody>
        </p:sp>
        <p:sp>
          <p:nvSpPr>
            <p:cNvPr id="32" name="AutoShape 8">
              <a:extLst>
                <a:ext uri="{FF2B5EF4-FFF2-40B4-BE49-F238E27FC236}">
                  <a16:creationId xmlns:a16="http://schemas.microsoft.com/office/drawing/2014/main" id="{A877D71A-EA4D-4CD0-957A-2D3CA4930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431" y="4919843"/>
              <a:ext cx="98425" cy="90487"/>
            </a:xfrm>
            <a:prstGeom prst="flowChartConnector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4000">
                <a:solidFill>
                  <a:schemeClr val="tx2"/>
                </a:solidFill>
              </a:endParaRPr>
            </a:p>
          </p:txBody>
        </p:sp>
        <p:sp>
          <p:nvSpPr>
            <p:cNvPr id="33" name="Oval 14">
              <a:extLst>
                <a:ext uri="{FF2B5EF4-FFF2-40B4-BE49-F238E27FC236}">
                  <a16:creationId xmlns:a16="http://schemas.microsoft.com/office/drawing/2014/main" id="{C09CB4A8-F4DD-4EF1-B3A5-D64EC26D6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0906" y="4432480"/>
              <a:ext cx="1181100" cy="102393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4000">
                <a:solidFill>
                  <a:schemeClr val="tx2"/>
                </a:solidFill>
              </a:endParaRPr>
            </a:p>
          </p:txBody>
        </p:sp>
        <p:sp>
          <p:nvSpPr>
            <p:cNvPr id="34" name="Oval 14">
              <a:extLst>
                <a:ext uri="{FF2B5EF4-FFF2-40B4-BE49-F238E27FC236}">
                  <a16:creationId xmlns:a16="http://schemas.microsoft.com/office/drawing/2014/main" id="{1B098A59-C2BA-45C7-8859-24D947FF1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3293" y="4280080"/>
              <a:ext cx="1179513" cy="102393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4000">
                <a:solidFill>
                  <a:schemeClr val="tx2"/>
                </a:solidFill>
              </a:endParaRPr>
            </a:p>
          </p:txBody>
        </p:sp>
        <p:sp>
          <p:nvSpPr>
            <p:cNvPr id="35" name="AutoShape 30">
              <a:extLst>
                <a:ext uri="{FF2B5EF4-FFF2-40B4-BE49-F238E27FC236}">
                  <a16:creationId xmlns:a16="http://schemas.microsoft.com/office/drawing/2014/main" id="{5A3FB3F1-00FC-4BD7-BE09-A8EB96C47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3756" y="3319643"/>
              <a:ext cx="98425" cy="90487"/>
            </a:xfrm>
            <a:prstGeom prst="flowChartConnector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4000">
                <a:solidFill>
                  <a:schemeClr val="tx2"/>
                </a:solidFill>
              </a:endParaRPr>
            </a:p>
          </p:txBody>
        </p:sp>
        <p:sp>
          <p:nvSpPr>
            <p:cNvPr id="36" name="Oval 36">
              <a:extLst>
                <a:ext uri="{FF2B5EF4-FFF2-40B4-BE49-F238E27FC236}">
                  <a16:creationId xmlns:a16="http://schemas.microsoft.com/office/drawing/2014/main" id="{3594D16C-9D03-426F-87A5-801B8EE23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6393" y="2871968"/>
              <a:ext cx="1181100" cy="102393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4000">
                <a:solidFill>
                  <a:schemeClr val="tx2"/>
                </a:solidFill>
              </a:endParaRPr>
            </a:p>
          </p:txBody>
        </p:sp>
        <p:sp>
          <p:nvSpPr>
            <p:cNvPr id="37" name="AutoShape 30">
              <a:extLst>
                <a:ext uri="{FF2B5EF4-FFF2-40B4-BE49-F238E27FC236}">
                  <a16:creationId xmlns:a16="http://schemas.microsoft.com/office/drawing/2014/main" id="{FBF4D150-8CF3-4AC6-83AB-F05EA0F5D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656" y="3192643"/>
              <a:ext cx="98425" cy="90487"/>
            </a:xfrm>
            <a:prstGeom prst="flowChartConnector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4000">
                <a:solidFill>
                  <a:schemeClr val="tx2"/>
                </a:solidFill>
              </a:endParaRPr>
            </a:p>
          </p:txBody>
        </p:sp>
        <p:sp>
          <p:nvSpPr>
            <p:cNvPr id="38" name="Oval 36">
              <a:extLst>
                <a:ext uri="{FF2B5EF4-FFF2-40B4-BE49-F238E27FC236}">
                  <a16:creationId xmlns:a16="http://schemas.microsoft.com/office/drawing/2014/main" id="{CD596122-348E-4FCD-B0B5-7A99353B4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6881" y="2679880"/>
              <a:ext cx="1179512" cy="102393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4000">
                <a:solidFill>
                  <a:schemeClr val="tx2"/>
                </a:solidFill>
              </a:endParaRPr>
            </a:p>
          </p:txBody>
        </p:sp>
        <p:sp>
          <p:nvSpPr>
            <p:cNvPr id="39" name="Oval 14">
              <a:extLst>
                <a:ext uri="{FF2B5EF4-FFF2-40B4-BE49-F238E27FC236}">
                  <a16:creationId xmlns:a16="http://schemas.microsoft.com/office/drawing/2014/main" id="{B53B7EAC-06E6-4CB8-9330-03EE077C6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9043" y="3562530"/>
              <a:ext cx="1181100" cy="10223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4000">
                <a:solidFill>
                  <a:schemeClr val="tx2"/>
                </a:solidFill>
              </a:endParaRPr>
            </a:p>
          </p:txBody>
        </p:sp>
        <p:sp>
          <p:nvSpPr>
            <p:cNvPr id="40" name="AutoShape 34">
              <a:extLst>
                <a:ext uri="{FF2B5EF4-FFF2-40B4-BE49-F238E27FC236}">
                  <a16:creationId xmlns:a16="http://schemas.microsoft.com/office/drawing/2014/main" id="{E7780256-9F0A-4BAD-895D-76DCDD8E5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1868" y="1848030"/>
              <a:ext cx="98425" cy="88900"/>
            </a:xfrm>
            <a:prstGeom prst="flowChartConnector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4000">
                <a:solidFill>
                  <a:schemeClr val="tx2"/>
                </a:solidFill>
              </a:endParaRPr>
            </a:p>
          </p:txBody>
        </p:sp>
        <p:sp>
          <p:nvSpPr>
            <p:cNvPr id="41" name="AutoShape 34">
              <a:extLst>
                <a:ext uri="{FF2B5EF4-FFF2-40B4-BE49-F238E27FC236}">
                  <a16:creationId xmlns:a16="http://schemas.microsoft.com/office/drawing/2014/main" id="{0484FF4F-C0D2-4212-A223-4EF40B308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9381" y="5753280"/>
              <a:ext cx="98425" cy="90488"/>
            </a:xfrm>
            <a:prstGeom prst="flowChartConnector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4000">
                <a:solidFill>
                  <a:schemeClr val="tx2"/>
                </a:solidFill>
              </a:endParaRPr>
            </a:p>
          </p:txBody>
        </p:sp>
        <p:sp>
          <p:nvSpPr>
            <p:cNvPr id="42" name="Oval 36">
              <a:extLst>
                <a:ext uri="{FF2B5EF4-FFF2-40B4-BE49-F238E27FC236}">
                  <a16:creationId xmlns:a16="http://schemas.microsoft.com/office/drawing/2014/main" id="{74E2F4DC-0CDE-4050-BFFC-C5310D609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7643" y="4408668"/>
              <a:ext cx="1182688" cy="102393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4000">
                <a:solidFill>
                  <a:schemeClr val="tx2"/>
                </a:solidFill>
              </a:endParaRPr>
            </a:p>
          </p:txBody>
        </p:sp>
        <p:sp>
          <p:nvSpPr>
            <p:cNvPr id="43" name="AutoShape 30">
              <a:extLst>
                <a:ext uri="{FF2B5EF4-FFF2-40B4-BE49-F238E27FC236}">
                  <a16:creationId xmlns:a16="http://schemas.microsoft.com/office/drawing/2014/main" id="{2FF77484-013B-4C45-8C67-88FF2A9BB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6143" y="1561726"/>
              <a:ext cx="98425" cy="90488"/>
            </a:xfrm>
            <a:prstGeom prst="flowChartConnector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4000" b="1">
                <a:solidFill>
                  <a:schemeClr val="tx2"/>
                </a:solidFill>
              </a:endParaRPr>
            </a:p>
          </p:txBody>
        </p:sp>
        <p:sp>
          <p:nvSpPr>
            <p:cNvPr id="44" name="AutoShape 30">
              <a:extLst>
                <a:ext uri="{FF2B5EF4-FFF2-40B4-BE49-F238E27FC236}">
                  <a16:creationId xmlns:a16="http://schemas.microsoft.com/office/drawing/2014/main" id="{FC131408-C0EC-468E-B9FC-807968C30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8591" y="2608370"/>
              <a:ext cx="98425" cy="90487"/>
            </a:xfrm>
            <a:prstGeom prst="flowChartConnector">
              <a:avLst/>
            </a:prstGeom>
            <a:solidFill>
              <a:srgbClr val="00206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4000" b="1">
                <a:solidFill>
                  <a:schemeClr val="tx2"/>
                </a:solidFill>
              </a:endParaRPr>
            </a:p>
          </p:txBody>
        </p:sp>
        <p:sp>
          <p:nvSpPr>
            <p:cNvPr id="45" name="Oval 36">
              <a:extLst>
                <a:ext uri="{FF2B5EF4-FFF2-40B4-BE49-F238E27FC236}">
                  <a16:creationId xmlns:a16="http://schemas.microsoft.com/office/drawing/2014/main" id="{1F9696ED-EB70-4B17-9E31-6D2DBF5B7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1443" y="4022905"/>
              <a:ext cx="1179513" cy="102552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4000">
                <a:solidFill>
                  <a:schemeClr val="tx2"/>
                </a:solidFill>
              </a:endParaRPr>
            </a:p>
          </p:txBody>
        </p:sp>
        <p:sp>
          <p:nvSpPr>
            <p:cNvPr id="46" name="AutoShape 28">
              <a:extLst>
                <a:ext uri="{FF2B5EF4-FFF2-40B4-BE49-F238E27FC236}">
                  <a16:creationId xmlns:a16="http://schemas.microsoft.com/office/drawing/2014/main" id="{F9FDDB93-81C4-4B3D-8974-ECCB08FCA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456" y="4445180"/>
              <a:ext cx="96837" cy="90488"/>
            </a:xfrm>
            <a:prstGeom prst="flowChartConnector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4000">
                <a:solidFill>
                  <a:schemeClr val="tx2"/>
                </a:solidFill>
              </a:endParaRPr>
            </a:p>
          </p:txBody>
        </p:sp>
        <p:sp>
          <p:nvSpPr>
            <p:cNvPr id="47" name="AutoShape 28">
              <a:extLst>
                <a:ext uri="{FF2B5EF4-FFF2-40B4-BE49-F238E27FC236}">
                  <a16:creationId xmlns:a16="http://schemas.microsoft.com/office/drawing/2014/main" id="{7FC29F6D-EB63-48F0-8A4E-7A3181A3B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0406" y="4829355"/>
              <a:ext cx="96837" cy="90488"/>
            </a:xfrm>
            <a:prstGeom prst="flowChartConnector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4000">
                <a:solidFill>
                  <a:schemeClr val="tx2"/>
                </a:solidFill>
              </a:endParaRPr>
            </a:p>
          </p:txBody>
        </p:sp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DAFF1EE8-B6CD-41E4-AEC2-88DD84116A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1731" y="1909943"/>
              <a:ext cx="1181100" cy="1025525"/>
              <a:chOff x="3128469" y="3388647"/>
              <a:chExt cx="1179926" cy="1024927"/>
            </a:xfrm>
          </p:grpSpPr>
          <p:sp>
            <p:nvSpPr>
              <p:cNvPr id="59" name="AutoShape 30">
                <a:extLst>
                  <a:ext uri="{FF2B5EF4-FFF2-40B4-BE49-F238E27FC236}">
                    <a16:creationId xmlns:a16="http://schemas.microsoft.com/office/drawing/2014/main" id="{50C4D690-391B-4E55-8FFA-82356432C4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5116" y="3773420"/>
                <a:ext cx="99039" cy="90234"/>
              </a:xfrm>
              <a:prstGeom prst="flowChartConnector">
                <a:avLst/>
              </a:prstGeom>
              <a:solidFill>
                <a:srgbClr val="002060"/>
              </a:solidFill>
              <a:ln w="1270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FFFF00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00"/>
                  </a:buClr>
                  <a:buChar char="–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00"/>
                  </a:buClr>
                  <a:buFont typeface="Wingdings" panose="05000000000000000000" pitchFamily="2" charset="2"/>
                  <a:buChar char="§"/>
                  <a:defRPr sz="22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00"/>
                  </a:buClr>
                  <a:buChar char="–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0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4000">
                  <a:solidFill>
                    <a:schemeClr val="tx2"/>
                  </a:solidFill>
                </a:endParaRPr>
              </a:p>
            </p:txBody>
          </p:sp>
          <p:sp>
            <p:nvSpPr>
              <p:cNvPr id="60" name="Oval 36">
                <a:extLst>
                  <a:ext uri="{FF2B5EF4-FFF2-40B4-BE49-F238E27FC236}">
                    <a16:creationId xmlns:a16="http://schemas.microsoft.com/office/drawing/2014/main" id="{AC1D0DDD-93AA-469E-8FC3-07CF2C8CB3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8469" y="3388647"/>
                <a:ext cx="1179926" cy="1024927"/>
              </a:xfrm>
              <a:prstGeom prst="ellips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FFFF00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FF00"/>
                  </a:buClr>
                  <a:buChar char="–"/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FF00"/>
                  </a:buClr>
                  <a:buFont typeface="Wingdings" panose="05000000000000000000" pitchFamily="2" charset="2"/>
                  <a:buChar char="§"/>
                  <a:defRPr sz="22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FF00"/>
                  </a:buClr>
                  <a:buChar char="–"/>
                  <a:defRPr>
                    <a:solidFill>
                      <a:schemeClr val="bg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FF0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bg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40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49" name="AutoShape 11">
              <a:extLst>
                <a:ext uri="{FF2B5EF4-FFF2-40B4-BE49-F238E27FC236}">
                  <a16:creationId xmlns:a16="http://schemas.microsoft.com/office/drawing/2014/main" id="{0C794120-61EF-49AA-A317-95BA43D97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5643" y="2233793"/>
              <a:ext cx="98425" cy="90487"/>
            </a:xfrm>
            <a:prstGeom prst="flowChartConnector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4000">
                <a:solidFill>
                  <a:schemeClr val="tx2"/>
                </a:solidFill>
              </a:endParaRPr>
            </a:p>
          </p:txBody>
        </p:sp>
        <p:sp>
          <p:nvSpPr>
            <p:cNvPr id="50" name="AutoShape 11">
              <a:extLst>
                <a:ext uri="{FF2B5EF4-FFF2-40B4-BE49-F238E27FC236}">
                  <a16:creationId xmlns:a16="http://schemas.microsoft.com/office/drawing/2014/main" id="{76EFA2E3-C229-4C3F-84C2-3E7EDCBA1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5231" y="5651680"/>
              <a:ext cx="98425" cy="90488"/>
            </a:xfrm>
            <a:prstGeom prst="flowChartConnector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4000">
                <a:solidFill>
                  <a:schemeClr val="tx2"/>
                </a:solidFill>
              </a:endParaRPr>
            </a:p>
          </p:txBody>
        </p:sp>
        <p:sp>
          <p:nvSpPr>
            <p:cNvPr id="51" name="Oval 36">
              <a:extLst>
                <a:ext uri="{FF2B5EF4-FFF2-40B4-BE49-F238E27FC236}">
                  <a16:creationId xmlns:a16="http://schemas.microsoft.com/office/drawing/2014/main" id="{D7DF1049-1C32-4504-BC4C-E7E01C368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3143" y="3351393"/>
              <a:ext cx="1181100" cy="1023937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4000">
                <a:solidFill>
                  <a:schemeClr val="tx2"/>
                </a:solidFill>
              </a:endParaRPr>
            </a:p>
          </p:txBody>
        </p:sp>
        <p:sp>
          <p:nvSpPr>
            <p:cNvPr id="52" name="AutoShape 30">
              <a:extLst>
                <a:ext uri="{FF2B5EF4-FFF2-40B4-BE49-F238E27FC236}">
                  <a16:creationId xmlns:a16="http://schemas.microsoft.com/office/drawing/2014/main" id="{87381818-96A0-47B6-9633-832404874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4643" y="3640318"/>
              <a:ext cx="98425" cy="90487"/>
            </a:xfrm>
            <a:prstGeom prst="flowChartConnector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4000">
                <a:solidFill>
                  <a:schemeClr val="tx2"/>
                </a:solidFill>
              </a:endParaRPr>
            </a:p>
          </p:txBody>
        </p:sp>
        <p:sp>
          <p:nvSpPr>
            <p:cNvPr id="53" name="AutoShape 30">
              <a:extLst>
                <a:ext uri="{FF2B5EF4-FFF2-40B4-BE49-F238E27FC236}">
                  <a16:creationId xmlns:a16="http://schemas.microsoft.com/office/drawing/2014/main" id="{846A8790-4BDF-490C-91DD-AA276919D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1543" y="3134786"/>
              <a:ext cx="98425" cy="90487"/>
            </a:xfrm>
            <a:prstGeom prst="flowChartConnector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4000" b="1">
                <a:solidFill>
                  <a:schemeClr val="tx2"/>
                </a:solidFill>
              </a:endParaRPr>
            </a:p>
          </p:txBody>
        </p:sp>
        <p:sp>
          <p:nvSpPr>
            <p:cNvPr id="54" name="Oval 15">
              <a:extLst>
                <a:ext uri="{FF2B5EF4-FFF2-40B4-BE49-F238E27FC236}">
                  <a16:creationId xmlns:a16="http://schemas.microsoft.com/office/drawing/2014/main" id="{3881CE04-E756-4AEA-B8F0-68E88A77C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2509" y="4804726"/>
              <a:ext cx="1181100" cy="1023937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4000">
                <a:solidFill>
                  <a:schemeClr val="tx2"/>
                </a:solidFill>
              </a:endParaRPr>
            </a:p>
          </p:txBody>
        </p:sp>
        <p:sp>
          <p:nvSpPr>
            <p:cNvPr id="55" name="AutoShape 12">
              <a:extLst>
                <a:ext uri="{FF2B5EF4-FFF2-40B4-BE49-F238E27FC236}">
                  <a16:creationId xmlns:a16="http://schemas.microsoft.com/office/drawing/2014/main" id="{7400C484-8DC0-4E3B-AEC1-3FA047651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9496" y="5326551"/>
              <a:ext cx="98425" cy="90487"/>
            </a:xfrm>
            <a:prstGeom prst="flowChartConnector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4000">
                <a:solidFill>
                  <a:schemeClr val="tx2"/>
                </a:solidFill>
              </a:endParaRPr>
            </a:p>
          </p:txBody>
        </p:sp>
        <p:sp>
          <p:nvSpPr>
            <p:cNvPr id="56" name="AutoShape 12">
              <a:extLst>
                <a:ext uri="{FF2B5EF4-FFF2-40B4-BE49-F238E27FC236}">
                  <a16:creationId xmlns:a16="http://schemas.microsoft.com/office/drawing/2014/main" id="{096B183D-8A05-45F7-84ED-F18648009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7043" y="3832049"/>
              <a:ext cx="98425" cy="90487"/>
            </a:xfrm>
            <a:prstGeom prst="flowChartConnector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4000">
                <a:solidFill>
                  <a:schemeClr val="tx2"/>
                </a:solidFill>
              </a:endParaRPr>
            </a:p>
          </p:txBody>
        </p:sp>
        <p:sp>
          <p:nvSpPr>
            <p:cNvPr id="57" name="Oval 15">
              <a:extLst>
                <a:ext uri="{FF2B5EF4-FFF2-40B4-BE49-F238E27FC236}">
                  <a16:creationId xmlns:a16="http://schemas.microsoft.com/office/drawing/2014/main" id="{74C0AD24-F5BF-44CF-980D-0A389AC70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103" y="3374133"/>
              <a:ext cx="1181100" cy="1023937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4000">
                <a:solidFill>
                  <a:schemeClr val="tx2"/>
                </a:solidFill>
              </a:endParaRPr>
            </a:p>
          </p:txBody>
        </p:sp>
        <p:sp>
          <p:nvSpPr>
            <p:cNvPr id="58" name="Oval 15">
              <a:extLst>
                <a:ext uri="{FF2B5EF4-FFF2-40B4-BE49-F238E27FC236}">
                  <a16:creationId xmlns:a16="http://schemas.microsoft.com/office/drawing/2014/main" id="{70D3E5CE-F31C-4EE4-A186-22937BD3C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4597" y="5252089"/>
              <a:ext cx="1038150" cy="960437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4000">
                <a:solidFill>
                  <a:schemeClr val="tx2"/>
                </a:solidFill>
              </a:endParaRPr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0531DF0-77F9-4DC4-8916-5E42B035F75E}"/>
              </a:ext>
            </a:extLst>
          </p:cNvPr>
          <p:cNvSpPr/>
          <p:nvPr/>
        </p:nvSpPr>
        <p:spPr>
          <a:xfrm>
            <a:off x="4527080" y="1332266"/>
            <a:ext cx="161654" cy="1307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7757C1DF-5AD7-4B02-ADAF-36B34C9AACE7}"/>
              </a:ext>
            </a:extLst>
          </p:cNvPr>
          <p:cNvSpPr/>
          <p:nvPr/>
        </p:nvSpPr>
        <p:spPr>
          <a:xfrm>
            <a:off x="468575" y="6455204"/>
            <a:ext cx="30922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* -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данные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приведены по ОЗ системы МЗ РБ</a:t>
            </a:r>
          </a:p>
        </p:txBody>
      </p:sp>
    </p:spTree>
    <p:extLst>
      <p:ext uri="{BB962C8B-B14F-4D97-AF65-F5344CB8AC3E}">
        <p14:creationId xmlns:p14="http://schemas.microsoft.com/office/powerpoint/2010/main" val="39226091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45915" y="271284"/>
            <a:ext cx="11838562" cy="114188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Доступность ЧКВ для разных форм ОКС* в регионах </a:t>
            </a:r>
            <a:r>
              <a:rPr lang="ru-RU" sz="3200" b="0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(2024-2025гг.)</a:t>
            </a:r>
          </a:p>
        </p:txBody>
      </p:sp>
      <p:graphicFrame>
        <p:nvGraphicFramePr>
          <p:cNvPr id="4" name="Таблиц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114222"/>
              </p:ext>
            </p:extLst>
          </p:nvPr>
        </p:nvGraphicFramePr>
        <p:xfrm>
          <a:off x="757382" y="1481916"/>
          <a:ext cx="10566404" cy="48377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6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1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1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1228">
                  <a:extLst>
                    <a:ext uri="{9D8B030D-6E8A-4147-A177-3AD203B41FA5}">
                      <a16:colId xmlns:a16="http://schemas.microsoft.com/office/drawing/2014/main" val="1338611503"/>
                    </a:ext>
                  </a:extLst>
                </a:gridCol>
                <a:gridCol w="1081228">
                  <a:extLst>
                    <a:ext uri="{9D8B030D-6E8A-4147-A177-3AD203B41FA5}">
                      <a16:colId xmlns:a16="http://schemas.microsoft.com/office/drawing/2014/main" val="881422310"/>
                    </a:ext>
                  </a:extLst>
                </a:gridCol>
                <a:gridCol w="1081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12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12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12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0897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282" marR="572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% ЧКВ от общего количества ОКС</a:t>
                      </a:r>
                      <a:endParaRPr lang="ru-RU" sz="20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282" marR="572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% ЧКВ от всех </a:t>
                      </a: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Q-</a:t>
                      </a: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ИМ</a:t>
                      </a:r>
                      <a:r>
                        <a:rPr lang="en-US" sz="200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~</a:t>
                      </a:r>
                      <a:endParaRPr lang="ru-RU" sz="2000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282" marR="572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282" marR="57282" marT="0" marB="0" anchor="ctr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% ЧКВ от всех не</a:t>
                      </a: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Q-</a:t>
                      </a: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ИМ</a:t>
                      </a:r>
                      <a:r>
                        <a:rPr lang="en-US" sz="200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~</a:t>
                      </a:r>
                      <a:endParaRPr lang="ru-RU" sz="2000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282" marR="572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% ЧКВ от всех НС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282" marR="572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31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282" marR="572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8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Брестская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282" marR="572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59,3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61,7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78,1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81,2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59,5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8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Витебская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282" marR="572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56,5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8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Гомельская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282" marR="572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8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Гродненская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282" marR="572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8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Минская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282" marR="572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89,9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66,9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08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Могилевская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282" marR="572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74,2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73,1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08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 Минск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282" marR="572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40,6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82,2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82,6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53,7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47,7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420808"/>
                  </a:ext>
                </a:extLst>
              </a:tr>
              <a:tr h="4708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РБ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7282" marR="5728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74,1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FFD9850-E6F4-46FC-8394-D53194E0D07F}"/>
              </a:ext>
            </a:extLst>
          </p:cNvPr>
          <p:cNvSpPr/>
          <p:nvPr/>
        </p:nvSpPr>
        <p:spPr>
          <a:xfrm>
            <a:off x="0" y="6530984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Статистические данные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46118" y="6490478"/>
            <a:ext cx="20735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без учета повторных ИМ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4336EE3-30E3-46B1-8A22-EBA927BB1D80}"/>
              </a:ext>
            </a:extLst>
          </p:cNvPr>
          <p:cNvGrpSpPr/>
          <p:nvPr/>
        </p:nvGrpSpPr>
        <p:grpSpPr>
          <a:xfrm>
            <a:off x="3599224" y="6451957"/>
            <a:ext cx="3363080" cy="246221"/>
            <a:chOff x="3463036" y="6529781"/>
            <a:chExt cx="3363080" cy="246221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97B14E3A-62EA-45FC-80F0-37B9DE2F676E}"/>
                </a:ext>
              </a:extLst>
            </p:cNvPr>
            <p:cNvSpPr/>
            <p:nvPr/>
          </p:nvSpPr>
          <p:spPr>
            <a:xfrm>
              <a:off x="3676740" y="6529781"/>
              <a:ext cx="314937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- </a:t>
              </a:r>
              <a:r>
                <a:rPr lang="ru-RU" sz="1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снижение по сравнению с 2024г.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EA2D8C7B-9F10-4833-9B0D-72116022CB4E}"/>
                </a:ext>
              </a:extLst>
            </p:cNvPr>
            <p:cNvSpPr/>
            <p:nvPr/>
          </p:nvSpPr>
          <p:spPr>
            <a:xfrm>
              <a:off x="3463036" y="6581808"/>
              <a:ext cx="282102" cy="177985"/>
            </a:xfrm>
            <a:prstGeom prst="rect">
              <a:avLst/>
            </a:prstGeom>
            <a:solidFill>
              <a:srgbClr val="FF8BA7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B3C15A3-71CC-4A51-AB70-FBB482A59AB5}"/>
              </a:ext>
            </a:extLst>
          </p:cNvPr>
          <p:cNvSpPr/>
          <p:nvPr/>
        </p:nvSpPr>
        <p:spPr>
          <a:xfrm>
            <a:off x="468575" y="6455204"/>
            <a:ext cx="30922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* -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данные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приведены по ОЗ системы МЗ РБ</a:t>
            </a:r>
          </a:p>
        </p:txBody>
      </p:sp>
    </p:spTree>
    <p:extLst>
      <p:ext uri="{BB962C8B-B14F-4D97-AF65-F5344CB8AC3E}">
        <p14:creationId xmlns:p14="http://schemas.microsoft.com/office/powerpoint/2010/main" val="36685657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8946"/>
            <a:ext cx="10515600" cy="77094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err="1">
                <a:ln w="6350">
                  <a:noFill/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Тромболитическая</a:t>
            </a:r>
            <a:r>
              <a:rPr lang="ru-RU" sz="3200" b="1" dirty="0">
                <a:ln w="6350">
                  <a:noFill/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терапия</a:t>
            </a:r>
            <a:r>
              <a:rPr lang="en-US" sz="3200" b="1" dirty="0">
                <a:ln w="6350">
                  <a:noFill/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ru-RU" sz="3200" b="1" dirty="0">
                <a:ln w="6350">
                  <a:noFill/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>
                <a:ln w="6350">
                  <a:noFill/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(2025г.)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354459"/>
              </p:ext>
            </p:extLst>
          </p:nvPr>
        </p:nvGraphicFramePr>
        <p:xfrm>
          <a:off x="608444" y="1089892"/>
          <a:ext cx="10949572" cy="48132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3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756">
                  <a:extLst>
                    <a:ext uri="{9D8B030D-6E8A-4147-A177-3AD203B41FA5}">
                      <a16:colId xmlns:a16="http://schemas.microsoft.com/office/drawing/2014/main" val="1791581734"/>
                    </a:ext>
                  </a:extLst>
                </a:gridCol>
                <a:gridCol w="933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3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39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39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39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39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396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35774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Брестская</a:t>
                      </a:r>
                    </a:p>
                  </a:txBody>
                  <a:tcPr marL="5970" marR="5970" marT="597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Витебская </a:t>
                      </a:r>
                    </a:p>
                  </a:txBody>
                  <a:tcPr marL="5970" marR="5970" marT="597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Гомельская</a:t>
                      </a:r>
                    </a:p>
                  </a:txBody>
                  <a:tcPr marL="5970" marR="5970" marT="597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Гродненская</a:t>
                      </a:r>
                    </a:p>
                  </a:txBody>
                  <a:tcPr marL="5970" marR="5970" marT="597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Минская</a:t>
                      </a:r>
                    </a:p>
                  </a:txBody>
                  <a:tcPr marL="5970" marR="5970" marT="597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Могилевская</a:t>
                      </a:r>
                    </a:p>
                  </a:txBody>
                  <a:tcPr marL="5970" marR="5970" marT="597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г.Минск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0" marR="5970" marT="597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РБ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6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пациентов с ОКС, которым выполнена ТЛТ 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411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398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620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441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597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363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131</a:t>
                      </a:r>
                      <a:endParaRPr lang="ru-RU" sz="20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2992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9542378"/>
                  </a:ext>
                </a:extLst>
              </a:tr>
              <a:tr h="49365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406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636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581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335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ru-RU" sz="2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2808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6681586"/>
                  </a:ext>
                </a:extLst>
              </a:tr>
              <a:tr h="4936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Динамика, %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103,7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102,8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102,6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63,4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97,3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92,3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91,0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93,9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3546275"/>
                  </a:ext>
                </a:extLst>
              </a:tr>
              <a:tr h="493650">
                <a:tc gridSpan="2">
                  <a:txBody>
                    <a:bodyPr/>
                    <a:lstStyle/>
                    <a:p>
                      <a:pPr marL="457200" lvl="1" algn="l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из них: на догоспитальном этапе 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242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437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1401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650">
                <a:tc gridSpan="2">
                  <a:txBody>
                    <a:bodyPr/>
                    <a:lstStyle/>
                    <a:p>
                      <a:pPr lvl="1"/>
                      <a:r>
                        <a:rPr lang="ru-RU" sz="16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догоспитальной ТЛТ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56,8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75,9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22,6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62,7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75,2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51,9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49,9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91336"/>
                  </a:ext>
                </a:extLst>
              </a:tr>
              <a:tr h="493650">
                <a:tc gridSpan="2">
                  <a:txBody>
                    <a:bodyPr/>
                    <a:lstStyle/>
                    <a:p>
                      <a:pPr lvl="0" algn="l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 без РЭВХ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271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687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4824733"/>
                  </a:ext>
                </a:extLst>
              </a:tr>
              <a:tr h="493650">
                <a:tc gridSpan="2">
                  <a:txBody>
                    <a:bodyPr/>
                    <a:lstStyle/>
                    <a:p>
                      <a:pPr lvl="0" algn="l" fontAlgn="ctr"/>
                      <a:r>
                        <a:rPr lang="ru-RU" sz="16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успешной ТЛТ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74,2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71,9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77,4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83,8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66,3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83,3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42,7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73,5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2923663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FFD9850-E6F4-46FC-8394-D53194E0D07F}"/>
              </a:ext>
            </a:extLst>
          </p:cNvPr>
          <p:cNvSpPr/>
          <p:nvPr/>
        </p:nvSpPr>
        <p:spPr>
          <a:xfrm>
            <a:off x="0" y="6530984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Статистические данные</a:t>
            </a:r>
          </a:p>
        </p:txBody>
      </p:sp>
      <p:sp>
        <p:nvSpPr>
          <p:cNvPr id="5" name="Скругленная прямоугольная выноска 5">
            <a:extLst>
              <a:ext uri="{FF2B5EF4-FFF2-40B4-BE49-F238E27FC236}">
                <a16:creationId xmlns:a16="http://schemas.microsoft.com/office/drawing/2014/main" id="{9774239E-A9DD-4A1A-AE73-37F21C23B876}"/>
              </a:ext>
            </a:extLst>
          </p:cNvPr>
          <p:cNvSpPr/>
          <p:nvPr/>
        </p:nvSpPr>
        <p:spPr>
          <a:xfrm>
            <a:off x="4448138" y="6280477"/>
            <a:ext cx="1044474" cy="462161"/>
          </a:xfrm>
          <a:prstGeom prst="wedgeRoundRectCallout">
            <a:avLst>
              <a:gd name="adj1" fmla="val 115527"/>
              <a:gd name="adj2" fmla="val -28289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42,6%</a:t>
            </a:r>
            <a:endParaRPr lang="ru-RU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ая прямоугольная выноска 5">
            <a:extLst>
              <a:ext uri="{FF2B5EF4-FFF2-40B4-BE49-F238E27FC236}">
                <a16:creationId xmlns:a16="http://schemas.microsoft.com/office/drawing/2014/main" id="{3ED64C59-6DD1-4DE9-AAD1-546FC96599DE}"/>
              </a:ext>
            </a:extLst>
          </p:cNvPr>
          <p:cNvSpPr/>
          <p:nvPr/>
        </p:nvSpPr>
        <p:spPr>
          <a:xfrm>
            <a:off x="7288874" y="6286573"/>
            <a:ext cx="1044474" cy="462161"/>
          </a:xfrm>
          <a:prstGeom prst="wedgeRoundRectCallout">
            <a:avLst>
              <a:gd name="adj1" fmla="val 115527"/>
              <a:gd name="adj2" fmla="val -28289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31,3%</a:t>
            </a:r>
            <a:endParaRPr lang="ru-RU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0BCA8BB-F621-4D0B-9DC2-BD7EE0257306}"/>
              </a:ext>
            </a:extLst>
          </p:cNvPr>
          <p:cNvSpPr/>
          <p:nvPr/>
        </p:nvSpPr>
        <p:spPr>
          <a:xfrm>
            <a:off x="6903720" y="5422392"/>
            <a:ext cx="896112" cy="48079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6ECDA45-1A04-47EC-9B3B-002FFD8E7925}"/>
              </a:ext>
            </a:extLst>
          </p:cNvPr>
          <p:cNvSpPr/>
          <p:nvPr/>
        </p:nvSpPr>
        <p:spPr>
          <a:xfrm>
            <a:off x="8775192" y="5419344"/>
            <a:ext cx="896112" cy="48079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0AC4B72-8683-4A98-BED6-CB5F81125A74}"/>
              </a:ext>
            </a:extLst>
          </p:cNvPr>
          <p:cNvSpPr/>
          <p:nvPr/>
        </p:nvSpPr>
        <p:spPr>
          <a:xfrm>
            <a:off x="468575" y="6455204"/>
            <a:ext cx="30922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* -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данные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приведены по ОЗ системы МЗ РБ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1326C214-E92A-4045-84DC-934F2D5C1852}"/>
              </a:ext>
            </a:extLst>
          </p:cNvPr>
          <p:cNvGrpSpPr/>
          <p:nvPr/>
        </p:nvGrpSpPr>
        <p:grpSpPr>
          <a:xfrm>
            <a:off x="476636" y="6043394"/>
            <a:ext cx="3363080" cy="246221"/>
            <a:chOff x="3463036" y="6529781"/>
            <a:chExt cx="3363080" cy="246221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B6DF70DF-0B16-4F37-8859-1E4E91BFCEA5}"/>
                </a:ext>
              </a:extLst>
            </p:cNvPr>
            <p:cNvSpPr/>
            <p:nvPr/>
          </p:nvSpPr>
          <p:spPr>
            <a:xfrm>
              <a:off x="3676740" y="6529781"/>
              <a:ext cx="314937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- </a:t>
              </a:r>
              <a:r>
                <a:rPr lang="ru-RU" sz="1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снижение по сравнению с 2024г.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6C5E255C-741C-466F-BAED-0BBBE327D8C7}"/>
                </a:ext>
              </a:extLst>
            </p:cNvPr>
            <p:cNvSpPr/>
            <p:nvPr/>
          </p:nvSpPr>
          <p:spPr>
            <a:xfrm>
              <a:off x="3463036" y="6581808"/>
              <a:ext cx="282102" cy="177985"/>
            </a:xfrm>
            <a:prstGeom prst="rect">
              <a:avLst/>
            </a:prstGeom>
            <a:solidFill>
              <a:srgbClr val="FF8BA7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1631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2919"/>
            <a:ext cx="10515600" cy="11478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err="1">
                <a:ln w="6350">
                  <a:noFill/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Досуточная</a:t>
            </a:r>
            <a:r>
              <a:rPr lang="ru-RU" sz="3200" b="1" dirty="0">
                <a:ln w="6350">
                  <a:noFill/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летальность</a:t>
            </a:r>
            <a:r>
              <a:rPr lang="en-US" sz="3200" b="1" dirty="0">
                <a:ln w="6350">
                  <a:noFill/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ru-RU" sz="3200" b="1" dirty="0">
                <a:ln w="6350">
                  <a:noFill/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3200" b="1" dirty="0">
                <a:ln w="6350">
                  <a:noFill/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dirty="0">
                <a:ln w="6350">
                  <a:noFill/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(2025г.)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050635"/>
              </p:ext>
            </p:extLst>
          </p:nvPr>
        </p:nvGraphicFramePr>
        <p:xfrm>
          <a:off x="544946" y="1564640"/>
          <a:ext cx="11035145" cy="31403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91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2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2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2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29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29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29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29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58496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Брестская</a:t>
                      </a:r>
                    </a:p>
                  </a:txBody>
                  <a:tcPr marL="5970" marR="5970" marT="597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Витебская </a:t>
                      </a:r>
                    </a:p>
                  </a:txBody>
                  <a:tcPr marL="5970" marR="5970" marT="597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Гомельская</a:t>
                      </a:r>
                    </a:p>
                  </a:txBody>
                  <a:tcPr marL="5970" marR="5970" marT="597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Гродненская</a:t>
                      </a:r>
                    </a:p>
                  </a:txBody>
                  <a:tcPr marL="5970" marR="5970" marT="597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Минская</a:t>
                      </a:r>
                    </a:p>
                  </a:txBody>
                  <a:tcPr marL="5970" marR="5970" marT="597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Могилевская</a:t>
                      </a:r>
                    </a:p>
                  </a:txBody>
                  <a:tcPr marL="5970" marR="5970" marT="597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г.Минск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0" marR="5970" marT="597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РБ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пациентов с острыми формами ИБС, умерших в первые сутки от поступления в стационар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755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592788"/>
                  </a:ext>
                </a:extLst>
              </a:tr>
              <a:tr h="777697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 с инфарктом миокарда 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529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9AD52B9-BA79-46D8-B6AA-48FE7C8FE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353367"/>
              </p:ext>
            </p:extLst>
          </p:nvPr>
        </p:nvGraphicFramePr>
        <p:xfrm>
          <a:off x="542636" y="4762794"/>
          <a:ext cx="11035146" cy="12734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91306">
                  <a:extLst>
                    <a:ext uri="{9D8B030D-6E8A-4147-A177-3AD203B41FA5}">
                      <a16:colId xmlns:a16="http://schemas.microsoft.com/office/drawing/2014/main" val="3579991313"/>
                    </a:ext>
                  </a:extLst>
                </a:gridCol>
                <a:gridCol w="892980">
                  <a:extLst>
                    <a:ext uri="{9D8B030D-6E8A-4147-A177-3AD203B41FA5}">
                      <a16:colId xmlns:a16="http://schemas.microsoft.com/office/drawing/2014/main" val="1593240370"/>
                    </a:ext>
                  </a:extLst>
                </a:gridCol>
                <a:gridCol w="892980">
                  <a:extLst>
                    <a:ext uri="{9D8B030D-6E8A-4147-A177-3AD203B41FA5}">
                      <a16:colId xmlns:a16="http://schemas.microsoft.com/office/drawing/2014/main" val="2156025208"/>
                    </a:ext>
                  </a:extLst>
                </a:gridCol>
                <a:gridCol w="892980">
                  <a:extLst>
                    <a:ext uri="{9D8B030D-6E8A-4147-A177-3AD203B41FA5}">
                      <a16:colId xmlns:a16="http://schemas.microsoft.com/office/drawing/2014/main" val="1958349969"/>
                    </a:ext>
                  </a:extLst>
                </a:gridCol>
                <a:gridCol w="892980">
                  <a:extLst>
                    <a:ext uri="{9D8B030D-6E8A-4147-A177-3AD203B41FA5}">
                      <a16:colId xmlns:a16="http://schemas.microsoft.com/office/drawing/2014/main" val="4019568932"/>
                    </a:ext>
                  </a:extLst>
                </a:gridCol>
                <a:gridCol w="892980">
                  <a:extLst>
                    <a:ext uri="{9D8B030D-6E8A-4147-A177-3AD203B41FA5}">
                      <a16:colId xmlns:a16="http://schemas.microsoft.com/office/drawing/2014/main" val="1539798088"/>
                    </a:ext>
                  </a:extLst>
                </a:gridCol>
                <a:gridCol w="892980">
                  <a:extLst>
                    <a:ext uri="{9D8B030D-6E8A-4147-A177-3AD203B41FA5}">
                      <a16:colId xmlns:a16="http://schemas.microsoft.com/office/drawing/2014/main" val="1198831691"/>
                    </a:ext>
                  </a:extLst>
                </a:gridCol>
                <a:gridCol w="892980">
                  <a:extLst>
                    <a:ext uri="{9D8B030D-6E8A-4147-A177-3AD203B41FA5}">
                      <a16:colId xmlns:a16="http://schemas.microsoft.com/office/drawing/2014/main" val="3176714288"/>
                    </a:ext>
                  </a:extLst>
                </a:gridCol>
                <a:gridCol w="892980">
                  <a:extLst>
                    <a:ext uri="{9D8B030D-6E8A-4147-A177-3AD203B41FA5}">
                      <a16:colId xmlns:a16="http://schemas.microsoft.com/office/drawing/2014/main" val="3483539538"/>
                    </a:ext>
                  </a:extLst>
                </a:gridCol>
              </a:tblGrid>
              <a:tr h="535975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умерших от инфаркта миокарда среди умерших от острых форм ИБС в первые сутки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76,9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79,4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85,2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72,8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55,1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65,4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58,7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70,1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979805"/>
                  </a:ext>
                </a:extLst>
              </a:tr>
              <a:tr h="535975"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400" b="0" i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Справочно</a:t>
                      </a:r>
                      <a:r>
                        <a:rPr lang="ru-RU" sz="1400" b="0" i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2024г.</a:t>
                      </a:r>
                      <a:endParaRPr lang="ru-RU" sz="1400" b="0" i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88,4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62,4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83,5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79,1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60,7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60,3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63,4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70,0</a:t>
                      </a:r>
                    </a:p>
                  </a:txBody>
                  <a:tcPr marL="5970" marR="5970" marT="59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834948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FFD9850-E6F4-46FC-8394-D53194E0D07F}"/>
              </a:ext>
            </a:extLst>
          </p:cNvPr>
          <p:cNvSpPr/>
          <p:nvPr/>
        </p:nvSpPr>
        <p:spPr>
          <a:xfrm>
            <a:off x="0" y="6530984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Статистические данные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CED897-8C15-46D1-A54B-E6FB7E0CD2E8}"/>
              </a:ext>
            </a:extLst>
          </p:cNvPr>
          <p:cNvSpPr/>
          <p:nvPr/>
        </p:nvSpPr>
        <p:spPr>
          <a:xfrm>
            <a:off x="468575" y="6455204"/>
            <a:ext cx="30922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* -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данные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приведены по ОЗ системы МЗ РБ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71A86DA-FC81-489C-9217-5638044A622D}"/>
              </a:ext>
            </a:extLst>
          </p:cNvPr>
          <p:cNvGrpSpPr/>
          <p:nvPr/>
        </p:nvGrpSpPr>
        <p:grpSpPr>
          <a:xfrm>
            <a:off x="476636" y="6043394"/>
            <a:ext cx="3363080" cy="246221"/>
            <a:chOff x="3463036" y="6529781"/>
            <a:chExt cx="3363080" cy="246221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E80C2F8-F827-442A-B99B-8DF34A103455}"/>
                </a:ext>
              </a:extLst>
            </p:cNvPr>
            <p:cNvSpPr/>
            <p:nvPr/>
          </p:nvSpPr>
          <p:spPr>
            <a:xfrm>
              <a:off x="3676740" y="6529781"/>
              <a:ext cx="314937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- </a:t>
              </a:r>
              <a:r>
                <a:rPr lang="ru-RU" sz="1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рост по сравнению с 2024г.</a:t>
              </a: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B44ADBDA-5B06-4D21-AB51-B2A954AE1227}"/>
                </a:ext>
              </a:extLst>
            </p:cNvPr>
            <p:cNvSpPr/>
            <p:nvPr/>
          </p:nvSpPr>
          <p:spPr>
            <a:xfrm>
              <a:off x="3463036" y="6581808"/>
              <a:ext cx="282102" cy="177985"/>
            </a:xfrm>
            <a:prstGeom prst="rect">
              <a:avLst/>
            </a:prstGeom>
            <a:solidFill>
              <a:srgbClr val="FF8BA7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3348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dirty="0">
                <a:solidFill>
                  <a:srgbClr val="0070C0"/>
                </a:solidFill>
                <a:effectLst/>
                <a:latin typeface="Tahoma" pitchFamily="34" charset="0"/>
                <a:cs typeface="Tahoma" pitchFamily="34" charset="0"/>
              </a:rPr>
              <a:t>Межрайонные центры</a:t>
            </a:r>
          </a:p>
        </p:txBody>
      </p:sp>
    </p:spTree>
    <p:extLst>
      <p:ext uri="{BB962C8B-B14F-4D97-AF65-F5344CB8AC3E}">
        <p14:creationId xmlns:p14="http://schemas.microsoft.com/office/powerpoint/2010/main" val="420833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57275"/>
            <a:ext cx="12192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2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Динамика показателя общей заболеваемости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32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БСК, ИБС, АГ, ЦВБ в Беларуси за 20 лет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3200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(2006-2025гг.)</a:t>
            </a:r>
          </a:p>
          <a:p>
            <a:endParaRPr lang="ru-RU" sz="2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84480877"/>
              </p:ext>
            </p:extLst>
          </p:nvPr>
        </p:nvGraphicFramePr>
        <p:xfrm>
          <a:off x="692726" y="1492809"/>
          <a:ext cx="11162669" cy="5035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11062469" y="205666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1557350" y="205666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cxnSpLocks/>
          </p:cNvCxnSpPr>
          <p:nvPr/>
        </p:nvCxnSpPr>
        <p:spPr>
          <a:xfrm>
            <a:off x="11068002" y="2488714"/>
            <a:ext cx="48934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990147" y="2441844"/>
            <a:ext cx="1023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+0,9%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FFD9850-E6F4-46FC-8394-D53194E0D07F}"/>
              </a:ext>
            </a:extLst>
          </p:cNvPr>
          <p:cNvSpPr/>
          <p:nvPr/>
        </p:nvSpPr>
        <p:spPr>
          <a:xfrm>
            <a:off x="0" y="6530984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Статистические данные</a:t>
            </a:r>
          </a:p>
        </p:txBody>
      </p:sp>
    </p:spTree>
    <p:extLst>
      <p:ext uri="{BB962C8B-B14F-4D97-AF65-F5344CB8AC3E}">
        <p14:creationId xmlns:p14="http://schemas.microsoft.com/office/powerpoint/2010/main" val="25359030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2">
            <a:extLst>
              <a:ext uri="{FF2B5EF4-FFF2-40B4-BE49-F238E27FC236}">
                <a16:creationId xmlns:a16="http://schemas.microsoft.com/office/drawing/2014/main" id="{3ED7B172-28FD-42D5-89D0-257753983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121920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36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Карта существующих и перспективных МРЦ</a:t>
            </a:r>
            <a:endParaRPr lang="en-US" altLang="ru-RU" sz="3600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147" name="Picture 2" descr="belarus_map-politic">
            <a:extLst>
              <a:ext uri="{FF2B5EF4-FFF2-40B4-BE49-F238E27FC236}">
                <a16:creationId xmlns:a16="http://schemas.microsoft.com/office/drawing/2014/main" id="{3507D624-A022-4354-BAB7-92F990312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80" y="986018"/>
            <a:ext cx="76231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AutoShape 9">
            <a:extLst>
              <a:ext uri="{FF2B5EF4-FFF2-40B4-BE49-F238E27FC236}">
                <a16:creationId xmlns:a16="http://schemas.microsoft.com/office/drawing/2014/main" id="{FE453E91-A6D0-46AD-98A0-D83380C2A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7443" y="3610155"/>
            <a:ext cx="98425" cy="90488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4000">
              <a:solidFill>
                <a:schemeClr val="tx2"/>
              </a:solidFill>
            </a:endParaRPr>
          </a:p>
        </p:txBody>
      </p:sp>
      <p:sp>
        <p:nvSpPr>
          <p:cNvPr id="6149" name="AutoShape 10">
            <a:extLst>
              <a:ext uri="{FF2B5EF4-FFF2-40B4-BE49-F238E27FC236}">
                <a16:creationId xmlns:a16="http://schemas.microsoft.com/office/drawing/2014/main" id="{A318CF23-8D4C-4B8A-A120-8172087B3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6018" y="5604055"/>
            <a:ext cx="98425" cy="92075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4000">
              <a:solidFill>
                <a:schemeClr val="tx2"/>
              </a:solidFill>
            </a:endParaRPr>
          </a:p>
        </p:txBody>
      </p:sp>
      <p:sp>
        <p:nvSpPr>
          <p:cNvPr id="6150" name="AutoShape 11">
            <a:extLst>
              <a:ext uri="{FF2B5EF4-FFF2-40B4-BE49-F238E27FC236}">
                <a16:creationId xmlns:a16="http://schemas.microsoft.com/office/drawing/2014/main" id="{5D2ECA73-1808-4791-B866-053F9C992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5006" y="2167118"/>
            <a:ext cx="98425" cy="90487"/>
          </a:xfrm>
          <a:prstGeom prst="flowChartConnector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4000">
              <a:solidFill>
                <a:schemeClr val="tx2"/>
              </a:solidFill>
            </a:endParaRPr>
          </a:p>
        </p:txBody>
      </p:sp>
      <p:sp>
        <p:nvSpPr>
          <p:cNvPr id="6151" name="AutoShape 12">
            <a:extLst>
              <a:ext uri="{FF2B5EF4-FFF2-40B4-BE49-F238E27FC236}">
                <a16:creationId xmlns:a16="http://schemas.microsoft.com/office/drawing/2014/main" id="{8A0456FD-D123-4D14-A5C3-356DD4417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968" y="3640318"/>
            <a:ext cx="98425" cy="90487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4000">
              <a:solidFill>
                <a:schemeClr val="tx2"/>
              </a:solidFill>
            </a:endParaRPr>
          </a:p>
        </p:txBody>
      </p:sp>
      <p:sp>
        <p:nvSpPr>
          <p:cNvPr id="6152" name="AutoShape 13">
            <a:extLst>
              <a:ext uri="{FF2B5EF4-FFF2-40B4-BE49-F238E27FC236}">
                <a16:creationId xmlns:a16="http://schemas.microsoft.com/office/drawing/2014/main" id="{7A3DE2A7-449A-4F3C-BAF5-ADA2E541A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712" y="5392796"/>
            <a:ext cx="96837" cy="92075"/>
          </a:xfrm>
          <a:prstGeom prst="flowChartConnector">
            <a:avLst/>
          </a:prstGeom>
          <a:solidFill>
            <a:srgbClr val="00206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4000">
              <a:solidFill>
                <a:schemeClr val="tx2"/>
              </a:solidFill>
            </a:endParaRPr>
          </a:p>
        </p:txBody>
      </p:sp>
      <p:sp>
        <p:nvSpPr>
          <p:cNvPr id="6153" name="Oval 15">
            <a:extLst>
              <a:ext uri="{FF2B5EF4-FFF2-40B4-BE49-F238E27FC236}">
                <a16:creationId xmlns:a16="http://schemas.microsoft.com/office/drawing/2014/main" id="{5FF1F795-9496-4BE6-AFF1-3BAEB1D55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493" y="3256143"/>
            <a:ext cx="1181100" cy="10239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4000">
              <a:solidFill>
                <a:schemeClr val="tx2"/>
              </a:solidFill>
            </a:endParaRPr>
          </a:p>
        </p:txBody>
      </p:sp>
      <p:sp>
        <p:nvSpPr>
          <p:cNvPr id="6154" name="Oval 16">
            <a:extLst>
              <a:ext uri="{FF2B5EF4-FFF2-40B4-BE49-F238E27FC236}">
                <a16:creationId xmlns:a16="http://schemas.microsoft.com/office/drawing/2014/main" id="{4012C34E-2478-495D-BD49-319E793B7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681" y="1719443"/>
            <a:ext cx="1181100" cy="1023937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4000">
              <a:solidFill>
                <a:schemeClr val="tx2"/>
              </a:solidFill>
            </a:endParaRPr>
          </a:p>
        </p:txBody>
      </p:sp>
      <p:sp>
        <p:nvSpPr>
          <p:cNvPr id="6155" name="Oval 17">
            <a:extLst>
              <a:ext uri="{FF2B5EF4-FFF2-40B4-BE49-F238E27FC236}">
                <a16:creationId xmlns:a16="http://schemas.microsoft.com/office/drawing/2014/main" id="{653B4E28-B95B-4DD5-9CB3-FD878EAC2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4102" y="4824826"/>
            <a:ext cx="1112837" cy="1023938"/>
          </a:xfrm>
          <a:prstGeom prst="ellips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4000">
              <a:solidFill>
                <a:schemeClr val="tx2"/>
              </a:solidFill>
            </a:endParaRPr>
          </a:p>
        </p:txBody>
      </p:sp>
      <p:sp>
        <p:nvSpPr>
          <p:cNvPr id="6156" name="Oval 18">
            <a:extLst>
              <a:ext uri="{FF2B5EF4-FFF2-40B4-BE49-F238E27FC236}">
                <a16:creationId xmlns:a16="http://schemas.microsoft.com/office/drawing/2014/main" id="{6A83E4B3-DA95-4AEF-B905-DC7B73A59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193" y="4983343"/>
            <a:ext cx="1111250" cy="9604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4000">
              <a:solidFill>
                <a:schemeClr val="tx2"/>
              </a:solidFill>
            </a:endParaRPr>
          </a:p>
        </p:txBody>
      </p:sp>
      <p:sp>
        <p:nvSpPr>
          <p:cNvPr id="6157" name="Oval 19">
            <a:extLst>
              <a:ext uri="{FF2B5EF4-FFF2-40B4-BE49-F238E27FC236}">
                <a16:creationId xmlns:a16="http://schemas.microsoft.com/office/drawing/2014/main" id="{81548D65-1E11-4467-A618-C3FE21E85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8993" y="3281543"/>
            <a:ext cx="1041400" cy="9604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4000">
              <a:solidFill>
                <a:schemeClr val="tx2"/>
              </a:solidFill>
            </a:endParaRPr>
          </a:p>
        </p:txBody>
      </p:sp>
      <p:sp>
        <p:nvSpPr>
          <p:cNvPr id="6158" name="AutoShape 27">
            <a:extLst>
              <a:ext uri="{FF2B5EF4-FFF2-40B4-BE49-F238E27FC236}">
                <a16:creationId xmlns:a16="http://schemas.microsoft.com/office/drawing/2014/main" id="{56BB2ACF-4C39-45F6-B00F-042F38A89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6256" y="3805418"/>
            <a:ext cx="98425" cy="92075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4000">
              <a:solidFill>
                <a:schemeClr val="tx2"/>
              </a:solidFill>
            </a:endParaRPr>
          </a:p>
        </p:txBody>
      </p:sp>
      <p:sp>
        <p:nvSpPr>
          <p:cNvPr id="6159" name="AutoShape 28">
            <a:extLst>
              <a:ext uri="{FF2B5EF4-FFF2-40B4-BE49-F238E27FC236}">
                <a16:creationId xmlns:a16="http://schemas.microsoft.com/office/drawing/2014/main" id="{3737A935-1696-448E-8A5F-6C9C0F523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768" y="4535668"/>
            <a:ext cx="96838" cy="90487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4000">
              <a:solidFill>
                <a:schemeClr val="tx2"/>
              </a:solidFill>
            </a:endParaRPr>
          </a:p>
        </p:txBody>
      </p:sp>
      <p:sp>
        <p:nvSpPr>
          <p:cNvPr id="6160" name="AutoShape 29">
            <a:extLst>
              <a:ext uri="{FF2B5EF4-FFF2-40B4-BE49-F238E27FC236}">
                <a16:creationId xmlns:a16="http://schemas.microsoft.com/office/drawing/2014/main" id="{BD5E6EC3-7976-43AE-AAE3-291A3F072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7031" y="5688193"/>
            <a:ext cx="98425" cy="90487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4000">
              <a:solidFill>
                <a:schemeClr val="tx2"/>
              </a:solidFill>
            </a:endParaRPr>
          </a:p>
        </p:txBody>
      </p:sp>
      <p:sp>
        <p:nvSpPr>
          <p:cNvPr id="6161" name="AutoShape 31">
            <a:extLst>
              <a:ext uri="{FF2B5EF4-FFF2-40B4-BE49-F238E27FC236}">
                <a16:creationId xmlns:a16="http://schemas.microsoft.com/office/drawing/2014/main" id="{27C361C4-D125-486E-9011-5A46C6F75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9381" y="4535668"/>
            <a:ext cx="98425" cy="90487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4000">
              <a:solidFill>
                <a:schemeClr val="tx2"/>
              </a:solidFill>
            </a:endParaRPr>
          </a:p>
        </p:txBody>
      </p:sp>
      <p:sp>
        <p:nvSpPr>
          <p:cNvPr id="6162" name="AutoShape 34">
            <a:extLst>
              <a:ext uri="{FF2B5EF4-FFF2-40B4-BE49-F238E27FC236}">
                <a16:creationId xmlns:a16="http://schemas.microsoft.com/office/drawing/2014/main" id="{7E08A31D-519C-4E5B-9F55-578FE23F0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968" y="3000555"/>
            <a:ext cx="98425" cy="90488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4000">
              <a:solidFill>
                <a:schemeClr val="tx2"/>
              </a:solidFill>
            </a:endParaRPr>
          </a:p>
        </p:txBody>
      </p:sp>
      <p:sp>
        <p:nvSpPr>
          <p:cNvPr id="6163" name="Oval 38">
            <a:extLst>
              <a:ext uri="{FF2B5EF4-FFF2-40B4-BE49-F238E27FC236}">
                <a16:creationId xmlns:a16="http://schemas.microsoft.com/office/drawing/2014/main" id="{67F377D2-B611-4D92-8E9A-169A3F1AD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1256" y="4983343"/>
            <a:ext cx="1181100" cy="10255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4000">
              <a:solidFill>
                <a:schemeClr val="tx2"/>
              </a:solidFill>
            </a:endParaRPr>
          </a:p>
        </p:txBody>
      </p:sp>
      <p:sp>
        <p:nvSpPr>
          <p:cNvPr id="85" name="Oval 40">
            <a:extLst>
              <a:ext uri="{FF2B5EF4-FFF2-40B4-BE49-F238E27FC236}">
                <a16:creationId xmlns:a16="http://schemas.microsoft.com/office/drawing/2014/main" id="{28103196-2503-49CC-B7B2-3D2061FC3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243" y="1400355"/>
            <a:ext cx="1182688" cy="10223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ru-RU" altLang="ru-RU" sz="4000">
              <a:ln>
                <a:solidFill>
                  <a:srgbClr val="FF0000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6165" name="Oval 41">
            <a:extLst>
              <a:ext uri="{FF2B5EF4-FFF2-40B4-BE49-F238E27FC236}">
                <a16:creationId xmlns:a16="http://schemas.microsoft.com/office/drawing/2014/main" id="{BE8069D1-7658-4A38-814F-BFA7F04A4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5643" y="4022905"/>
            <a:ext cx="1179513" cy="10255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4000">
              <a:solidFill>
                <a:schemeClr val="tx2"/>
              </a:solidFill>
            </a:endParaRPr>
          </a:p>
        </p:txBody>
      </p:sp>
      <p:sp>
        <p:nvSpPr>
          <p:cNvPr id="6166" name="Oval 42">
            <a:extLst>
              <a:ext uri="{FF2B5EF4-FFF2-40B4-BE49-F238E27FC236}">
                <a16:creationId xmlns:a16="http://schemas.microsoft.com/office/drawing/2014/main" id="{9E7D7CA0-7283-4BE8-8152-62FB1F503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906" y="5240518"/>
            <a:ext cx="1181100" cy="10239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4000">
              <a:solidFill>
                <a:schemeClr val="tx2"/>
              </a:solidFill>
            </a:endParaRPr>
          </a:p>
        </p:txBody>
      </p:sp>
      <p:sp>
        <p:nvSpPr>
          <p:cNvPr id="6167" name="Oval 43">
            <a:extLst>
              <a:ext uri="{FF2B5EF4-FFF2-40B4-BE49-F238E27FC236}">
                <a16:creationId xmlns:a16="http://schemas.microsoft.com/office/drawing/2014/main" id="{AE46B9E2-A58B-42D1-A5E4-01CBE1BD3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493" y="2614793"/>
            <a:ext cx="1181100" cy="10255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4000">
              <a:solidFill>
                <a:schemeClr val="tx2"/>
              </a:solidFill>
            </a:endParaRPr>
          </a:p>
        </p:txBody>
      </p:sp>
      <p:sp>
        <p:nvSpPr>
          <p:cNvPr id="6168" name="AutoShape 30">
            <a:extLst>
              <a:ext uri="{FF2B5EF4-FFF2-40B4-BE49-F238E27FC236}">
                <a16:creationId xmlns:a16="http://schemas.microsoft.com/office/drawing/2014/main" id="{FFD5E9E9-3662-46A9-B6C3-83A212576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7031" y="2808468"/>
            <a:ext cx="98425" cy="88900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4000">
              <a:solidFill>
                <a:schemeClr val="tx2"/>
              </a:solidFill>
            </a:endParaRPr>
          </a:p>
        </p:txBody>
      </p:sp>
      <p:sp>
        <p:nvSpPr>
          <p:cNvPr id="6169" name="Oval 36">
            <a:extLst>
              <a:ext uri="{FF2B5EF4-FFF2-40B4-BE49-F238E27FC236}">
                <a16:creationId xmlns:a16="http://schemas.microsoft.com/office/drawing/2014/main" id="{B26924B4-0150-454D-8BEE-F06BD7CEB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481" y="2422705"/>
            <a:ext cx="1182687" cy="10255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4000">
              <a:solidFill>
                <a:schemeClr val="tx2"/>
              </a:solidFill>
            </a:endParaRPr>
          </a:p>
        </p:txBody>
      </p:sp>
      <p:sp>
        <p:nvSpPr>
          <p:cNvPr id="6170" name="AutoShape 8">
            <a:extLst>
              <a:ext uri="{FF2B5EF4-FFF2-40B4-BE49-F238E27FC236}">
                <a16:creationId xmlns:a16="http://schemas.microsoft.com/office/drawing/2014/main" id="{528ED6BD-B1C3-4EE2-9B9E-659F67977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8431" y="4919843"/>
            <a:ext cx="98425" cy="90487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4000">
              <a:solidFill>
                <a:schemeClr val="tx2"/>
              </a:solidFill>
            </a:endParaRPr>
          </a:p>
        </p:txBody>
      </p:sp>
      <p:sp>
        <p:nvSpPr>
          <p:cNvPr id="6171" name="Oval 14">
            <a:extLst>
              <a:ext uri="{FF2B5EF4-FFF2-40B4-BE49-F238E27FC236}">
                <a16:creationId xmlns:a16="http://schemas.microsoft.com/office/drawing/2014/main" id="{D2208286-8987-4233-A09B-98E17D68E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906" y="4432480"/>
            <a:ext cx="1181100" cy="10239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4000">
              <a:solidFill>
                <a:schemeClr val="tx2"/>
              </a:solidFill>
            </a:endParaRPr>
          </a:p>
        </p:txBody>
      </p:sp>
      <p:sp>
        <p:nvSpPr>
          <p:cNvPr id="6172" name="Oval 14">
            <a:extLst>
              <a:ext uri="{FF2B5EF4-FFF2-40B4-BE49-F238E27FC236}">
                <a16:creationId xmlns:a16="http://schemas.microsoft.com/office/drawing/2014/main" id="{CCE3C115-C7C8-45A5-B29C-F5D5F8F08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293" y="4280080"/>
            <a:ext cx="1179513" cy="10239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4000">
              <a:solidFill>
                <a:schemeClr val="tx2"/>
              </a:solidFill>
            </a:endParaRPr>
          </a:p>
        </p:txBody>
      </p:sp>
      <p:sp>
        <p:nvSpPr>
          <p:cNvPr id="6173" name="AutoShape 30">
            <a:extLst>
              <a:ext uri="{FF2B5EF4-FFF2-40B4-BE49-F238E27FC236}">
                <a16:creationId xmlns:a16="http://schemas.microsoft.com/office/drawing/2014/main" id="{879DED1B-B0C9-4BFC-8EA0-4FD776932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3756" y="3319643"/>
            <a:ext cx="98425" cy="90487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4000">
              <a:solidFill>
                <a:schemeClr val="tx2"/>
              </a:solidFill>
            </a:endParaRPr>
          </a:p>
        </p:txBody>
      </p:sp>
      <p:sp>
        <p:nvSpPr>
          <p:cNvPr id="6174" name="Oval 36">
            <a:extLst>
              <a:ext uri="{FF2B5EF4-FFF2-40B4-BE49-F238E27FC236}">
                <a16:creationId xmlns:a16="http://schemas.microsoft.com/office/drawing/2014/main" id="{7422176B-96F7-4A66-84D0-E65BE4E64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6393" y="2871968"/>
            <a:ext cx="1181100" cy="10239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4000">
              <a:solidFill>
                <a:schemeClr val="tx2"/>
              </a:solidFill>
            </a:endParaRPr>
          </a:p>
        </p:txBody>
      </p:sp>
      <p:sp>
        <p:nvSpPr>
          <p:cNvPr id="6175" name="AutoShape 30">
            <a:extLst>
              <a:ext uri="{FF2B5EF4-FFF2-40B4-BE49-F238E27FC236}">
                <a16:creationId xmlns:a16="http://schemas.microsoft.com/office/drawing/2014/main" id="{D29740D4-8157-4737-964C-DE2E8E4E1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656" y="3192643"/>
            <a:ext cx="98425" cy="90487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4000">
              <a:solidFill>
                <a:schemeClr val="tx2"/>
              </a:solidFill>
            </a:endParaRPr>
          </a:p>
        </p:txBody>
      </p:sp>
      <p:sp>
        <p:nvSpPr>
          <p:cNvPr id="6176" name="Oval 36">
            <a:extLst>
              <a:ext uri="{FF2B5EF4-FFF2-40B4-BE49-F238E27FC236}">
                <a16:creationId xmlns:a16="http://schemas.microsoft.com/office/drawing/2014/main" id="{1AEEC399-6F4D-41BE-BF3E-87E3D92FF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6881" y="2679880"/>
            <a:ext cx="1179512" cy="10239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4000">
              <a:solidFill>
                <a:schemeClr val="tx2"/>
              </a:solidFill>
            </a:endParaRPr>
          </a:p>
        </p:txBody>
      </p:sp>
      <p:sp>
        <p:nvSpPr>
          <p:cNvPr id="6177" name="Oval 14">
            <a:extLst>
              <a:ext uri="{FF2B5EF4-FFF2-40B4-BE49-F238E27FC236}">
                <a16:creationId xmlns:a16="http://schemas.microsoft.com/office/drawing/2014/main" id="{36516E32-334B-405F-A4BD-FF0DA54BE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9043" y="3562530"/>
            <a:ext cx="1181100" cy="10223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4000">
              <a:solidFill>
                <a:schemeClr val="tx2"/>
              </a:solidFill>
            </a:endParaRPr>
          </a:p>
        </p:txBody>
      </p:sp>
      <p:sp>
        <p:nvSpPr>
          <p:cNvPr id="6178" name="AutoShape 34">
            <a:extLst>
              <a:ext uri="{FF2B5EF4-FFF2-40B4-BE49-F238E27FC236}">
                <a16:creationId xmlns:a16="http://schemas.microsoft.com/office/drawing/2014/main" id="{142209B4-BAEE-4394-B77B-79BFB289D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868" y="1848030"/>
            <a:ext cx="98425" cy="88900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4000">
              <a:solidFill>
                <a:schemeClr val="tx2"/>
              </a:solidFill>
            </a:endParaRPr>
          </a:p>
        </p:txBody>
      </p:sp>
      <p:sp>
        <p:nvSpPr>
          <p:cNvPr id="6179" name="AutoShape 34">
            <a:extLst>
              <a:ext uri="{FF2B5EF4-FFF2-40B4-BE49-F238E27FC236}">
                <a16:creationId xmlns:a16="http://schemas.microsoft.com/office/drawing/2014/main" id="{8492F932-7B51-4863-8B11-60CF621E0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9381" y="5753280"/>
            <a:ext cx="98425" cy="90488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4000">
              <a:solidFill>
                <a:schemeClr val="tx2"/>
              </a:solidFill>
            </a:endParaRPr>
          </a:p>
        </p:txBody>
      </p:sp>
      <p:sp>
        <p:nvSpPr>
          <p:cNvPr id="6180" name="Oval 36">
            <a:extLst>
              <a:ext uri="{FF2B5EF4-FFF2-40B4-BE49-F238E27FC236}">
                <a16:creationId xmlns:a16="http://schemas.microsoft.com/office/drawing/2014/main" id="{955E15DD-B915-4621-A150-2F55CAE6C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7643" y="4408668"/>
            <a:ext cx="1182688" cy="10239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4000">
              <a:solidFill>
                <a:schemeClr val="tx2"/>
              </a:solidFill>
            </a:endParaRPr>
          </a:p>
        </p:txBody>
      </p:sp>
      <p:sp>
        <p:nvSpPr>
          <p:cNvPr id="6181" name="AutoShape 8">
            <a:extLst>
              <a:ext uri="{FF2B5EF4-FFF2-40B4-BE49-F238E27FC236}">
                <a16:creationId xmlns:a16="http://schemas.microsoft.com/office/drawing/2014/main" id="{B9A9840E-23C6-4349-BD5B-A9FF8AE7A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3567" y="1422026"/>
            <a:ext cx="2950669" cy="3204129"/>
          </a:xfrm>
          <a:prstGeom prst="wedgeRectCallout">
            <a:avLst>
              <a:gd name="adj1" fmla="val -10690"/>
              <a:gd name="adj2" fmla="val 49153"/>
            </a:avLst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700" b="1" dirty="0">
                <a:solidFill>
                  <a:srgbClr val="1C1C1C"/>
                </a:solidFill>
                <a:cs typeface="Arial" panose="020B0604020202020204" pitchFamily="34" charset="0"/>
              </a:rPr>
              <a:t>      существующие МРЦ (2-й технологический уровень);</a:t>
            </a:r>
          </a:p>
          <a:p>
            <a:pPr>
              <a:spcBef>
                <a:spcPct val="0"/>
              </a:spcBef>
              <a:buClrTx/>
              <a:buNone/>
            </a:pPr>
            <a:endParaRPr lang="ru-RU" altLang="ru-RU" sz="1700" b="1" dirty="0">
              <a:solidFill>
                <a:srgbClr val="1C1C1C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ru-RU" altLang="ru-RU" sz="1700" b="1" dirty="0">
                <a:solidFill>
                  <a:srgbClr val="1C1C1C"/>
                </a:solidFill>
                <a:cs typeface="Arial" panose="020B0604020202020204" pitchFamily="34" charset="0"/>
              </a:rPr>
              <a:t>      перспективные МРЦ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700" b="1" dirty="0">
              <a:solidFill>
                <a:srgbClr val="1C1C1C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700" b="1" dirty="0">
                <a:solidFill>
                  <a:srgbClr val="1C1C1C"/>
                </a:solidFill>
                <a:cs typeface="Arial" panose="020B0604020202020204" pitchFamily="34" charset="0"/>
              </a:rPr>
              <a:t>       учреждения здравоохранения 3-го технологического уровня, работающие как межрайонные центры по ОКС</a:t>
            </a:r>
          </a:p>
        </p:txBody>
      </p:sp>
      <p:sp>
        <p:nvSpPr>
          <p:cNvPr id="6182" name="AutoShape 30">
            <a:extLst>
              <a:ext uri="{FF2B5EF4-FFF2-40B4-BE49-F238E27FC236}">
                <a16:creationId xmlns:a16="http://schemas.microsoft.com/office/drawing/2014/main" id="{18C8BB28-93B9-4805-A732-F90421C65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6143" y="1561726"/>
            <a:ext cx="98425" cy="90488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4000" b="1">
              <a:solidFill>
                <a:schemeClr val="tx2"/>
              </a:solidFill>
            </a:endParaRPr>
          </a:p>
        </p:txBody>
      </p:sp>
      <p:sp>
        <p:nvSpPr>
          <p:cNvPr id="6183" name="AutoShape 30">
            <a:extLst>
              <a:ext uri="{FF2B5EF4-FFF2-40B4-BE49-F238E27FC236}">
                <a16:creationId xmlns:a16="http://schemas.microsoft.com/office/drawing/2014/main" id="{3CE67FA1-28C2-452C-BA9F-92C2D8DCE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8591" y="2608370"/>
            <a:ext cx="98425" cy="90487"/>
          </a:xfrm>
          <a:prstGeom prst="flowChartConnector">
            <a:avLst/>
          </a:prstGeom>
          <a:solidFill>
            <a:srgbClr val="00206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4000" b="1">
              <a:solidFill>
                <a:schemeClr val="tx2"/>
              </a:solidFill>
            </a:endParaRPr>
          </a:p>
        </p:txBody>
      </p:sp>
      <p:sp>
        <p:nvSpPr>
          <p:cNvPr id="6184" name="Oval 36">
            <a:extLst>
              <a:ext uri="{FF2B5EF4-FFF2-40B4-BE49-F238E27FC236}">
                <a16:creationId xmlns:a16="http://schemas.microsoft.com/office/drawing/2014/main" id="{45C5860D-11DC-46CE-8ACB-11CC3653A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443" y="4022905"/>
            <a:ext cx="1179513" cy="10255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4000">
              <a:solidFill>
                <a:schemeClr val="tx2"/>
              </a:solidFill>
            </a:endParaRPr>
          </a:p>
        </p:txBody>
      </p:sp>
      <p:sp>
        <p:nvSpPr>
          <p:cNvPr id="6185" name="AutoShape 28">
            <a:extLst>
              <a:ext uri="{FF2B5EF4-FFF2-40B4-BE49-F238E27FC236}">
                <a16:creationId xmlns:a16="http://schemas.microsoft.com/office/drawing/2014/main" id="{534C355B-F904-4274-8EC4-82367217A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456" y="4445180"/>
            <a:ext cx="96837" cy="90488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4000">
              <a:solidFill>
                <a:schemeClr val="tx2"/>
              </a:solidFill>
            </a:endParaRPr>
          </a:p>
        </p:txBody>
      </p:sp>
      <p:sp>
        <p:nvSpPr>
          <p:cNvPr id="6186" name="AutoShape 28">
            <a:extLst>
              <a:ext uri="{FF2B5EF4-FFF2-40B4-BE49-F238E27FC236}">
                <a16:creationId xmlns:a16="http://schemas.microsoft.com/office/drawing/2014/main" id="{4232BF2B-E9B5-41A2-9962-A3BE067AD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406" y="4829355"/>
            <a:ext cx="96837" cy="90488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4000">
              <a:solidFill>
                <a:schemeClr val="tx2"/>
              </a:solidFill>
            </a:endParaRPr>
          </a:p>
        </p:txBody>
      </p: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599969E2-89B2-408A-BD9E-7E6F815A55AC}"/>
              </a:ext>
            </a:extLst>
          </p:cNvPr>
          <p:cNvGrpSpPr>
            <a:grpSpLocks/>
          </p:cNvGrpSpPr>
          <p:nvPr/>
        </p:nvGrpSpPr>
        <p:grpSpPr bwMode="auto">
          <a:xfrm>
            <a:off x="4111731" y="1909943"/>
            <a:ext cx="1181100" cy="1025525"/>
            <a:chOff x="3128469" y="3388647"/>
            <a:chExt cx="1179926" cy="1024927"/>
          </a:xfrm>
        </p:grpSpPr>
        <p:sp>
          <p:nvSpPr>
            <p:cNvPr id="6196" name="AutoShape 30">
              <a:extLst>
                <a:ext uri="{FF2B5EF4-FFF2-40B4-BE49-F238E27FC236}">
                  <a16:creationId xmlns:a16="http://schemas.microsoft.com/office/drawing/2014/main" id="{4953F2BF-203B-4C71-9138-49D38F854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5116" y="3773420"/>
              <a:ext cx="99039" cy="90234"/>
            </a:xfrm>
            <a:prstGeom prst="flowChartConnector">
              <a:avLst/>
            </a:prstGeom>
            <a:solidFill>
              <a:srgbClr val="002060"/>
            </a:solidFill>
            <a:ln w="1270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4000">
                <a:solidFill>
                  <a:schemeClr val="tx2"/>
                </a:solidFill>
              </a:endParaRPr>
            </a:p>
          </p:txBody>
        </p:sp>
        <p:sp>
          <p:nvSpPr>
            <p:cNvPr id="6197" name="Oval 36">
              <a:extLst>
                <a:ext uri="{FF2B5EF4-FFF2-40B4-BE49-F238E27FC236}">
                  <a16:creationId xmlns:a16="http://schemas.microsoft.com/office/drawing/2014/main" id="{DD79F5FB-42C4-49AD-A992-5564CC69E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8469" y="3388647"/>
              <a:ext cx="1179926" cy="1024927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FF00"/>
                </a:buClr>
                <a:buChar char="–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2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FF00"/>
                </a:buClr>
                <a:buChar char="–"/>
                <a:defRPr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ru-RU" altLang="ru-RU" sz="4000">
                <a:solidFill>
                  <a:schemeClr val="tx2"/>
                </a:solidFill>
              </a:endParaRPr>
            </a:p>
          </p:txBody>
        </p:sp>
      </p:grpSp>
      <p:sp>
        <p:nvSpPr>
          <p:cNvPr id="6189" name="AutoShape 11">
            <a:extLst>
              <a:ext uri="{FF2B5EF4-FFF2-40B4-BE49-F238E27FC236}">
                <a16:creationId xmlns:a16="http://schemas.microsoft.com/office/drawing/2014/main" id="{31D0C759-6F68-4621-B283-F37E3ACF2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5643" y="2233793"/>
            <a:ext cx="98425" cy="90487"/>
          </a:xfrm>
          <a:prstGeom prst="flowChartConnector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4000">
              <a:solidFill>
                <a:schemeClr val="tx2"/>
              </a:solidFill>
            </a:endParaRPr>
          </a:p>
        </p:txBody>
      </p:sp>
      <p:sp>
        <p:nvSpPr>
          <p:cNvPr id="6190" name="AutoShape 11">
            <a:extLst>
              <a:ext uri="{FF2B5EF4-FFF2-40B4-BE49-F238E27FC236}">
                <a16:creationId xmlns:a16="http://schemas.microsoft.com/office/drawing/2014/main" id="{F4B0B2C1-F4B4-463B-AD33-90DDEB0B0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231" y="5651680"/>
            <a:ext cx="98425" cy="90488"/>
          </a:xfrm>
          <a:prstGeom prst="flowChartConnector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4000">
              <a:solidFill>
                <a:schemeClr val="tx2"/>
              </a:solidFill>
            </a:endParaRPr>
          </a:p>
        </p:txBody>
      </p:sp>
      <p:sp>
        <p:nvSpPr>
          <p:cNvPr id="6191" name="Oval 36">
            <a:extLst>
              <a:ext uri="{FF2B5EF4-FFF2-40B4-BE49-F238E27FC236}">
                <a16:creationId xmlns:a16="http://schemas.microsoft.com/office/drawing/2014/main" id="{5A703C3C-4982-46A1-BAAF-ED545A3FD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143" y="3351393"/>
            <a:ext cx="1181100" cy="1023937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4000">
              <a:solidFill>
                <a:schemeClr val="tx2"/>
              </a:solidFill>
            </a:endParaRPr>
          </a:p>
        </p:txBody>
      </p:sp>
      <p:sp>
        <p:nvSpPr>
          <p:cNvPr id="6192" name="AutoShape 30">
            <a:extLst>
              <a:ext uri="{FF2B5EF4-FFF2-40B4-BE49-F238E27FC236}">
                <a16:creationId xmlns:a16="http://schemas.microsoft.com/office/drawing/2014/main" id="{F9AFDF9E-7505-4125-81AD-22BF54718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4643" y="3640318"/>
            <a:ext cx="98425" cy="90487"/>
          </a:xfrm>
          <a:prstGeom prst="flowChartConnector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4000">
              <a:solidFill>
                <a:schemeClr val="tx2"/>
              </a:solidFill>
            </a:endParaRPr>
          </a:p>
        </p:txBody>
      </p:sp>
      <p:sp>
        <p:nvSpPr>
          <p:cNvPr id="6193" name="AutoShape 30">
            <a:extLst>
              <a:ext uri="{FF2B5EF4-FFF2-40B4-BE49-F238E27FC236}">
                <a16:creationId xmlns:a16="http://schemas.microsoft.com/office/drawing/2014/main" id="{1C8EDEC7-9010-4E44-A56F-ACC266FF6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1543" y="3134786"/>
            <a:ext cx="98425" cy="90487"/>
          </a:xfrm>
          <a:prstGeom prst="flowChartConnector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00"/>
              </a:buClr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2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Char char="–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40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09826B-8316-42A3-A01B-B79454269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73" y="60326"/>
            <a:ext cx="11679801" cy="10731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Закрепленное население и районы областей за МРЦ по оказанию медицинской помощи пациентам с ОКС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175C566-3ED4-47C7-B486-B01520F615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3152595"/>
              </p:ext>
            </p:extLst>
          </p:nvPr>
        </p:nvGraphicFramePr>
        <p:xfrm>
          <a:off x="178824" y="1251751"/>
          <a:ext cx="11808540" cy="5219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3561">
                  <a:extLst>
                    <a:ext uri="{9D8B030D-6E8A-4147-A177-3AD203B41FA5}">
                      <a16:colId xmlns:a16="http://schemas.microsoft.com/office/drawing/2014/main" val="1861032808"/>
                    </a:ext>
                  </a:extLst>
                </a:gridCol>
                <a:gridCol w="1305540">
                  <a:extLst>
                    <a:ext uri="{9D8B030D-6E8A-4147-A177-3AD203B41FA5}">
                      <a16:colId xmlns:a16="http://schemas.microsoft.com/office/drawing/2014/main" val="2202707677"/>
                    </a:ext>
                  </a:extLst>
                </a:gridCol>
                <a:gridCol w="1017811">
                  <a:extLst>
                    <a:ext uri="{9D8B030D-6E8A-4147-A177-3AD203B41FA5}">
                      <a16:colId xmlns:a16="http://schemas.microsoft.com/office/drawing/2014/main" val="1900803884"/>
                    </a:ext>
                  </a:extLst>
                </a:gridCol>
                <a:gridCol w="7659464">
                  <a:extLst>
                    <a:ext uri="{9D8B030D-6E8A-4147-A177-3AD203B41FA5}">
                      <a16:colId xmlns:a16="http://schemas.microsoft.com/office/drawing/2014/main" val="4111378055"/>
                    </a:ext>
                  </a:extLst>
                </a:gridCol>
                <a:gridCol w="862164">
                  <a:extLst>
                    <a:ext uri="{9D8B030D-6E8A-4147-A177-3AD203B41FA5}">
                      <a16:colId xmlns:a16="http://schemas.microsoft.com/office/drawing/2014/main" val="3826066700"/>
                    </a:ext>
                  </a:extLst>
                </a:gridCol>
              </a:tblGrid>
              <a:tr h="334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</a:t>
                      </a:r>
                      <a:endParaRPr lang="ru-RU" sz="1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МРЦ</a:t>
                      </a:r>
                      <a:endParaRPr lang="ru-RU" sz="1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Закрепленное население</a:t>
                      </a:r>
                      <a:endParaRPr lang="ru-RU" sz="1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Районы области</a:t>
                      </a:r>
                      <a:endParaRPr lang="ru-RU" sz="1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Режим работы</a:t>
                      </a:r>
                      <a:endParaRPr lang="ru-RU" sz="1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525119"/>
                  </a:ext>
                </a:extLst>
              </a:tr>
              <a:tr h="279941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Брестская область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Брестский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304 600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Брестская ГБ №1: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г.Брест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Брестский район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24/5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6716011"/>
                  </a:ext>
                </a:extLst>
              </a:tr>
              <a:tr h="2799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Барановичский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292 300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г.Барановичи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4 района: Барановичский,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Ганцевичский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Ляховичский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Ивацевичский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24/7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0787155"/>
                  </a:ext>
                </a:extLst>
              </a:tr>
              <a:tr h="2799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Пинский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359 950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г.Пинск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5 районов: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Пинский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Столинский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Лунинецкий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Дрогичинский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Ивановский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24/7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410222"/>
                  </a:ext>
                </a:extLst>
              </a:tr>
              <a:tr h="334273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Витебская область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Новополоцкий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278 163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г.Новополоцк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г.Полоцк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9 районов: Полоцкий,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Браславский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Верхнедвинский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Глубокский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Миорский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Россонский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Ушачский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Шарковщинский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Докшицкий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(только пациенты с ОКС с подъемом сегмента 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24/7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6555109"/>
                  </a:ext>
                </a:extLst>
              </a:tr>
              <a:tr h="2799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Оршанский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175 025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г.Орша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4 района: Оршанский,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Дубровенский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Толочинский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Чашникский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24/7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434103"/>
                  </a:ext>
                </a:extLst>
              </a:tr>
              <a:tr h="279941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Гомельская область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Жлобинский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97 108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г.Жлобин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Жлобинский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2273659"/>
                  </a:ext>
                </a:extLst>
              </a:tr>
              <a:tr h="334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Мозырский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301 869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Г.Мозырь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8 районов: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Мозырский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Ельский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Житковичский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Калинковичский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Лельчицкий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Наровлянский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Петриковский,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Хойникский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4698277"/>
                  </a:ext>
                </a:extLst>
              </a:tr>
              <a:tr h="334273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Гродненская область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Островецкий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178 834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25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г.Островец</a:t>
                      </a:r>
                      <a:r>
                        <a:rPr lang="ru-RU" sz="1100" b="1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100" b="1" spc="-25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Островецкий</a:t>
                      </a:r>
                      <a:r>
                        <a:rPr lang="ru-RU" sz="1100" b="1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100" b="1" spc="-25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Ошмянский</a:t>
                      </a:r>
                      <a:r>
                        <a:rPr lang="ru-RU" sz="1100" b="1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100" b="1" spc="-25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Сморгонский</a:t>
                      </a:r>
                      <a:r>
                        <a:rPr lang="ru-RU" sz="1100" b="1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районы Гродненской области, </a:t>
                      </a:r>
                      <a:r>
                        <a:rPr lang="ru-RU" sz="1100" b="1" spc="-25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Поставский</a:t>
                      </a:r>
                      <a:r>
                        <a:rPr lang="ru-RU" sz="1100" b="1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 Витебской области и </a:t>
                      </a:r>
                      <a:r>
                        <a:rPr lang="ru-RU" sz="1100" b="1" spc="-25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Мядельский</a:t>
                      </a:r>
                      <a:r>
                        <a:rPr lang="ru-RU" sz="1100" b="1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1100" b="1" spc="-25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Вилейский</a:t>
                      </a:r>
                      <a:r>
                        <a:rPr lang="ru-RU" sz="1100" b="1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районы Минской области (частично)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24/7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29635"/>
                  </a:ext>
                </a:extLst>
              </a:tr>
              <a:tr h="2799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Лидский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250 700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25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г.Лида</a:t>
                      </a:r>
                      <a:r>
                        <a:rPr lang="ru-RU" sz="1100" b="1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6 районов: Лидский, </a:t>
                      </a:r>
                      <a:r>
                        <a:rPr lang="ru-RU" sz="1100" b="1" spc="-25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Вороновский</a:t>
                      </a:r>
                      <a:r>
                        <a:rPr lang="ru-RU" sz="1100" b="1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100" b="1" spc="-25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Дятловский</a:t>
                      </a:r>
                      <a:r>
                        <a:rPr lang="ru-RU" sz="1100" b="1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100" b="1" spc="-25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Ивьевский</a:t>
                      </a:r>
                      <a:r>
                        <a:rPr lang="ru-RU" sz="1100" b="1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100" b="1" spc="-25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Кореличский</a:t>
                      </a:r>
                      <a:r>
                        <a:rPr lang="ru-RU" sz="1100" b="1" spc="-2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100" b="1" spc="-25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Новогрудский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24/7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7147803"/>
                  </a:ext>
                </a:extLst>
              </a:tr>
              <a:tr h="334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Волковысский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217 216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2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г.Волковыск</a:t>
                      </a:r>
                      <a:r>
                        <a:rPr lang="ru-RU" sz="1100" b="1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7 районов: </a:t>
                      </a:r>
                      <a:r>
                        <a:rPr lang="ru-RU" sz="1100" b="1" spc="-2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Берестовицкий</a:t>
                      </a:r>
                      <a:r>
                        <a:rPr lang="ru-RU" sz="1100" b="1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Волковысский, </a:t>
                      </a:r>
                      <a:r>
                        <a:rPr lang="ru-RU" sz="1100" b="1" spc="-2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Зельвенский</a:t>
                      </a:r>
                      <a:r>
                        <a:rPr lang="ru-RU" sz="1100" b="1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Мостовский, </a:t>
                      </a:r>
                      <a:r>
                        <a:rPr lang="ru-RU" sz="1100" b="1" spc="-2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Свислочский</a:t>
                      </a:r>
                      <a:r>
                        <a:rPr lang="ru-RU" sz="1100" b="1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Слонимский, </a:t>
                      </a:r>
                      <a:r>
                        <a:rPr lang="ru-RU" sz="1100" b="1" spc="-2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Пружанский</a:t>
                      </a:r>
                      <a:r>
                        <a:rPr lang="ru-RU" sz="1100" b="1" spc="-2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 Брестской области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24/7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2729262"/>
                  </a:ext>
                </a:extLst>
              </a:tr>
              <a:tr h="279941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Минская область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Борисовский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276 997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г.Борисов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г.Жодино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3 района: Борисовский, Березинский, Крупский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24/7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578323"/>
                  </a:ext>
                </a:extLst>
              </a:tr>
              <a:tr h="2799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Молодечненский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230 076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г.Молодечно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4 района: Молодечненский, Воложинский, Вилейский, Мядельский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24/7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8529484"/>
                  </a:ext>
                </a:extLst>
              </a:tr>
              <a:tr h="334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Солигорский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347 499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г.Солигорск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7 районов: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Солигорский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Слуцкий,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Любанский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Стародорожский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Несвижский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Клецкий,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Копыльский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24/7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5615796"/>
                  </a:ext>
                </a:extLst>
              </a:tr>
              <a:tr h="279941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Могилевская область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Бобруйский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248 124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г.Бобруйск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5 районов: Бобруйский,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Глусский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Кличевский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Кировский,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Осиповичский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24/7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639088"/>
                  </a:ext>
                </a:extLst>
              </a:tr>
              <a:tr h="334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Могилевский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295 123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Могилевская ГБСМП: Могилевские поликлиники №№1, 4, 5, 6, 8, 9 и 4 района: Быховский, Чаусский, Горецкий и Шкловский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24/7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09" marR="123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059183"/>
                  </a:ext>
                </a:extLst>
              </a:tr>
              <a:tr h="2799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Кричевский</a:t>
                      </a:r>
                    </a:p>
                  </a:txBody>
                  <a:tcPr marL="12309" marR="123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80 758</a:t>
                      </a:r>
                    </a:p>
                  </a:txBody>
                  <a:tcPr marL="12309" marR="123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Кричевский, </a:t>
                      </a:r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Костюковичский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Краснопольский, </a:t>
                      </a:r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Климовичский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Хотимский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Чериковский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309" marR="123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16/5</a:t>
                      </a:r>
                    </a:p>
                  </a:txBody>
                  <a:tcPr marL="12309" marR="123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099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6928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95D64-42A4-4D63-96E4-C008504DA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802"/>
            <a:ext cx="10515600" cy="12101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Выполнение </a:t>
            </a:r>
            <a:r>
              <a:rPr lang="ru-RU" sz="3600" b="1" dirty="0" err="1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коронароангиографий</a:t>
            </a:r>
            <a:r>
              <a:rPr lang="ru-RU" sz="36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(плановых и экстренных) в МРЦ </a:t>
            </a:r>
            <a:r>
              <a:rPr lang="ru-RU" sz="28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(2024-2025гг.)</a:t>
            </a:r>
            <a:endParaRPr lang="ru-RU" sz="36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2AF0FF4-65AC-4C81-91B8-9075DC3C26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8356529"/>
              </p:ext>
            </p:extLst>
          </p:nvPr>
        </p:nvGraphicFramePr>
        <p:xfrm>
          <a:off x="281352" y="1379390"/>
          <a:ext cx="11629305" cy="39074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6873">
                  <a:extLst>
                    <a:ext uri="{9D8B030D-6E8A-4147-A177-3AD203B41FA5}">
                      <a16:colId xmlns:a16="http://schemas.microsoft.com/office/drawing/2014/main" val="2821874825"/>
                    </a:ext>
                  </a:extLst>
                </a:gridCol>
                <a:gridCol w="652652">
                  <a:extLst>
                    <a:ext uri="{9D8B030D-6E8A-4147-A177-3AD203B41FA5}">
                      <a16:colId xmlns:a16="http://schemas.microsoft.com/office/drawing/2014/main" val="3483706966"/>
                    </a:ext>
                  </a:extLst>
                </a:gridCol>
                <a:gridCol w="652652">
                  <a:extLst>
                    <a:ext uri="{9D8B030D-6E8A-4147-A177-3AD203B41FA5}">
                      <a16:colId xmlns:a16="http://schemas.microsoft.com/office/drawing/2014/main" val="3166177468"/>
                    </a:ext>
                  </a:extLst>
                </a:gridCol>
                <a:gridCol w="652652">
                  <a:extLst>
                    <a:ext uri="{9D8B030D-6E8A-4147-A177-3AD203B41FA5}">
                      <a16:colId xmlns:a16="http://schemas.microsoft.com/office/drawing/2014/main" val="2528946177"/>
                    </a:ext>
                  </a:extLst>
                </a:gridCol>
                <a:gridCol w="652652">
                  <a:extLst>
                    <a:ext uri="{9D8B030D-6E8A-4147-A177-3AD203B41FA5}">
                      <a16:colId xmlns:a16="http://schemas.microsoft.com/office/drawing/2014/main" val="3631126713"/>
                    </a:ext>
                  </a:extLst>
                </a:gridCol>
                <a:gridCol w="652652">
                  <a:extLst>
                    <a:ext uri="{9D8B030D-6E8A-4147-A177-3AD203B41FA5}">
                      <a16:colId xmlns:a16="http://schemas.microsoft.com/office/drawing/2014/main" val="83228919"/>
                    </a:ext>
                  </a:extLst>
                </a:gridCol>
                <a:gridCol w="652652">
                  <a:extLst>
                    <a:ext uri="{9D8B030D-6E8A-4147-A177-3AD203B41FA5}">
                      <a16:colId xmlns:a16="http://schemas.microsoft.com/office/drawing/2014/main" val="1547489724"/>
                    </a:ext>
                  </a:extLst>
                </a:gridCol>
                <a:gridCol w="652652">
                  <a:extLst>
                    <a:ext uri="{9D8B030D-6E8A-4147-A177-3AD203B41FA5}">
                      <a16:colId xmlns:a16="http://schemas.microsoft.com/office/drawing/2014/main" val="755107256"/>
                    </a:ext>
                  </a:extLst>
                </a:gridCol>
                <a:gridCol w="652652">
                  <a:extLst>
                    <a:ext uri="{9D8B030D-6E8A-4147-A177-3AD203B41FA5}">
                      <a16:colId xmlns:a16="http://schemas.microsoft.com/office/drawing/2014/main" val="2257449581"/>
                    </a:ext>
                  </a:extLst>
                </a:gridCol>
                <a:gridCol w="652652">
                  <a:extLst>
                    <a:ext uri="{9D8B030D-6E8A-4147-A177-3AD203B41FA5}">
                      <a16:colId xmlns:a16="http://schemas.microsoft.com/office/drawing/2014/main" val="4267515774"/>
                    </a:ext>
                  </a:extLst>
                </a:gridCol>
                <a:gridCol w="652652">
                  <a:extLst>
                    <a:ext uri="{9D8B030D-6E8A-4147-A177-3AD203B41FA5}">
                      <a16:colId xmlns:a16="http://schemas.microsoft.com/office/drawing/2014/main" val="471144943"/>
                    </a:ext>
                  </a:extLst>
                </a:gridCol>
                <a:gridCol w="652652">
                  <a:extLst>
                    <a:ext uri="{9D8B030D-6E8A-4147-A177-3AD203B41FA5}">
                      <a16:colId xmlns:a16="http://schemas.microsoft.com/office/drawing/2014/main" val="3532944198"/>
                    </a:ext>
                  </a:extLst>
                </a:gridCol>
                <a:gridCol w="652652">
                  <a:extLst>
                    <a:ext uri="{9D8B030D-6E8A-4147-A177-3AD203B41FA5}">
                      <a16:colId xmlns:a16="http://schemas.microsoft.com/office/drawing/2014/main" val="3473977437"/>
                    </a:ext>
                  </a:extLst>
                </a:gridCol>
                <a:gridCol w="652652">
                  <a:extLst>
                    <a:ext uri="{9D8B030D-6E8A-4147-A177-3AD203B41FA5}">
                      <a16:colId xmlns:a16="http://schemas.microsoft.com/office/drawing/2014/main" val="856251148"/>
                    </a:ext>
                  </a:extLst>
                </a:gridCol>
                <a:gridCol w="652652">
                  <a:extLst>
                    <a:ext uri="{9D8B030D-6E8A-4147-A177-3AD203B41FA5}">
                      <a16:colId xmlns:a16="http://schemas.microsoft.com/office/drawing/2014/main" val="392017935"/>
                    </a:ext>
                  </a:extLst>
                </a:gridCol>
                <a:gridCol w="652652">
                  <a:extLst>
                    <a:ext uri="{9D8B030D-6E8A-4147-A177-3AD203B41FA5}">
                      <a16:colId xmlns:a16="http://schemas.microsoft.com/office/drawing/2014/main" val="3363485181"/>
                    </a:ext>
                  </a:extLst>
                </a:gridCol>
                <a:gridCol w="652652">
                  <a:extLst>
                    <a:ext uri="{9D8B030D-6E8A-4147-A177-3AD203B41FA5}">
                      <a16:colId xmlns:a16="http://schemas.microsoft.com/office/drawing/2014/main" val="3571889261"/>
                    </a:ext>
                  </a:extLst>
                </a:gridCol>
              </a:tblGrid>
              <a:tr h="21296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МРЦ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Брестский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Барановичский</a:t>
                      </a:r>
                      <a:endParaRPr lang="ru-RU" sz="1800" b="1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Пинский</a:t>
                      </a:r>
                      <a:endParaRPr lang="ru-RU" sz="1800" b="1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Новополоцкий</a:t>
                      </a:r>
                      <a:endParaRPr lang="ru-RU" sz="1800" b="1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Оршанский</a:t>
                      </a:r>
                      <a:endParaRPr lang="ru-RU" sz="1800" b="1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Жлобинский</a:t>
                      </a:r>
                      <a:endParaRPr lang="ru-RU" sz="1800" b="1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Мозырский</a:t>
                      </a:r>
                      <a:endParaRPr lang="ru-RU" sz="1800" b="1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Волковысский</a:t>
                      </a:r>
                      <a:endParaRPr lang="ru-RU" sz="1800" b="1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Островецкий</a:t>
                      </a:r>
                      <a:endParaRPr lang="ru-RU" sz="1800" b="1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Лидский</a:t>
                      </a:r>
                      <a:endParaRPr lang="ru-RU" sz="1800" b="1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Борисовский</a:t>
                      </a:r>
                      <a:endParaRPr lang="ru-RU" sz="1800" b="1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Молодечненский</a:t>
                      </a:r>
                      <a:endParaRPr lang="ru-RU" sz="1800" b="1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Солигорский</a:t>
                      </a:r>
                      <a:endParaRPr lang="ru-RU" sz="1800" b="1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Кричевский</a:t>
                      </a:r>
                      <a:endParaRPr lang="ru-RU" sz="1800" b="1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Бобруйский</a:t>
                      </a:r>
                      <a:endParaRPr lang="ru-RU" sz="1800" b="1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Могилевский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545581"/>
                  </a:ext>
                </a:extLst>
              </a:tr>
              <a:tr h="6383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2024г.</a:t>
                      </a:r>
                      <a:endParaRPr lang="ru-RU" sz="18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снф</a:t>
                      </a:r>
                      <a:endParaRPr lang="ru-RU" sz="18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снф</a:t>
                      </a:r>
                      <a:endParaRPr lang="ru-RU" sz="18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снф</a:t>
                      </a:r>
                      <a:endParaRPr lang="ru-RU" sz="18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1045</a:t>
                      </a:r>
                      <a:endParaRPr lang="ru-RU" sz="18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снф</a:t>
                      </a:r>
                      <a:endParaRPr lang="ru-RU" sz="18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239937"/>
                  </a:ext>
                </a:extLst>
              </a:tr>
              <a:tr h="6994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2025г.</a:t>
                      </a:r>
                      <a:endParaRPr lang="ru-RU" sz="18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480</a:t>
                      </a:r>
                      <a:endParaRPr lang="ru-RU" sz="18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366761"/>
                  </a:ext>
                </a:extLst>
              </a:tr>
              <a:tr h="2355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Динамика,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+20,2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+12,5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+6,1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-10,8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+59,6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+17,8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+389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+1,7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+7,7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+7,5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+16,3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+16,7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039841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53C0394-003F-407A-ACD1-CE8D269077B5}"/>
              </a:ext>
            </a:extLst>
          </p:cNvPr>
          <p:cNvSpPr/>
          <p:nvPr/>
        </p:nvSpPr>
        <p:spPr>
          <a:xfrm>
            <a:off x="281352" y="5375470"/>
            <a:ext cx="11629300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Итого: 10635 пациентов за 2024г. и 13152 пациента за 2025г., темп прироста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+23,7%; </a:t>
            </a:r>
          </a:p>
          <a:p>
            <a:r>
              <a:rPr lang="ru-RU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снф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служба не функционировала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4B8AED9-8C90-4686-8627-56E15E485776}"/>
              </a:ext>
            </a:extLst>
          </p:cNvPr>
          <p:cNvSpPr/>
          <p:nvPr/>
        </p:nvSpPr>
        <p:spPr>
          <a:xfrm>
            <a:off x="267500" y="6003738"/>
            <a:ext cx="11643152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ru-RU" sz="1600" b="1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В 2024г. в РБ выполнено 35746 </a:t>
            </a:r>
            <a:r>
              <a:rPr lang="ru-RU" sz="1600" b="1" i="0" dirty="0" err="1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коронароангиографий</a:t>
            </a:r>
            <a:r>
              <a:rPr lang="ru-RU" sz="1600" b="1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, из них – 10635 на уровне МРЦ (29,8%)</a:t>
            </a:r>
          </a:p>
          <a:p>
            <a:pPr algn="l"/>
            <a:r>
              <a:rPr lang="ru-RU" sz="1600" b="1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В 2025г. в РБ выполнено 38735 </a:t>
            </a:r>
            <a:r>
              <a:rPr lang="ru-RU" sz="1600" b="1" i="0" dirty="0" err="1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коронароангиографий</a:t>
            </a:r>
            <a:r>
              <a:rPr lang="ru-RU" sz="1600" b="1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, из них – 15071 на уровне МРЦ (38,9%)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68801A2-CB99-4D1E-886E-8846CDDEED4A}"/>
              </a:ext>
            </a:extLst>
          </p:cNvPr>
          <p:cNvSpPr/>
          <p:nvPr/>
        </p:nvSpPr>
        <p:spPr>
          <a:xfrm>
            <a:off x="0" y="6530984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Статистические данные</a:t>
            </a:r>
          </a:p>
        </p:txBody>
      </p:sp>
    </p:spTree>
    <p:extLst>
      <p:ext uri="{BB962C8B-B14F-4D97-AF65-F5344CB8AC3E}">
        <p14:creationId xmlns:p14="http://schemas.microsoft.com/office/powerpoint/2010/main" val="100372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95D64-42A4-4D63-96E4-C008504DA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28" y="79376"/>
            <a:ext cx="11629300" cy="11195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Выполнение ЧКВ (плановых и экстренных) в МРЦ</a:t>
            </a:r>
            <a:br>
              <a:rPr lang="ru-RU" sz="36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8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(2024-2025гг.)</a:t>
            </a:r>
            <a:endParaRPr lang="ru-RU" sz="36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2AF0FF4-65AC-4C81-91B8-9075DC3C26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061668"/>
              </p:ext>
            </p:extLst>
          </p:nvPr>
        </p:nvGraphicFramePr>
        <p:xfrm>
          <a:off x="281352" y="1115825"/>
          <a:ext cx="11619775" cy="37110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5903">
                  <a:extLst>
                    <a:ext uri="{9D8B030D-6E8A-4147-A177-3AD203B41FA5}">
                      <a16:colId xmlns:a16="http://schemas.microsoft.com/office/drawing/2014/main" val="2821874825"/>
                    </a:ext>
                  </a:extLst>
                </a:gridCol>
                <a:gridCol w="652117">
                  <a:extLst>
                    <a:ext uri="{9D8B030D-6E8A-4147-A177-3AD203B41FA5}">
                      <a16:colId xmlns:a16="http://schemas.microsoft.com/office/drawing/2014/main" val="314872295"/>
                    </a:ext>
                  </a:extLst>
                </a:gridCol>
                <a:gridCol w="652117">
                  <a:extLst>
                    <a:ext uri="{9D8B030D-6E8A-4147-A177-3AD203B41FA5}">
                      <a16:colId xmlns:a16="http://schemas.microsoft.com/office/drawing/2014/main" val="3166177468"/>
                    </a:ext>
                  </a:extLst>
                </a:gridCol>
                <a:gridCol w="652117">
                  <a:extLst>
                    <a:ext uri="{9D8B030D-6E8A-4147-A177-3AD203B41FA5}">
                      <a16:colId xmlns:a16="http://schemas.microsoft.com/office/drawing/2014/main" val="2528946177"/>
                    </a:ext>
                  </a:extLst>
                </a:gridCol>
                <a:gridCol w="652117">
                  <a:extLst>
                    <a:ext uri="{9D8B030D-6E8A-4147-A177-3AD203B41FA5}">
                      <a16:colId xmlns:a16="http://schemas.microsoft.com/office/drawing/2014/main" val="3631126713"/>
                    </a:ext>
                  </a:extLst>
                </a:gridCol>
                <a:gridCol w="652117">
                  <a:extLst>
                    <a:ext uri="{9D8B030D-6E8A-4147-A177-3AD203B41FA5}">
                      <a16:colId xmlns:a16="http://schemas.microsoft.com/office/drawing/2014/main" val="83228919"/>
                    </a:ext>
                  </a:extLst>
                </a:gridCol>
                <a:gridCol w="652117">
                  <a:extLst>
                    <a:ext uri="{9D8B030D-6E8A-4147-A177-3AD203B41FA5}">
                      <a16:colId xmlns:a16="http://schemas.microsoft.com/office/drawing/2014/main" val="1547489724"/>
                    </a:ext>
                  </a:extLst>
                </a:gridCol>
                <a:gridCol w="652117">
                  <a:extLst>
                    <a:ext uri="{9D8B030D-6E8A-4147-A177-3AD203B41FA5}">
                      <a16:colId xmlns:a16="http://schemas.microsoft.com/office/drawing/2014/main" val="755107256"/>
                    </a:ext>
                  </a:extLst>
                </a:gridCol>
                <a:gridCol w="652117">
                  <a:extLst>
                    <a:ext uri="{9D8B030D-6E8A-4147-A177-3AD203B41FA5}">
                      <a16:colId xmlns:a16="http://schemas.microsoft.com/office/drawing/2014/main" val="2257449581"/>
                    </a:ext>
                  </a:extLst>
                </a:gridCol>
                <a:gridCol w="652117">
                  <a:extLst>
                    <a:ext uri="{9D8B030D-6E8A-4147-A177-3AD203B41FA5}">
                      <a16:colId xmlns:a16="http://schemas.microsoft.com/office/drawing/2014/main" val="4267515774"/>
                    </a:ext>
                  </a:extLst>
                </a:gridCol>
                <a:gridCol w="652117">
                  <a:extLst>
                    <a:ext uri="{9D8B030D-6E8A-4147-A177-3AD203B41FA5}">
                      <a16:colId xmlns:a16="http://schemas.microsoft.com/office/drawing/2014/main" val="471144943"/>
                    </a:ext>
                  </a:extLst>
                </a:gridCol>
                <a:gridCol w="652117">
                  <a:extLst>
                    <a:ext uri="{9D8B030D-6E8A-4147-A177-3AD203B41FA5}">
                      <a16:colId xmlns:a16="http://schemas.microsoft.com/office/drawing/2014/main" val="3532944198"/>
                    </a:ext>
                  </a:extLst>
                </a:gridCol>
                <a:gridCol w="652117">
                  <a:extLst>
                    <a:ext uri="{9D8B030D-6E8A-4147-A177-3AD203B41FA5}">
                      <a16:colId xmlns:a16="http://schemas.microsoft.com/office/drawing/2014/main" val="3473977437"/>
                    </a:ext>
                  </a:extLst>
                </a:gridCol>
                <a:gridCol w="652117">
                  <a:extLst>
                    <a:ext uri="{9D8B030D-6E8A-4147-A177-3AD203B41FA5}">
                      <a16:colId xmlns:a16="http://schemas.microsoft.com/office/drawing/2014/main" val="856251148"/>
                    </a:ext>
                  </a:extLst>
                </a:gridCol>
                <a:gridCol w="652117">
                  <a:extLst>
                    <a:ext uri="{9D8B030D-6E8A-4147-A177-3AD203B41FA5}">
                      <a16:colId xmlns:a16="http://schemas.microsoft.com/office/drawing/2014/main" val="2048979481"/>
                    </a:ext>
                  </a:extLst>
                </a:gridCol>
                <a:gridCol w="652117">
                  <a:extLst>
                    <a:ext uri="{9D8B030D-6E8A-4147-A177-3AD203B41FA5}">
                      <a16:colId xmlns:a16="http://schemas.microsoft.com/office/drawing/2014/main" val="3363485181"/>
                    </a:ext>
                  </a:extLst>
                </a:gridCol>
                <a:gridCol w="652117">
                  <a:extLst>
                    <a:ext uri="{9D8B030D-6E8A-4147-A177-3AD203B41FA5}">
                      <a16:colId xmlns:a16="http://schemas.microsoft.com/office/drawing/2014/main" val="3981811511"/>
                    </a:ext>
                  </a:extLst>
                </a:gridCol>
              </a:tblGrid>
              <a:tr h="2073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МРЦ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Брестский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Барановичский</a:t>
                      </a:r>
                      <a:endParaRPr lang="ru-RU" sz="1800" b="1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Пинский</a:t>
                      </a:r>
                      <a:endParaRPr lang="ru-RU" sz="1800" b="1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Новополоцкий</a:t>
                      </a:r>
                      <a:endParaRPr lang="ru-RU" sz="1800" b="1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Оршанский</a:t>
                      </a:r>
                      <a:endParaRPr lang="ru-RU" sz="1800" b="1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Жлобинский</a:t>
                      </a:r>
                      <a:endParaRPr lang="ru-RU" sz="1800" b="1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Мозырский</a:t>
                      </a:r>
                      <a:endParaRPr lang="ru-RU" sz="1800" b="1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Волковысский</a:t>
                      </a:r>
                      <a:endParaRPr lang="ru-RU" sz="1800" b="1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Островецкий</a:t>
                      </a:r>
                      <a:endParaRPr lang="ru-RU" sz="1800" b="1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Лидский</a:t>
                      </a:r>
                      <a:endParaRPr lang="ru-RU" sz="1800" b="1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Борисовский</a:t>
                      </a:r>
                      <a:endParaRPr lang="ru-RU" sz="1800" b="1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Молодечненский</a:t>
                      </a:r>
                      <a:endParaRPr lang="ru-RU" sz="1800" b="1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Солигорский</a:t>
                      </a:r>
                      <a:endParaRPr lang="ru-RU" sz="1800" b="1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Кричевский</a:t>
                      </a:r>
                      <a:endParaRPr lang="ru-RU" sz="1800" b="1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Бобруйский</a:t>
                      </a:r>
                      <a:endParaRPr lang="ru-RU" sz="1800" b="1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Могилевский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545581"/>
                  </a:ext>
                </a:extLst>
              </a:tr>
              <a:tr h="5895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2024г.</a:t>
                      </a:r>
                      <a:endParaRPr lang="ru-RU" sz="18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снф</a:t>
                      </a:r>
                      <a:endParaRPr lang="ru-RU" sz="18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снф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снф</a:t>
                      </a:r>
                      <a:endParaRPr lang="ru-RU" sz="18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снф</a:t>
                      </a:r>
                      <a:endParaRPr lang="ru-RU" sz="18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239937"/>
                  </a:ext>
                </a:extLst>
              </a:tr>
              <a:tr h="5895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2025г.</a:t>
                      </a:r>
                      <a:endParaRPr lang="ru-RU" sz="18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366761"/>
                  </a:ext>
                </a:extLst>
              </a:tr>
              <a:tr h="4584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Динамика,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+15,2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+12,7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+24,2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-17,2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+319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+15,9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+427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+2,6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+11,2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+9,8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655356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53C0394-003F-407A-ACD1-CE8D269077B5}"/>
              </a:ext>
            </a:extLst>
          </p:cNvPr>
          <p:cNvSpPr/>
          <p:nvPr/>
        </p:nvSpPr>
        <p:spPr>
          <a:xfrm>
            <a:off x="271828" y="5114924"/>
            <a:ext cx="11629300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Итого: 5201 пациент за 2024г. и 6302 пациента за 2025г., темп прироста +21,2%; </a:t>
            </a:r>
          </a:p>
          <a:p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снф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служба не функционировала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402C3AE-6D54-404B-AF44-B8362E54352B}"/>
              </a:ext>
            </a:extLst>
          </p:cNvPr>
          <p:cNvSpPr/>
          <p:nvPr/>
        </p:nvSpPr>
        <p:spPr>
          <a:xfrm>
            <a:off x="276449" y="5719899"/>
            <a:ext cx="11629300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ru-RU" sz="1600" b="1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В 2024г. в РБ выполнено 16356 ЧКВ, из них – 5201 на уровне МРЦ (31,8%)</a:t>
            </a:r>
          </a:p>
          <a:p>
            <a:pPr algn="l"/>
            <a:r>
              <a:rPr lang="ru-RU" sz="1600" b="1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В 2025г. в РБ выполнено 17937 ЧКВ, из них – 7208 на уровне МРЦ (40,2%)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A872D23-4EF1-46E0-8C96-1237CDAF2E85}"/>
              </a:ext>
            </a:extLst>
          </p:cNvPr>
          <p:cNvSpPr/>
          <p:nvPr/>
        </p:nvSpPr>
        <p:spPr>
          <a:xfrm>
            <a:off x="0" y="6530984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Статистические данные</a:t>
            </a:r>
          </a:p>
        </p:txBody>
      </p:sp>
    </p:spTree>
    <p:extLst>
      <p:ext uri="{BB962C8B-B14F-4D97-AF65-F5344CB8AC3E}">
        <p14:creationId xmlns:p14="http://schemas.microsoft.com/office/powerpoint/2010/main" val="206648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95D64-42A4-4D63-96E4-C008504DA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1208915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Имплантация ЭКС в МРЦ</a:t>
            </a:r>
            <a:br>
              <a:rPr lang="ru-RU" sz="36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8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(2024-2025гг.)</a:t>
            </a:r>
            <a:endParaRPr lang="ru-RU" sz="36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2AF0FF4-65AC-4C81-91B8-9075DC3C26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7619906"/>
              </p:ext>
            </p:extLst>
          </p:nvPr>
        </p:nvGraphicFramePr>
        <p:xfrm>
          <a:off x="281351" y="1126261"/>
          <a:ext cx="11663003" cy="45007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9595">
                  <a:extLst>
                    <a:ext uri="{9D8B030D-6E8A-4147-A177-3AD203B41FA5}">
                      <a16:colId xmlns:a16="http://schemas.microsoft.com/office/drawing/2014/main" val="2821874825"/>
                    </a:ext>
                  </a:extLst>
                </a:gridCol>
                <a:gridCol w="648963">
                  <a:extLst>
                    <a:ext uri="{9D8B030D-6E8A-4147-A177-3AD203B41FA5}">
                      <a16:colId xmlns:a16="http://schemas.microsoft.com/office/drawing/2014/main" val="2578890331"/>
                    </a:ext>
                  </a:extLst>
                </a:gridCol>
                <a:gridCol w="648963">
                  <a:extLst>
                    <a:ext uri="{9D8B030D-6E8A-4147-A177-3AD203B41FA5}">
                      <a16:colId xmlns:a16="http://schemas.microsoft.com/office/drawing/2014/main" val="3166177468"/>
                    </a:ext>
                  </a:extLst>
                </a:gridCol>
                <a:gridCol w="648963">
                  <a:extLst>
                    <a:ext uri="{9D8B030D-6E8A-4147-A177-3AD203B41FA5}">
                      <a16:colId xmlns:a16="http://schemas.microsoft.com/office/drawing/2014/main" val="2528946177"/>
                    </a:ext>
                  </a:extLst>
                </a:gridCol>
                <a:gridCol w="648963">
                  <a:extLst>
                    <a:ext uri="{9D8B030D-6E8A-4147-A177-3AD203B41FA5}">
                      <a16:colId xmlns:a16="http://schemas.microsoft.com/office/drawing/2014/main" val="3631126713"/>
                    </a:ext>
                  </a:extLst>
                </a:gridCol>
                <a:gridCol w="648963">
                  <a:extLst>
                    <a:ext uri="{9D8B030D-6E8A-4147-A177-3AD203B41FA5}">
                      <a16:colId xmlns:a16="http://schemas.microsoft.com/office/drawing/2014/main" val="83228919"/>
                    </a:ext>
                  </a:extLst>
                </a:gridCol>
                <a:gridCol w="648963">
                  <a:extLst>
                    <a:ext uri="{9D8B030D-6E8A-4147-A177-3AD203B41FA5}">
                      <a16:colId xmlns:a16="http://schemas.microsoft.com/office/drawing/2014/main" val="1547489724"/>
                    </a:ext>
                  </a:extLst>
                </a:gridCol>
                <a:gridCol w="648963">
                  <a:extLst>
                    <a:ext uri="{9D8B030D-6E8A-4147-A177-3AD203B41FA5}">
                      <a16:colId xmlns:a16="http://schemas.microsoft.com/office/drawing/2014/main" val="755107256"/>
                    </a:ext>
                  </a:extLst>
                </a:gridCol>
                <a:gridCol w="648963">
                  <a:extLst>
                    <a:ext uri="{9D8B030D-6E8A-4147-A177-3AD203B41FA5}">
                      <a16:colId xmlns:a16="http://schemas.microsoft.com/office/drawing/2014/main" val="2257449581"/>
                    </a:ext>
                  </a:extLst>
                </a:gridCol>
                <a:gridCol w="648963">
                  <a:extLst>
                    <a:ext uri="{9D8B030D-6E8A-4147-A177-3AD203B41FA5}">
                      <a16:colId xmlns:a16="http://schemas.microsoft.com/office/drawing/2014/main" val="4267515774"/>
                    </a:ext>
                  </a:extLst>
                </a:gridCol>
                <a:gridCol w="648963">
                  <a:extLst>
                    <a:ext uri="{9D8B030D-6E8A-4147-A177-3AD203B41FA5}">
                      <a16:colId xmlns:a16="http://schemas.microsoft.com/office/drawing/2014/main" val="471144943"/>
                    </a:ext>
                  </a:extLst>
                </a:gridCol>
                <a:gridCol w="648963">
                  <a:extLst>
                    <a:ext uri="{9D8B030D-6E8A-4147-A177-3AD203B41FA5}">
                      <a16:colId xmlns:a16="http://schemas.microsoft.com/office/drawing/2014/main" val="3532944198"/>
                    </a:ext>
                  </a:extLst>
                </a:gridCol>
                <a:gridCol w="648963">
                  <a:extLst>
                    <a:ext uri="{9D8B030D-6E8A-4147-A177-3AD203B41FA5}">
                      <a16:colId xmlns:a16="http://schemas.microsoft.com/office/drawing/2014/main" val="3473977437"/>
                    </a:ext>
                  </a:extLst>
                </a:gridCol>
                <a:gridCol w="648963">
                  <a:extLst>
                    <a:ext uri="{9D8B030D-6E8A-4147-A177-3AD203B41FA5}">
                      <a16:colId xmlns:a16="http://schemas.microsoft.com/office/drawing/2014/main" val="856251148"/>
                    </a:ext>
                  </a:extLst>
                </a:gridCol>
                <a:gridCol w="648963">
                  <a:extLst>
                    <a:ext uri="{9D8B030D-6E8A-4147-A177-3AD203B41FA5}">
                      <a16:colId xmlns:a16="http://schemas.microsoft.com/office/drawing/2014/main" val="117875640"/>
                    </a:ext>
                  </a:extLst>
                </a:gridCol>
                <a:gridCol w="648963">
                  <a:extLst>
                    <a:ext uri="{9D8B030D-6E8A-4147-A177-3AD203B41FA5}">
                      <a16:colId xmlns:a16="http://schemas.microsoft.com/office/drawing/2014/main" val="3363485181"/>
                    </a:ext>
                  </a:extLst>
                </a:gridCol>
                <a:gridCol w="648963">
                  <a:extLst>
                    <a:ext uri="{9D8B030D-6E8A-4147-A177-3AD203B41FA5}">
                      <a16:colId xmlns:a16="http://schemas.microsoft.com/office/drawing/2014/main" val="2820692030"/>
                    </a:ext>
                  </a:extLst>
                </a:gridCol>
              </a:tblGrid>
              <a:tr h="21064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МРЦ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Брестский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Барановичский</a:t>
                      </a:r>
                      <a:endParaRPr lang="ru-RU" sz="1800" b="1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Пинский</a:t>
                      </a:r>
                      <a:endParaRPr lang="ru-RU" sz="1800" b="1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Новополоцкий</a:t>
                      </a:r>
                      <a:endParaRPr lang="ru-RU" sz="1800" b="1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Оршанский</a:t>
                      </a:r>
                      <a:endParaRPr lang="ru-RU" sz="1800" b="1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Жлобинский</a:t>
                      </a:r>
                      <a:endParaRPr lang="ru-RU" sz="1800" b="1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Мозырский</a:t>
                      </a:r>
                      <a:endParaRPr lang="ru-RU" sz="1800" b="1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Волковысский</a:t>
                      </a:r>
                      <a:endParaRPr lang="ru-RU" sz="1800" b="1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Островецкий</a:t>
                      </a:r>
                      <a:endParaRPr lang="ru-RU" sz="1800" b="1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Лидский</a:t>
                      </a:r>
                      <a:endParaRPr lang="ru-RU" sz="1800" b="1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Борисовский</a:t>
                      </a:r>
                      <a:endParaRPr lang="ru-RU" sz="1800" b="1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Молодечненский</a:t>
                      </a:r>
                      <a:endParaRPr lang="ru-RU" sz="1800" b="1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Солигорский</a:t>
                      </a:r>
                      <a:endParaRPr lang="ru-RU" sz="1800" b="1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Кричевский</a:t>
                      </a:r>
                      <a:endParaRPr lang="ru-RU" sz="1800" b="1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7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Бобруйский</a:t>
                      </a:r>
                      <a:endParaRPr lang="ru-RU" sz="1800" b="1" kern="1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lvl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Могилевский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545581"/>
                  </a:ext>
                </a:extLst>
              </a:tr>
              <a:tr h="6323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2024г.</a:t>
                      </a:r>
                      <a:endParaRPr lang="ru-RU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239937"/>
                  </a:ext>
                </a:extLst>
              </a:tr>
              <a:tr h="6323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2025г.</a:t>
                      </a:r>
                      <a:endParaRPr lang="ru-RU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366761"/>
                  </a:ext>
                </a:extLst>
              </a:tr>
              <a:tr h="2704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Динамика,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+102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+173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+700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+275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588553"/>
                  </a:ext>
                </a:extLst>
              </a:tr>
              <a:tr h="8591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Число ЭКС на 1 млн. закрепленного населения*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444,7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358,3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255,2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211,4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330,9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6662994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53C0394-003F-407A-ACD1-CE8D269077B5}"/>
              </a:ext>
            </a:extLst>
          </p:cNvPr>
          <p:cNvSpPr/>
          <p:nvPr/>
        </p:nvSpPr>
        <p:spPr>
          <a:xfrm>
            <a:off x="281352" y="5653533"/>
            <a:ext cx="11663003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Итого: 322 пациента в 2024г. и 553 пациента в 2025г., темп прироста +71,7%;</a:t>
            </a:r>
          </a:p>
          <a:p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ru-RU" alt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редний показатель </a:t>
            </a: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регионам (без учета РНПЦК и г. Минска): 2024г. – 422,6 / млн., 2025г. – 439,2 / млн.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2CC4F57-9A44-4BBF-B8BD-D9C2B842607D}"/>
              </a:ext>
            </a:extLst>
          </p:cNvPr>
          <p:cNvSpPr/>
          <p:nvPr/>
        </p:nvSpPr>
        <p:spPr>
          <a:xfrm>
            <a:off x="276449" y="6268539"/>
            <a:ext cx="11667904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ru-RU" sz="1600" b="1" i="0" dirty="0">
                <a:solidFill>
                  <a:srgbClr val="2C2D2E"/>
                </a:solidFill>
                <a:effectLst/>
                <a:latin typeface="Arial" panose="020B0604020202020204" pitchFamily="34" charset="0"/>
              </a:rPr>
              <a:t>В 2024г. в РБ </a:t>
            </a:r>
            <a:r>
              <a:rPr lang="ru-RU" sz="1600" b="1" dirty="0">
                <a:solidFill>
                  <a:srgbClr val="2C2D2E"/>
                </a:solidFill>
                <a:latin typeface="Arial" panose="020B0604020202020204" pitchFamily="34" charset="0"/>
              </a:rPr>
              <a:t>выполнено 4435 имплантаций ЭКС, из них – 322 на уровне МРЦ (7,2%)</a:t>
            </a:r>
          </a:p>
          <a:p>
            <a:pPr algn="l"/>
            <a:r>
              <a:rPr lang="ru-RU" sz="1600" b="1" dirty="0">
                <a:solidFill>
                  <a:srgbClr val="2C2D2E"/>
                </a:solidFill>
                <a:latin typeface="Arial" panose="020B0604020202020204" pitchFamily="34" charset="0"/>
              </a:rPr>
              <a:t>В 2025г. в РБ выполнено 4659 имплантаций ЭКС, из них – 553 на уровне МРЦ (11,9%)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0F6E956-1ED6-4926-A0FC-650BDA67242A}"/>
              </a:ext>
            </a:extLst>
          </p:cNvPr>
          <p:cNvSpPr/>
          <p:nvPr/>
        </p:nvSpPr>
        <p:spPr>
          <a:xfrm>
            <a:off x="0" y="6530984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Статистические данные</a:t>
            </a:r>
          </a:p>
        </p:txBody>
      </p:sp>
    </p:spTree>
    <p:extLst>
      <p:ext uri="{BB962C8B-B14F-4D97-AF65-F5344CB8AC3E}">
        <p14:creationId xmlns:p14="http://schemas.microsoft.com/office/powerpoint/2010/main" val="178393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793284"/>
              </p:ext>
            </p:extLst>
          </p:nvPr>
        </p:nvGraphicFramePr>
        <p:xfrm>
          <a:off x="329184" y="626818"/>
          <a:ext cx="11655545" cy="4818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2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411">
                  <a:extLst>
                    <a:ext uri="{9D8B030D-6E8A-4147-A177-3AD203B41FA5}">
                      <a16:colId xmlns:a16="http://schemas.microsoft.com/office/drawing/2014/main" val="224807106"/>
                    </a:ext>
                  </a:extLst>
                </a:gridCol>
                <a:gridCol w="591112">
                  <a:extLst>
                    <a:ext uri="{9D8B030D-6E8A-4147-A177-3AD203B41FA5}">
                      <a16:colId xmlns:a16="http://schemas.microsoft.com/office/drawing/2014/main" val="1433507023"/>
                    </a:ext>
                  </a:extLst>
                </a:gridCol>
                <a:gridCol w="591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1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1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1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1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1112">
                  <a:extLst>
                    <a:ext uri="{9D8B030D-6E8A-4147-A177-3AD203B41FA5}">
                      <a16:colId xmlns:a16="http://schemas.microsoft.com/office/drawing/2014/main" val="3121584844"/>
                    </a:ext>
                  </a:extLst>
                </a:gridCol>
                <a:gridCol w="591112">
                  <a:extLst>
                    <a:ext uri="{9D8B030D-6E8A-4147-A177-3AD203B41FA5}">
                      <a16:colId xmlns:a16="http://schemas.microsoft.com/office/drawing/2014/main" val="4080212789"/>
                    </a:ext>
                  </a:extLst>
                </a:gridCol>
                <a:gridCol w="591112">
                  <a:extLst>
                    <a:ext uri="{9D8B030D-6E8A-4147-A177-3AD203B41FA5}">
                      <a16:colId xmlns:a16="http://schemas.microsoft.com/office/drawing/2014/main" val="3875654269"/>
                    </a:ext>
                  </a:extLst>
                </a:gridCol>
                <a:gridCol w="591112">
                  <a:extLst>
                    <a:ext uri="{9D8B030D-6E8A-4147-A177-3AD203B41FA5}">
                      <a16:colId xmlns:a16="http://schemas.microsoft.com/office/drawing/2014/main" val="592368930"/>
                    </a:ext>
                  </a:extLst>
                </a:gridCol>
                <a:gridCol w="591112">
                  <a:extLst>
                    <a:ext uri="{9D8B030D-6E8A-4147-A177-3AD203B41FA5}">
                      <a16:colId xmlns:a16="http://schemas.microsoft.com/office/drawing/2014/main" val="247804202"/>
                    </a:ext>
                  </a:extLst>
                </a:gridCol>
                <a:gridCol w="591112">
                  <a:extLst>
                    <a:ext uri="{9D8B030D-6E8A-4147-A177-3AD203B41FA5}">
                      <a16:colId xmlns:a16="http://schemas.microsoft.com/office/drawing/2014/main" val="3093509188"/>
                    </a:ext>
                  </a:extLst>
                </a:gridCol>
                <a:gridCol w="591112">
                  <a:extLst>
                    <a:ext uri="{9D8B030D-6E8A-4147-A177-3AD203B41FA5}">
                      <a16:colId xmlns:a16="http://schemas.microsoft.com/office/drawing/2014/main" val="2384614630"/>
                    </a:ext>
                  </a:extLst>
                </a:gridCol>
                <a:gridCol w="591112">
                  <a:extLst>
                    <a:ext uri="{9D8B030D-6E8A-4147-A177-3AD203B41FA5}">
                      <a16:colId xmlns:a16="http://schemas.microsoft.com/office/drawing/2014/main" val="1809978932"/>
                    </a:ext>
                  </a:extLst>
                </a:gridCol>
                <a:gridCol w="591112">
                  <a:extLst>
                    <a:ext uri="{9D8B030D-6E8A-4147-A177-3AD203B41FA5}">
                      <a16:colId xmlns:a16="http://schemas.microsoft.com/office/drawing/2014/main" val="2718269052"/>
                    </a:ext>
                  </a:extLst>
                </a:gridCol>
                <a:gridCol w="591112">
                  <a:extLst>
                    <a:ext uri="{9D8B030D-6E8A-4147-A177-3AD203B41FA5}">
                      <a16:colId xmlns:a16="http://schemas.microsoft.com/office/drawing/2014/main" val="3469507205"/>
                    </a:ext>
                  </a:extLst>
                </a:gridCol>
              </a:tblGrid>
              <a:tr h="1237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Год</a:t>
                      </a:r>
                      <a:r>
                        <a:rPr lang="ru-RU" sz="1400" baseline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Брестская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ГБ №1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358" marR="52358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Пинск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358" marR="52358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Барановичи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358" marR="52358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Новополоцк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358" marR="52358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Орша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358" marR="52358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Мозырь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358" marR="52358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Жлобин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358" marR="52358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Солигорск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358" marR="52358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Островец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358" marR="52358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Волковыск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358" marR="52358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Бобруйск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358" marR="52358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Борисов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358" marR="52358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Молодечно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358" marR="52358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Лида </a:t>
                      </a:r>
                    </a:p>
                  </a:txBody>
                  <a:tcPr marL="52358" marR="52358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Кричев</a:t>
                      </a:r>
                    </a:p>
                  </a:txBody>
                  <a:tcPr marL="52358" marR="52358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Могилевская   ГБ СМП</a:t>
                      </a:r>
                    </a:p>
                  </a:txBody>
                  <a:tcPr marL="52358" marR="52358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9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врачей РЭВХ на 1.01.2026г.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Открыт в 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Февраль 2025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Декабрь 2025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Ноябрь 2025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01071"/>
                  </a:ext>
                </a:extLst>
              </a:tr>
              <a:tr h="3612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Режим работы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24/</a:t>
                      </a: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24/7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24/7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24/7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24/7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24/5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24/5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24/7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24/7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24/7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24/7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24/7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24/7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24/7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16/5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24/7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670641"/>
                  </a:ext>
                </a:extLst>
              </a:tr>
              <a:tr h="29498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пролеченных пациентов с ОКС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661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467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673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395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602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404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470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499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550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429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987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8" marR="523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345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564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447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654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487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174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531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381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309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565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454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455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414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370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1923515"/>
                  </a:ext>
                </a:extLst>
              </a:tr>
              <a:tr h="294987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ЧКВ на 1 врача РЭВХ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107,3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64,9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97,1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83,8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121,8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97,4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76,4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93,8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987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8" marR="523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28,8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74,7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123,1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65,4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97,2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49,4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96,7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94,2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81,7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85,6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130,6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79,6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33,0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2,7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13,7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2722260"/>
                  </a:ext>
                </a:extLst>
              </a:tr>
              <a:tr h="29498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ЧКВ при ОКС на 1 врача РЭВХ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37,6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61,1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56,6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71,6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49,6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57,8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51,2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67,2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322988"/>
                  </a:ext>
                </a:extLst>
              </a:tr>
              <a:tr h="294987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16,1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69,9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50,2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73,8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25,8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59,5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55,0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62,6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94,6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55,6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22,8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2914020"/>
                  </a:ext>
                </a:extLst>
              </a:tr>
              <a:tr h="29498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Выполнено КАГ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1175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986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1001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684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990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458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1230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1105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134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1045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949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878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4987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358" marR="5235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480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1322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1185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1062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610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1166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731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1430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1124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656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1220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1022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944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665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149</a:t>
                      </a:r>
                    </a:p>
                  </a:txBody>
                  <a:tcPr marL="52358" marR="523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61086" y="166372"/>
            <a:ext cx="11823645" cy="43204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n w="6350">
                  <a:noFill/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межрайонных/межрегиональных центров </a:t>
            </a:r>
            <a:r>
              <a:rPr lang="ru-RU" sz="2800" dirty="0">
                <a:ln w="6350">
                  <a:noFill/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(2025г.)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FFD9850-E6F4-46FC-8394-D53194E0D07F}"/>
              </a:ext>
            </a:extLst>
          </p:cNvPr>
          <p:cNvSpPr/>
          <p:nvPr/>
        </p:nvSpPr>
        <p:spPr>
          <a:xfrm>
            <a:off x="0" y="6530984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Статистические данные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8981" y="5534831"/>
            <a:ext cx="10289310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2025г. количество поступивших пациентов с ОКС-П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увеличилось с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2935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3267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пациентов (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+11,3%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2025г. количество поступивших пациентов с ОКС-БП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снизилось с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2149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2723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26,7%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8981" y="6160255"/>
            <a:ext cx="8118764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Доля лиц с ОКС-П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которым проводились ЧКВ,</a:t>
            </a: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89,6%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2025 г. (</a:t>
            </a: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78,0%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в 2024г.)</a:t>
            </a:r>
          </a:p>
          <a:p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Доля лиц с ОКС-БП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которым выполнялись ЧКВ, </a:t>
            </a: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50,3%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2025г. (</a:t>
            </a:r>
            <a:r>
              <a:rPr lang="ru-RU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51,5%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в 2024г.)</a:t>
            </a:r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4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dirty="0">
                <a:solidFill>
                  <a:srgbClr val="0070C0"/>
                </a:solidFill>
                <a:effectLst/>
                <a:latin typeface="Tahoma" pitchFamily="34" charset="0"/>
                <a:cs typeface="Tahoma" pitchFamily="34" charset="0"/>
              </a:rPr>
              <a:t>Артериальная гипертензия</a:t>
            </a:r>
          </a:p>
        </p:txBody>
      </p:sp>
    </p:spTree>
    <p:extLst>
      <p:ext uri="{BB962C8B-B14F-4D97-AF65-F5344CB8AC3E}">
        <p14:creationId xmlns:p14="http://schemas.microsoft.com/office/powerpoint/2010/main" val="31472871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634" t="10665" r="2503"/>
          <a:stretch/>
        </p:blipFill>
        <p:spPr>
          <a:xfrm>
            <a:off x="4870716" y="4273476"/>
            <a:ext cx="7002534" cy="177251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9D6E566-C806-4FB4-9D51-F2351B8C9D89}"/>
              </a:ext>
            </a:extLst>
          </p:cNvPr>
          <p:cNvSpPr txBox="1">
            <a:spLocks/>
          </p:cNvSpPr>
          <p:nvPr/>
        </p:nvSpPr>
        <p:spPr>
          <a:xfrm>
            <a:off x="362325" y="285223"/>
            <a:ext cx="11393282" cy="6869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Проект «Артериальное давление под контролем!»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038D19-91E9-48EF-805F-74A5220F39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22" t="56052" r="33155" b="21424"/>
          <a:stretch/>
        </p:blipFill>
        <p:spPr>
          <a:xfrm>
            <a:off x="5309989" y="1507847"/>
            <a:ext cx="6075992" cy="23033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DF9433A-0544-48F2-9603-6963A0E7B4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95" t="17864" r="33083" b="48997"/>
          <a:stretch/>
        </p:blipFill>
        <p:spPr>
          <a:xfrm>
            <a:off x="362326" y="1507848"/>
            <a:ext cx="4129778" cy="23033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1FEBE1E-C118-4854-B85C-4828EE892459}"/>
              </a:ext>
            </a:extLst>
          </p:cNvPr>
          <p:cNvGrpSpPr/>
          <p:nvPr/>
        </p:nvGrpSpPr>
        <p:grpSpPr>
          <a:xfrm>
            <a:off x="318749" y="4141960"/>
            <a:ext cx="4057096" cy="1904032"/>
            <a:chOff x="2038904" y="1118586"/>
            <a:chExt cx="4057096" cy="1904032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3794BBD-AAC8-4ABF-89B6-0BF758741E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3569" t="39223" r="33155" b="48573"/>
            <a:stretch/>
          </p:blipFill>
          <p:spPr>
            <a:xfrm>
              <a:off x="2038905" y="1118586"/>
              <a:ext cx="4057095" cy="836963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9FF22A90-C464-49D5-AC60-0633032D35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3569" t="67159" r="33155" b="17282"/>
            <a:stretch/>
          </p:blipFill>
          <p:spPr>
            <a:xfrm>
              <a:off x="2038904" y="1955555"/>
              <a:ext cx="4057095" cy="1067063"/>
            </a:xfrm>
            <a:prstGeom prst="rect">
              <a:avLst/>
            </a:prstGeom>
          </p:spPr>
        </p:pic>
      </p:grp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09B5C10-BCE0-4B0A-8CFE-5CFB4D3C4F40}"/>
              </a:ext>
            </a:extLst>
          </p:cNvPr>
          <p:cNvSpPr/>
          <p:nvPr/>
        </p:nvSpPr>
        <p:spPr>
          <a:xfrm>
            <a:off x="318749" y="4108601"/>
            <a:ext cx="4159098" cy="19373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22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792" y="239363"/>
            <a:ext cx="11178862" cy="149750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Количество пациентов с АГ*, пролеченных стационарно в организациях здравоохранения </a:t>
            </a:r>
            <a:r>
              <a:rPr lang="ru-RU" sz="32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(2025г.)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2324276"/>
              </p:ext>
            </p:extLst>
          </p:nvPr>
        </p:nvGraphicFramePr>
        <p:xfrm>
          <a:off x="515154" y="1995055"/>
          <a:ext cx="10974881" cy="38258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2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3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6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36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36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36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36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36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3656">
                  <a:extLst>
                    <a:ext uri="{9D8B030D-6E8A-4147-A177-3AD203B41FA5}">
                      <a16:colId xmlns:a16="http://schemas.microsoft.com/office/drawing/2014/main" val="3331286424"/>
                    </a:ext>
                  </a:extLst>
                </a:gridCol>
                <a:gridCol w="9336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33236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30" marR="3830" marT="38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30" marR="3830" marT="38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Брестская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30" marR="3830" marT="383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Витебская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30" marR="3830" marT="383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Гомельская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30" marR="3830" marT="383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Гродненская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30" marR="3830" marT="383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Минская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30" marR="3830" marT="383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Могилевская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30" marR="3830" marT="383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г.Минск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30" marR="3830" marT="383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РБ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14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Болезни, характеризующиеся повышенным кровяным  давлением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6253</a:t>
                      </a: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9183</a:t>
                      </a: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8328</a:t>
                      </a: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5726</a:t>
                      </a: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6377</a:t>
                      </a: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4409</a:t>
                      </a: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3612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43888</a:t>
                      </a: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31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ср. </a:t>
                      </a:r>
                      <a:r>
                        <a:rPr lang="ru-RU" sz="1400" b="1" i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дл-ть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</a:t>
                      </a: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</a:t>
                      </a: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</a:t>
                      </a: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</a:t>
                      </a: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</a:t>
                      </a: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</a:t>
                      </a: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</a:t>
                      </a: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314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ИБС на фоне АГ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39534</a:t>
                      </a: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22754</a:t>
                      </a: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42741</a:t>
                      </a: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34337</a:t>
                      </a: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33804</a:t>
                      </a: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28674</a:t>
                      </a: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39834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241678</a:t>
                      </a: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5731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ср. </a:t>
                      </a:r>
                      <a:r>
                        <a:rPr lang="ru-RU" sz="1400" b="1" i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дл-ть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</a:t>
                      </a: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</a:t>
                      </a: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10,7</a:t>
                      </a: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11,2</a:t>
                      </a: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12,1</a:t>
                      </a: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10,2</a:t>
                      </a: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11,4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</a:t>
                      </a:r>
                    </a:p>
                  </a:txBody>
                  <a:tcPr marL="3830" marR="3830" marT="3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FFD9850-E6F4-46FC-8394-D53194E0D07F}"/>
              </a:ext>
            </a:extLst>
          </p:cNvPr>
          <p:cNvSpPr/>
          <p:nvPr/>
        </p:nvSpPr>
        <p:spPr>
          <a:xfrm>
            <a:off x="0" y="6530984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Статистические данные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D9548DE-7E17-4DB6-8DDC-E6508C159F3F}"/>
              </a:ext>
            </a:extLst>
          </p:cNvPr>
          <p:cNvGrpSpPr/>
          <p:nvPr/>
        </p:nvGrpSpPr>
        <p:grpSpPr>
          <a:xfrm>
            <a:off x="476636" y="6043394"/>
            <a:ext cx="3363080" cy="246221"/>
            <a:chOff x="3463036" y="6529781"/>
            <a:chExt cx="3363080" cy="246221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5FE250A7-0177-4AE0-A5EC-7DF9375B36FA}"/>
                </a:ext>
              </a:extLst>
            </p:cNvPr>
            <p:cNvSpPr/>
            <p:nvPr/>
          </p:nvSpPr>
          <p:spPr>
            <a:xfrm>
              <a:off x="3676740" y="6529781"/>
              <a:ext cx="314937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- </a:t>
              </a:r>
              <a:r>
                <a:rPr lang="ru-RU" sz="1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рост по сравнению с 2024г.</a:t>
              </a: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D8FDC48C-CD74-4F09-9F06-B471D53E88CF}"/>
                </a:ext>
              </a:extLst>
            </p:cNvPr>
            <p:cNvSpPr/>
            <p:nvPr/>
          </p:nvSpPr>
          <p:spPr>
            <a:xfrm>
              <a:off x="3463036" y="6581808"/>
              <a:ext cx="282102" cy="177985"/>
            </a:xfrm>
            <a:prstGeom prst="rect">
              <a:avLst/>
            </a:prstGeom>
            <a:solidFill>
              <a:srgbClr val="FF8BA7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BE333A9-9982-4019-BE23-D80D71D05FAC}"/>
              </a:ext>
            </a:extLst>
          </p:cNvPr>
          <p:cNvSpPr/>
          <p:nvPr/>
        </p:nvSpPr>
        <p:spPr>
          <a:xfrm>
            <a:off x="468575" y="6455204"/>
            <a:ext cx="30922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* -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данные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приведены по ОЗ системы МЗ РБ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8CDCF5C5-6565-4710-A78C-103A1B695C79}"/>
              </a:ext>
            </a:extLst>
          </p:cNvPr>
          <p:cNvCxnSpPr>
            <a:cxnSpLocks/>
          </p:cNvCxnSpPr>
          <p:nvPr/>
        </p:nvCxnSpPr>
        <p:spPr>
          <a:xfrm>
            <a:off x="11373160" y="3667033"/>
            <a:ext cx="0" cy="3104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E1902D6E-055B-490B-ACCA-4793588934DB}"/>
              </a:ext>
            </a:extLst>
          </p:cNvPr>
          <p:cNvCxnSpPr>
            <a:cxnSpLocks/>
          </p:cNvCxnSpPr>
          <p:nvPr/>
        </p:nvCxnSpPr>
        <p:spPr>
          <a:xfrm>
            <a:off x="11243451" y="4227998"/>
            <a:ext cx="0" cy="3104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7210D896-E00F-4CA3-91BD-31DBA802A32C}"/>
              </a:ext>
            </a:extLst>
          </p:cNvPr>
          <p:cNvCxnSpPr>
            <a:cxnSpLocks/>
          </p:cNvCxnSpPr>
          <p:nvPr/>
        </p:nvCxnSpPr>
        <p:spPr>
          <a:xfrm>
            <a:off x="11418557" y="4831116"/>
            <a:ext cx="0" cy="3104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35A48A2B-6EA1-4629-9AB6-793F148337DC}"/>
              </a:ext>
            </a:extLst>
          </p:cNvPr>
          <p:cNvCxnSpPr>
            <a:cxnSpLocks/>
          </p:cNvCxnSpPr>
          <p:nvPr/>
        </p:nvCxnSpPr>
        <p:spPr>
          <a:xfrm>
            <a:off x="11292094" y="5385593"/>
            <a:ext cx="0" cy="3104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06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2093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Показатели ВН* по причине АГ </a:t>
            </a:r>
            <a:br>
              <a:rPr lang="ru-RU" sz="32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32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(дни на 100 работающих, 2024-2025гг.)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4571279"/>
              </p:ext>
            </p:extLst>
          </p:nvPr>
        </p:nvGraphicFramePr>
        <p:xfrm>
          <a:off x="463645" y="1973406"/>
          <a:ext cx="11217498" cy="2566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9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9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29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29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9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73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099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099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099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099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099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9620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9620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6099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9620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9620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60993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96207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96207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60993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36984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36984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56498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Брестская область</a:t>
                      </a:r>
                      <a:endParaRPr lang="ru-RU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707" marR="43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Витебская область</a:t>
                      </a:r>
                      <a:endParaRPr lang="ru-RU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707" marR="43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Гомельская область</a:t>
                      </a:r>
                      <a:endParaRPr lang="ru-RU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707" marR="43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Гродненская область</a:t>
                      </a:r>
                      <a:endParaRPr lang="ru-RU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707" marR="43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Минская область</a:t>
                      </a:r>
                      <a:endParaRPr lang="ru-RU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707" marR="43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Могилевская область</a:t>
                      </a:r>
                      <a:endParaRPr lang="ru-RU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707" marR="43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г.Минск</a:t>
                      </a:r>
                      <a:endParaRPr lang="ru-RU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707" marR="43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Беларусь</a:t>
                      </a:r>
                      <a:endParaRPr lang="ru-RU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707" marR="43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8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707" marR="4370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707" marR="4370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темп прироста, %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707" marR="4370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384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707" marR="4370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384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707" marR="4370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темп прироста, %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707" marR="4370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707" marR="4370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707" marR="4370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темп прироста, %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707" marR="4370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707" marR="4370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707" marR="4370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темп прироста, %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707" marR="4370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707" marR="4370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707" marR="4370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темп прироста, %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707" marR="4370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707" marR="4370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707" marR="4370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темп прироста, %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707" marR="4370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707" marR="4370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707" marR="4370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темп прироста, %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707" marR="4370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066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707" marR="4370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066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707" marR="4370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темп прироста, %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707" marR="43707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203">
                <a:tc>
                  <a:txBody>
                    <a:bodyPr/>
                    <a:lstStyle/>
                    <a:p>
                      <a:pPr indent="-1422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707" marR="43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422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8,7</a:t>
                      </a:r>
                    </a:p>
                  </a:txBody>
                  <a:tcPr marL="43707" marR="43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422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5,2</a:t>
                      </a:r>
                    </a:p>
                  </a:txBody>
                  <a:tcPr marL="43707" marR="43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A7"/>
                    </a:solidFill>
                  </a:tcPr>
                </a:tc>
                <a:tc>
                  <a:txBody>
                    <a:bodyPr/>
                    <a:lstStyle/>
                    <a:p>
                      <a:pPr indent="-1422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707" marR="43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422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8,7</a:t>
                      </a:r>
                    </a:p>
                  </a:txBody>
                  <a:tcPr marL="43707" marR="43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422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-7,3</a:t>
                      </a:r>
                    </a:p>
                  </a:txBody>
                  <a:tcPr marL="43707" marR="43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422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707" marR="43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422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9,4</a:t>
                      </a:r>
                    </a:p>
                  </a:txBody>
                  <a:tcPr marL="43707" marR="43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422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4,5</a:t>
                      </a:r>
                    </a:p>
                  </a:txBody>
                  <a:tcPr marL="43707" marR="43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A7"/>
                    </a:solidFill>
                  </a:tcPr>
                </a:tc>
                <a:tc>
                  <a:txBody>
                    <a:bodyPr/>
                    <a:lstStyle/>
                    <a:p>
                      <a:pPr indent="-1422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707" marR="43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422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8,2</a:t>
                      </a:r>
                    </a:p>
                  </a:txBody>
                  <a:tcPr marL="43707" marR="43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422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4,6</a:t>
                      </a:r>
                    </a:p>
                  </a:txBody>
                  <a:tcPr marL="43707" marR="43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A7"/>
                    </a:solidFill>
                  </a:tcPr>
                </a:tc>
                <a:tc>
                  <a:txBody>
                    <a:bodyPr/>
                    <a:lstStyle/>
                    <a:p>
                      <a:pPr indent="-1422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707" marR="43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422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7,7</a:t>
                      </a:r>
                    </a:p>
                  </a:txBody>
                  <a:tcPr marL="43707" marR="43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422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6,4</a:t>
                      </a:r>
                    </a:p>
                  </a:txBody>
                  <a:tcPr marL="43707" marR="43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A7"/>
                    </a:solidFill>
                  </a:tcPr>
                </a:tc>
                <a:tc>
                  <a:txBody>
                    <a:bodyPr/>
                    <a:lstStyle/>
                    <a:p>
                      <a:pPr indent="-1422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707" marR="43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422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8,5</a:t>
                      </a:r>
                    </a:p>
                  </a:txBody>
                  <a:tcPr marL="43707" marR="43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422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4,9</a:t>
                      </a:r>
                    </a:p>
                  </a:txBody>
                  <a:tcPr marL="43707" marR="43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A7"/>
                    </a:solidFill>
                  </a:tcPr>
                </a:tc>
                <a:tc>
                  <a:txBody>
                    <a:bodyPr/>
                    <a:lstStyle/>
                    <a:p>
                      <a:pPr indent="-1422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707" marR="43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422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4,6</a:t>
                      </a:r>
                    </a:p>
                  </a:txBody>
                  <a:tcPr marL="43707" marR="43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422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9,5</a:t>
                      </a:r>
                    </a:p>
                  </a:txBody>
                  <a:tcPr marL="43707" marR="43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A7"/>
                    </a:solidFill>
                  </a:tcPr>
                </a:tc>
                <a:tc>
                  <a:txBody>
                    <a:bodyPr/>
                    <a:lstStyle/>
                    <a:p>
                      <a:pPr indent="-1422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707" marR="43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422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7,6</a:t>
                      </a:r>
                    </a:p>
                  </a:txBody>
                  <a:tcPr marL="43707" marR="43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422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3,9</a:t>
                      </a:r>
                    </a:p>
                  </a:txBody>
                  <a:tcPr marL="43707" marR="437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FFD9850-E6F4-46FC-8394-D53194E0D07F}"/>
              </a:ext>
            </a:extLst>
          </p:cNvPr>
          <p:cNvSpPr/>
          <p:nvPr/>
        </p:nvSpPr>
        <p:spPr>
          <a:xfrm>
            <a:off x="0" y="6530984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Статистические данные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8857936-B098-49F3-A8AA-B165531E2327}"/>
              </a:ext>
            </a:extLst>
          </p:cNvPr>
          <p:cNvGrpSpPr/>
          <p:nvPr/>
        </p:nvGrpSpPr>
        <p:grpSpPr>
          <a:xfrm>
            <a:off x="476636" y="6043394"/>
            <a:ext cx="3363080" cy="246221"/>
            <a:chOff x="3463036" y="6529781"/>
            <a:chExt cx="3363080" cy="246221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74B64B15-C2F6-44BF-88AB-65F805D28107}"/>
                </a:ext>
              </a:extLst>
            </p:cNvPr>
            <p:cNvSpPr/>
            <p:nvPr/>
          </p:nvSpPr>
          <p:spPr>
            <a:xfrm>
              <a:off x="3676740" y="6529781"/>
              <a:ext cx="314937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- </a:t>
              </a:r>
              <a:r>
                <a:rPr lang="ru-RU" sz="1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рост по сравнению с 2024г.</a:t>
              </a: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3AF195F0-BDB5-41AF-8E5A-E86200FD6B64}"/>
                </a:ext>
              </a:extLst>
            </p:cNvPr>
            <p:cNvSpPr/>
            <p:nvPr/>
          </p:nvSpPr>
          <p:spPr>
            <a:xfrm>
              <a:off x="3463036" y="6581808"/>
              <a:ext cx="282102" cy="177985"/>
            </a:xfrm>
            <a:prstGeom prst="rect">
              <a:avLst/>
            </a:prstGeom>
            <a:solidFill>
              <a:srgbClr val="FF8BA7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B6B4C12-8427-4271-BE96-5FB9E7AE299B}"/>
              </a:ext>
            </a:extLst>
          </p:cNvPr>
          <p:cNvSpPr/>
          <p:nvPr/>
        </p:nvSpPr>
        <p:spPr>
          <a:xfrm>
            <a:off x="468575" y="6455204"/>
            <a:ext cx="30922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* -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данные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приведены по ОЗ системы МЗ РБ</a:t>
            </a:r>
          </a:p>
        </p:txBody>
      </p:sp>
    </p:spTree>
    <p:extLst>
      <p:ext uri="{BB962C8B-B14F-4D97-AF65-F5344CB8AC3E}">
        <p14:creationId xmlns:p14="http://schemas.microsoft.com/office/powerpoint/2010/main" val="1990964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8141335"/>
              </p:ext>
            </p:extLst>
          </p:nvPr>
        </p:nvGraphicFramePr>
        <p:xfrm>
          <a:off x="711064" y="1267676"/>
          <a:ext cx="10964816" cy="5103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3736" y="0"/>
            <a:ext cx="119156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2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Динамика показателя первичной заболеваемости БСК, ИБС, АГ, ЦВБ в Беларуси за 5 лет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3200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(2021-2025гг.)</a:t>
            </a:r>
          </a:p>
          <a:p>
            <a:endParaRPr lang="ru-RU" sz="2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FFD9850-E6F4-46FC-8394-D53194E0D07F}"/>
              </a:ext>
            </a:extLst>
          </p:cNvPr>
          <p:cNvSpPr/>
          <p:nvPr/>
        </p:nvSpPr>
        <p:spPr>
          <a:xfrm>
            <a:off x="0" y="6530984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Статистические данные</a:t>
            </a:r>
          </a:p>
        </p:txBody>
      </p:sp>
    </p:spTree>
    <p:extLst>
      <p:ext uri="{BB962C8B-B14F-4D97-AF65-F5344CB8AC3E}">
        <p14:creationId xmlns:p14="http://schemas.microsoft.com/office/powerpoint/2010/main" val="4741875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D9D6F4-DDC3-41C0-95BA-B771CDD91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182"/>
            <a:ext cx="10515600" cy="126448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Выезды СМП* по регионам по БСК и по АГ </a:t>
            </a:r>
            <a:r>
              <a:rPr lang="ru-RU" sz="32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(2025г.)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0D22F65-F125-47CC-9132-64D5FA7384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926746"/>
              </p:ext>
            </p:extLst>
          </p:nvPr>
        </p:nvGraphicFramePr>
        <p:xfrm>
          <a:off x="243191" y="1721796"/>
          <a:ext cx="11760743" cy="41924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6043">
                  <a:extLst>
                    <a:ext uri="{9D8B030D-6E8A-4147-A177-3AD203B41FA5}">
                      <a16:colId xmlns:a16="http://schemas.microsoft.com/office/drawing/2014/main" val="1576495023"/>
                    </a:ext>
                  </a:extLst>
                </a:gridCol>
                <a:gridCol w="1020015">
                  <a:extLst>
                    <a:ext uri="{9D8B030D-6E8A-4147-A177-3AD203B41FA5}">
                      <a16:colId xmlns:a16="http://schemas.microsoft.com/office/drawing/2014/main" val="3364017147"/>
                    </a:ext>
                  </a:extLst>
                </a:gridCol>
                <a:gridCol w="1020015">
                  <a:extLst>
                    <a:ext uri="{9D8B030D-6E8A-4147-A177-3AD203B41FA5}">
                      <a16:colId xmlns:a16="http://schemas.microsoft.com/office/drawing/2014/main" val="4040831997"/>
                    </a:ext>
                  </a:extLst>
                </a:gridCol>
                <a:gridCol w="1020015">
                  <a:extLst>
                    <a:ext uri="{9D8B030D-6E8A-4147-A177-3AD203B41FA5}">
                      <a16:colId xmlns:a16="http://schemas.microsoft.com/office/drawing/2014/main" val="3345546328"/>
                    </a:ext>
                  </a:extLst>
                </a:gridCol>
                <a:gridCol w="1020015">
                  <a:extLst>
                    <a:ext uri="{9D8B030D-6E8A-4147-A177-3AD203B41FA5}">
                      <a16:colId xmlns:a16="http://schemas.microsoft.com/office/drawing/2014/main" val="3300614367"/>
                    </a:ext>
                  </a:extLst>
                </a:gridCol>
                <a:gridCol w="1020015">
                  <a:extLst>
                    <a:ext uri="{9D8B030D-6E8A-4147-A177-3AD203B41FA5}">
                      <a16:colId xmlns:a16="http://schemas.microsoft.com/office/drawing/2014/main" val="1322562313"/>
                    </a:ext>
                  </a:extLst>
                </a:gridCol>
                <a:gridCol w="1020015">
                  <a:extLst>
                    <a:ext uri="{9D8B030D-6E8A-4147-A177-3AD203B41FA5}">
                      <a16:colId xmlns:a16="http://schemas.microsoft.com/office/drawing/2014/main" val="3453335203"/>
                    </a:ext>
                  </a:extLst>
                </a:gridCol>
                <a:gridCol w="1020015">
                  <a:extLst>
                    <a:ext uri="{9D8B030D-6E8A-4147-A177-3AD203B41FA5}">
                      <a16:colId xmlns:a16="http://schemas.microsoft.com/office/drawing/2014/main" val="1054472336"/>
                    </a:ext>
                  </a:extLst>
                </a:gridCol>
                <a:gridCol w="1264595">
                  <a:extLst>
                    <a:ext uri="{9D8B030D-6E8A-4147-A177-3AD203B41FA5}">
                      <a16:colId xmlns:a16="http://schemas.microsoft.com/office/drawing/2014/main" val="1099028080"/>
                    </a:ext>
                  </a:extLst>
                </a:gridCol>
              </a:tblGrid>
              <a:tr h="1718061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Брестская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2" marR="7202" marT="7202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Витебская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2" marR="7202" marT="7202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Гомельская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2" marR="7202" marT="7202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Гродненская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2" marR="7202" marT="7202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Минская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2" marR="7202" marT="7202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Могилевская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2" marR="7202" marT="7202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Минск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2" marR="7202" marT="7202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РБ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00487"/>
                  </a:ext>
                </a:extLst>
              </a:tr>
              <a:tr h="49488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лиц, обслуженных бригадами СМП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351 629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333 384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381 760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275 640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391 094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293 294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523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2 553 295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061536"/>
                  </a:ext>
                </a:extLst>
              </a:tr>
              <a:tr h="49488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БСК (</a:t>
                      </a:r>
                      <a:r>
                        <a:rPr lang="en-U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I00-I99)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129 925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114 159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142 550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103 617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138 950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110 998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172 334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912 533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224952"/>
                  </a:ext>
                </a:extLst>
              </a:tr>
              <a:tr h="494882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от всех вызовов, 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36,9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34,2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37,3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37,6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35,5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37,8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35,7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040525"/>
                  </a:ext>
                </a:extLst>
              </a:tr>
              <a:tr h="49488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из них: </a:t>
                      </a:r>
                      <a:r>
                        <a:rPr lang="ru-RU" sz="16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эссенциальная</a:t>
                      </a:r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АГ(I10)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62 818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61 818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76 423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50 674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55 312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53 027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66 981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427 053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809966"/>
                  </a:ext>
                </a:extLst>
              </a:tr>
              <a:tr h="494882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от БСК, 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48,3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54,2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53,6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39,8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38,2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38,9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46,8</a:t>
                      </a:r>
                    </a:p>
                  </a:txBody>
                  <a:tcPr marL="7202" marR="7202" marT="7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751243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FFD9850-E6F4-46FC-8394-D53194E0D07F}"/>
              </a:ext>
            </a:extLst>
          </p:cNvPr>
          <p:cNvSpPr/>
          <p:nvPr/>
        </p:nvSpPr>
        <p:spPr>
          <a:xfrm>
            <a:off x="0" y="6530984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Статистические данные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CA4A4CD-0015-4414-AC16-3C14BD58D85F}"/>
              </a:ext>
            </a:extLst>
          </p:cNvPr>
          <p:cNvGrpSpPr/>
          <p:nvPr/>
        </p:nvGrpSpPr>
        <p:grpSpPr>
          <a:xfrm>
            <a:off x="476636" y="6043394"/>
            <a:ext cx="3363080" cy="246221"/>
            <a:chOff x="3463036" y="6529781"/>
            <a:chExt cx="3363080" cy="246221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6466677-3206-4D0E-AC6E-B6DC281E9567}"/>
                </a:ext>
              </a:extLst>
            </p:cNvPr>
            <p:cNvSpPr/>
            <p:nvPr/>
          </p:nvSpPr>
          <p:spPr>
            <a:xfrm>
              <a:off x="3676740" y="6529781"/>
              <a:ext cx="314937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- </a:t>
              </a:r>
              <a:r>
                <a:rPr lang="ru-RU" sz="1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рост по сравнению с 2024г.</a:t>
              </a: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0CFA0E13-513C-4B00-9AE8-078C342ED322}"/>
                </a:ext>
              </a:extLst>
            </p:cNvPr>
            <p:cNvSpPr/>
            <p:nvPr/>
          </p:nvSpPr>
          <p:spPr>
            <a:xfrm>
              <a:off x="3463036" y="6581808"/>
              <a:ext cx="282102" cy="177985"/>
            </a:xfrm>
            <a:prstGeom prst="rect">
              <a:avLst/>
            </a:prstGeom>
            <a:solidFill>
              <a:srgbClr val="FF8BA7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BCD4F74-7787-4B89-840A-96B020C549C6}"/>
              </a:ext>
            </a:extLst>
          </p:cNvPr>
          <p:cNvSpPr/>
          <p:nvPr/>
        </p:nvSpPr>
        <p:spPr>
          <a:xfrm>
            <a:off x="468575" y="6455204"/>
            <a:ext cx="30922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* -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данные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приведены по ОЗ системы МЗ РБ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E71B2D95-8CD3-4462-BDE9-2F3DAFBC24E4}"/>
              </a:ext>
            </a:extLst>
          </p:cNvPr>
          <p:cNvCxnSpPr>
            <a:cxnSpLocks/>
          </p:cNvCxnSpPr>
          <p:nvPr/>
        </p:nvCxnSpPr>
        <p:spPr>
          <a:xfrm>
            <a:off x="11937369" y="3560025"/>
            <a:ext cx="0" cy="3104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471CA3FA-0BEC-4318-BF21-D32E6FF065DE}"/>
              </a:ext>
            </a:extLst>
          </p:cNvPr>
          <p:cNvCxnSpPr>
            <a:cxnSpLocks/>
          </p:cNvCxnSpPr>
          <p:nvPr/>
        </p:nvCxnSpPr>
        <p:spPr>
          <a:xfrm flipV="1">
            <a:off x="11856302" y="3998069"/>
            <a:ext cx="0" cy="3174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D9D97495-1447-4842-B812-26473C3BADBE}"/>
              </a:ext>
            </a:extLst>
          </p:cNvPr>
          <p:cNvCxnSpPr>
            <a:cxnSpLocks/>
          </p:cNvCxnSpPr>
          <p:nvPr/>
        </p:nvCxnSpPr>
        <p:spPr>
          <a:xfrm>
            <a:off x="11856302" y="5025663"/>
            <a:ext cx="0" cy="3104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4A213BC8-E26B-4406-96D4-88C370959317}"/>
              </a:ext>
            </a:extLst>
          </p:cNvPr>
          <p:cNvCxnSpPr>
            <a:cxnSpLocks/>
          </p:cNvCxnSpPr>
          <p:nvPr/>
        </p:nvCxnSpPr>
        <p:spPr>
          <a:xfrm>
            <a:off x="11687687" y="5537990"/>
            <a:ext cx="0" cy="3104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F60A08EE-F34F-4FFC-B10F-9D3067B86DC8}"/>
              </a:ext>
            </a:extLst>
          </p:cNvPr>
          <p:cNvCxnSpPr>
            <a:cxnSpLocks/>
          </p:cNvCxnSpPr>
          <p:nvPr/>
        </p:nvCxnSpPr>
        <p:spPr>
          <a:xfrm flipV="1">
            <a:off x="11677962" y="4510391"/>
            <a:ext cx="0" cy="3174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44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dirty="0" err="1">
                <a:solidFill>
                  <a:srgbClr val="0070C0"/>
                </a:solidFill>
                <a:effectLst/>
                <a:latin typeface="Tahoma" pitchFamily="34" charset="0"/>
                <a:cs typeface="Tahoma" pitchFamily="34" charset="0"/>
              </a:rPr>
              <a:t>Аритмология</a:t>
            </a:r>
            <a:endParaRPr lang="ru-RU" sz="4000" dirty="0">
              <a:solidFill>
                <a:srgbClr val="0070C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4718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296" y="238495"/>
            <a:ext cx="11951208" cy="1738087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136525">
              <a:buClr>
                <a:schemeClr val="accent2"/>
              </a:buClr>
              <a:buSzPct val="120000"/>
              <a:tabLst>
                <a:tab pos="311150" algn="l"/>
                <a:tab pos="622300" algn="l"/>
                <a:tab pos="944563" algn="l"/>
              </a:tabLst>
            </a:pPr>
            <a:r>
              <a:rPr lang="ru-RU" altLang="ru-RU" sz="3200" dirty="0">
                <a:solidFill>
                  <a:srgbClr val="0070C0"/>
                </a:solidFill>
                <a:effectLst/>
                <a:latin typeface="Tahoma" pitchFamily="34" charset="0"/>
                <a:cs typeface="Tahoma" pitchFamily="34" charset="0"/>
              </a:rPr>
              <a:t>Динамика имплантаций ЭКС* и др. устройств </a:t>
            </a:r>
          </a:p>
          <a:p>
            <a:pPr marL="136525">
              <a:buClr>
                <a:schemeClr val="accent2"/>
              </a:buClr>
              <a:buSzPct val="120000"/>
              <a:tabLst>
                <a:tab pos="311150" algn="l"/>
                <a:tab pos="622300" algn="l"/>
                <a:tab pos="944563" algn="l"/>
              </a:tabLst>
            </a:pPr>
            <a:r>
              <a:rPr lang="ru-RU" altLang="ru-RU" sz="3200" b="0" dirty="0">
                <a:solidFill>
                  <a:srgbClr val="0070C0"/>
                </a:solidFill>
                <a:effectLst/>
                <a:latin typeface="Tahoma" pitchFamily="34" charset="0"/>
                <a:cs typeface="Tahoma" pitchFamily="34" charset="0"/>
              </a:rPr>
              <a:t>(на 1 млн. населения, 2024-2025 гг.)</a:t>
            </a:r>
            <a:br>
              <a:rPr lang="ru-RU" altLang="ru-RU" sz="3200" dirty="0">
                <a:solidFill>
                  <a:srgbClr val="0070C0"/>
                </a:solidFill>
                <a:effectLst/>
                <a:latin typeface="Tahoma" pitchFamily="34" charset="0"/>
                <a:cs typeface="Tahoma" pitchFamily="34" charset="0"/>
              </a:rPr>
            </a:br>
            <a:r>
              <a:rPr lang="ru-RU" altLang="ru-RU" sz="1800" dirty="0">
                <a:solidFill>
                  <a:srgbClr val="FF0000"/>
                </a:solidFill>
                <a:effectLst/>
                <a:latin typeface="Tahoma" pitchFamily="34" charset="0"/>
                <a:cs typeface="Tahoma" pitchFamily="34" charset="0"/>
              </a:rPr>
              <a:t>Республика Беларусь – 592,3</a:t>
            </a:r>
            <a:r>
              <a:rPr lang="en-US" altLang="ru-RU" sz="1800" dirty="0">
                <a:solidFill>
                  <a:srgbClr val="FF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800" dirty="0">
                <a:solidFill>
                  <a:srgbClr val="FF0000"/>
                </a:solidFill>
                <a:effectLst/>
                <a:latin typeface="Tahoma" pitchFamily="34" charset="0"/>
                <a:cs typeface="Tahoma" pitchFamily="34" charset="0"/>
              </a:rPr>
              <a:t>(2024г. – 568,6)</a:t>
            </a:r>
          </a:p>
          <a:p>
            <a:r>
              <a:rPr lang="ru-RU" altLang="ru-RU" sz="1800" dirty="0">
                <a:solidFill>
                  <a:srgbClr val="FF0000"/>
                </a:solidFill>
                <a:effectLst/>
                <a:latin typeface="Tahoma" pitchFamily="34" charset="0"/>
                <a:cs typeface="Tahoma" pitchFamily="34" charset="0"/>
              </a:rPr>
              <a:t>Средний показатель по регионам (без учета РНПЦК и </a:t>
            </a:r>
            <a:r>
              <a:rPr lang="ru-RU" altLang="ru-RU" sz="1800" dirty="0" err="1">
                <a:solidFill>
                  <a:srgbClr val="FF0000"/>
                </a:solidFill>
                <a:effectLst/>
                <a:latin typeface="Tahoma" pitchFamily="34" charset="0"/>
                <a:cs typeface="Tahoma" pitchFamily="34" charset="0"/>
              </a:rPr>
              <a:t>г.Минска</a:t>
            </a:r>
            <a:r>
              <a:rPr lang="ru-RU" altLang="ru-RU" sz="1800" dirty="0">
                <a:solidFill>
                  <a:srgbClr val="FF0000"/>
                </a:solidFill>
                <a:effectLst/>
                <a:latin typeface="Tahoma" pitchFamily="34" charset="0"/>
                <a:cs typeface="Tahoma" pitchFamily="34" charset="0"/>
              </a:rPr>
              <a:t>) –  368,7 (2024 г. – 361,7)</a:t>
            </a: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0804833"/>
              </p:ext>
            </p:extLst>
          </p:nvPr>
        </p:nvGraphicFramePr>
        <p:xfrm>
          <a:off x="761675" y="1524291"/>
          <a:ext cx="10668650" cy="4841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95930" y="6352285"/>
            <a:ext cx="4663357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Доля регионов в 2025 г. = 84%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FD9850-E6F4-46FC-8394-D53194E0D07F}"/>
              </a:ext>
            </a:extLst>
          </p:cNvPr>
          <p:cNvSpPr/>
          <p:nvPr/>
        </p:nvSpPr>
        <p:spPr>
          <a:xfrm>
            <a:off x="0" y="6530984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Статистические данные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89A3AF2-6ADA-41DD-8DB0-6A85CE3F64A1}"/>
              </a:ext>
            </a:extLst>
          </p:cNvPr>
          <p:cNvSpPr/>
          <p:nvPr/>
        </p:nvSpPr>
        <p:spPr>
          <a:xfrm>
            <a:off x="468575" y="6455204"/>
            <a:ext cx="30922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* -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данные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приведены по ОЗ системы МЗ РБ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735D314-CD13-41BD-98F3-644107825FBD}"/>
              </a:ext>
            </a:extLst>
          </p:cNvPr>
          <p:cNvSpPr/>
          <p:nvPr/>
        </p:nvSpPr>
        <p:spPr>
          <a:xfrm>
            <a:off x="4042967" y="2688742"/>
            <a:ext cx="1246911" cy="9006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48EB45D2-7884-4209-BFF2-4828801A7C7E}"/>
              </a:ext>
            </a:extLst>
          </p:cNvPr>
          <p:cNvSpPr/>
          <p:nvPr/>
        </p:nvSpPr>
        <p:spPr>
          <a:xfrm>
            <a:off x="6990456" y="2056437"/>
            <a:ext cx="1246911" cy="9006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BEBBD2C4-D0D0-4E22-BB41-9C7B03B89C09}"/>
              </a:ext>
            </a:extLst>
          </p:cNvPr>
          <p:cNvSpPr/>
          <p:nvPr/>
        </p:nvSpPr>
        <p:spPr>
          <a:xfrm>
            <a:off x="8498242" y="2416368"/>
            <a:ext cx="1246911" cy="9006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5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8839" y="246232"/>
            <a:ext cx="11352183" cy="11293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200" b="1" dirty="0">
                <a:ln w="6350">
                  <a:noFill/>
                </a:ln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Динамика имплантаций ЭКС* по регионам РБ </a:t>
            </a:r>
          </a:p>
          <a:p>
            <a:pPr algn="ctr">
              <a:lnSpc>
                <a:spcPct val="100000"/>
              </a:lnSpc>
            </a:pPr>
            <a:r>
              <a:rPr lang="ru-RU" sz="3200" dirty="0">
                <a:ln w="6350">
                  <a:noFill/>
                </a:ln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ru-RU" sz="3200" dirty="0" err="1">
                <a:ln w="6350">
                  <a:noFill/>
                </a:ln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абс</a:t>
            </a:r>
            <a:r>
              <a:rPr lang="ru-RU" sz="3200" dirty="0">
                <a:ln w="6350">
                  <a:noFill/>
                </a:ln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. число, 2024-2025гг.)</a:t>
            </a:r>
            <a:endParaRPr lang="en-US" sz="3200" dirty="0">
              <a:ln w="6350">
                <a:noFill/>
              </a:ln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624169"/>
              </p:ext>
            </p:extLst>
          </p:nvPr>
        </p:nvGraphicFramePr>
        <p:xfrm>
          <a:off x="329184" y="1517515"/>
          <a:ext cx="11421838" cy="4795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FF22CFD-E0C2-4ED4-ABAB-4466FFA4DDF7}"/>
              </a:ext>
            </a:extLst>
          </p:cNvPr>
          <p:cNvSpPr/>
          <p:nvPr/>
        </p:nvSpPr>
        <p:spPr>
          <a:xfrm>
            <a:off x="0" y="6530984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Статистические данные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D4EB143-FBC4-4F5D-9DC1-8B5E98A22838}"/>
              </a:ext>
            </a:extLst>
          </p:cNvPr>
          <p:cNvSpPr/>
          <p:nvPr/>
        </p:nvSpPr>
        <p:spPr>
          <a:xfrm>
            <a:off x="468575" y="6455204"/>
            <a:ext cx="30922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* -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данные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приведены по ОЗ системы МЗ РБ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F605D49C-D877-46CF-B49A-BF678A07F787}"/>
              </a:ext>
            </a:extLst>
          </p:cNvPr>
          <p:cNvSpPr/>
          <p:nvPr/>
        </p:nvSpPr>
        <p:spPr>
          <a:xfrm>
            <a:off x="3055846" y="4517541"/>
            <a:ext cx="1175076" cy="67702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08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5087486"/>
              </p:ext>
            </p:extLst>
          </p:nvPr>
        </p:nvGraphicFramePr>
        <p:xfrm>
          <a:off x="354674" y="872390"/>
          <a:ext cx="11308790" cy="2474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28158" y="1512061"/>
            <a:ext cx="5958251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Доля регионов в 20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5г. = 56%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(в 2024г. – 51%)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1940" y="219660"/>
            <a:ext cx="11515385" cy="12083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200" b="1" dirty="0">
                <a:ln w="6350">
                  <a:noFill/>
                </a:ln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Динамика имплантаций ИКД* в Республике </a:t>
            </a:r>
          </a:p>
          <a:p>
            <a:pPr algn="ctr">
              <a:lnSpc>
                <a:spcPct val="100000"/>
              </a:lnSpc>
            </a:pPr>
            <a:r>
              <a:rPr lang="ru-RU" sz="3200" dirty="0">
                <a:ln w="6350">
                  <a:noFill/>
                </a:ln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ru-RU" sz="3200" dirty="0" err="1">
                <a:ln w="6350">
                  <a:noFill/>
                </a:ln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абс</a:t>
            </a:r>
            <a:r>
              <a:rPr lang="ru-RU" sz="3200" dirty="0">
                <a:ln w="6350">
                  <a:noFill/>
                </a:ln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. число, 2024-2025гг.)</a:t>
            </a:r>
            <a:endParaRPr lang="en-US" sz="2800" dirty="0">
              <a:ln w="6350">
                <a:noFill/>
              </a:ln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5A58311-E673-4DE8-BB41-1FBF9F9F9DB0}"/>
              </a:ext>
            </a:extLst>
          </p:cNvPr>
          <p:cNvGrpSpPr/>
          <p:nvPr/>
        </p:nvGrpSpPr>
        <p:grpSpPr>
          <a:xfrm>
            <a:off x="453764" y="3570473"/>
            <a:ext cx="11209700" cy="2809601"/>
            <a:chOff x="453764" y="3346735"/>
            <a:chExt cx="7523941" cy="2809601"/>
          </a:xfrm>
        </p:grpSpPr>
        <p:graphicFrame>
          <p:nvGraphicFramePr>
            <p:cNvPr id="13" name="Объект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0189661"/>
                </p:ext>
              </p:extLst>
            </p:nvPr>
          </p:nvGraphicFramePr>
          <p:xfrm>
            <a:off x="453764" y="3681991"/>
            <a:ext cx="7523941" cy="24743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" name="Rectangle 2"/>
            <p:cNvSpPr txBox="1">
              <a:spLocks noChangeArrowheads="1"/>
            </p:cNvSpPr>
            <p:nvPr/>
          </p:nvSpPr>
          <p:spPr>
            <a:xfrm>
              <a:off x="571323" y="3346735"/>
              <a:ext cx="7288824" cy="93893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ru-RU" sz="3200" b="1" dirty="0">
                  <a:ln w="6350">
                    <a:noFill/>
                  </a:ln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rPr>
                <a:t>Динамика имплантаций </a:t>
              </a:r>
              <a:r>
                <a:rPr lang="en-US" sz="3200" b="1" dirty="0">
                  <a:ln w="6350">
                    <a:noFill/>
                  </a:ln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rPr>
                <a:t>C</a:t>
              </a:r>
              <a:r>
                <a:rPr lang="ru-RU" sz="3200" b="1" dirty="0">
                  <a:ln w="6350">
                    <a:noFill/>
                  </a:ln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rPr>
                <a:t>Р</a:t>
              </a:r>
              <a:r>
                <a:rPr lang="en-US" sz="3200" b="1" dirty="0">
                  <a:ln w="6350">
                    <a:noFill/>
                  </a:ln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rPr>
                <a:t>T</a:t>
              </a:r>
              <a:r>
                <a:rPr lang="ru-RU" sz="3200" b="1" dirty="0">
                  <a:ln w="6350">
                    <a:noFill/>
                  </a:ln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rPr>
                <a:t>* в Республике</a:t>
              </a:r>
            </a:p>
            <a:p>
              <a:pPr algn="ctr">
                <a:lnSpc>
                  <a:spcPct val="100000"/>
                </a:lnSpc>
              </a:pPr>
              <a:r>
                <a:rPr lang="ru-RU" sz="3200" dirty="0">
                  <a:ln w="6350">
                    <a:noFill/>
                  </a:ln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rPr>
                <a:t>(</a:t>
              </a:r>
              <a:r>
                <a:rPr lang="ru-RU" sz="3200" dirty="0" err="1">
                  <a:ln w="6350">
                    <a:noFill/>
                  </a:ln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rPr>
                <a:t>абс</a:t>
              </a:r>
              <a:r>
                <a:rPr lang="ru-RU" sz="3200" dirty="0">
                  <a:ln w="6350">
                    <a:noFill/>
                  </a:ln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rPr>
                <a:t>. число, 2024-2025гг.)</a:t>
              </a:r>
              <a:endParaRPr lang="en-US" sz="3200" dirty="0">
                <a:ln w="6350">
                  <a:noFill/>
                </a:ln>
                <a:solidFill>
                  <a:srgbClr val="0070C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72855C7-87DD-4DD1-B540-66E604036D54}"/>
                </a:ext>
              </a:extLst>
            </p:cNvPr>
            <p:cNvSpPr txBox="1"/>
            <p:nvPr/>
          </p:nvSpPr>
          <p:spPr>
            <a:xfrm>
              <a:off x="1780349" y="4433509"/>
              <a:ext cx="4663357" cy="40011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Доля регионов в 20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5г. = 40% 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(в 2024г. – 32%)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92BCA27-A45F-4414-AB99-028108D60556}"/>
              </a:ext>
            </a:extLst>
          </p:cNvPr>
          <p:cNvSpPr/>
          <p:nvPr/>
        </p:nvSpPr>
        <p:spPr>
          <a:xfrm>
            <a:off x="0" y="6530984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Статистические данные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97E1B8C-1525-4CB4-B79E-B1C26AD84577}"/>
              </a:ext>
            </a:extLst>
          </p:cNvPr>
          <p:cNvSpPr/>
          <p:nvPr/>
        </p:nvSpPr>
        <p:spPr>
          <a:xfrm>
            <a:off x="468575" y="6455204"/>
            <a:ext cx="30922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* -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данные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приведены по ОЗ системы МЗ РБ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58FA4B1A-8B4D-4BCB-AB11-CE9AC68745FE}"/>
              </a:ext>
            </a:extLst>
          </p:cNvPr>
          <p:cNvSpPr/>
          <p:nvPr/>
        </p:nvSpPr>
        <p:spPr>
          <a:xfrm>
            <a:off x="2996112" y="2095347"/>
            <a:ext cx="1175076" cy="67702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E433F8C2-7D2D-4B43-9C2F-C10334E3D388}"/>
              </a:ext>
            </a:extLst>
          </p:cNvPr>
          <p:cNvSpPr/>
          <p:nvPr/>
        </p:nvSpPr>
        <p:spPr>
          <a:xfrm>
            <a:off x="7928053" y="1939705"/>
            <a:ext cx="1175076" cy="67702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C3A1C85-BAED-4835-8549-3E9F18758278}"/>
              </a:ext>
            </a:extLst>
          </p:cNvPr>
          <p:cNvSpPr/>
          <p:nvPr/>
        </p:nvSpPr>
        <p:spPr>
          <a:xfrm>
            <a:off x="4182889" y="2163442"/>
            <a:ext cx="1175076" cy="67702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DBC7C13B-7C82-40EB-B7E3-1EB2B7999A8D}"/>
              </a:ext>
            </a:extLst>
          </p:cNvPr>
          <p:cNvSpPr/>
          <p:nvPr/>
        </p:nvSpPr>
        <p:spPr>
          <a:xfrm>
            <a:off x="9140769" y="1625175"/>
            <a:ext cx="1175076" cy="67702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D430A067-BBA4-4A94-9EC3-0974BC63F1AE}"/>
              </a:ext>
            </a:extLst>
          </p:cNvPr>
          <p:cNvSpPr/>
          <p:nvPr/>
        </p:nvSpPr>
        <p:spPr>
          <a:xfrm>
            <a:off x="6721873" y="2169538"/>
            <a:ext cx="1175076" cy="67702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0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4009" y="197768"/>
            <a:ext cx="11654460" cy="12030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200" b="1" dirty="0">
                <a:ln w="6350">
                  <a:noFill/>
                </a:ln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Динамика процедур аблации при нарушениях ритма</a:t>
            </a:r>
          </a:p>
          <a:p>
            <a:pPr algn="ctr">
              <a:lnSpc>
                <a:spcPct val="100000"/>
              </a:lnSpc>
            </a:pPr>
            <a:r>
              <a:rPr lang="ru-RU" sz="3200" dirty="0">
                <a:ln w="6350">
                  <a:noFill/>
                </a:ln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ru-RU" sz="3200" dirty="0" err="1">
                <a:ln w="6350">
                  <a:noFill/>
                </a:ln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абс</a:t>
            </a:r>
            <a:r>
              <a:rPr lang="ru-RU" sz="3200" dirty="0">
                <a:ln w="6350">
                  <a:noFill/>
                </a:ln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. число, 2024-2025гг.)</a:t>
            </a:r>
            <a:endParaRPr lang="en-US" sz="3200" dirty="0">
              <a:ln w="6350">
                <a:noFill/>
              </a:ln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0585660"/>
              </p:ext>
            </p:extLst>
          </p:nvPr>
        </p:nvGraphicFramePr>
        <p:xfrm>
          <a:off x="323531" y="1400784"/>
          <a:ext cx="11332760" cy="4728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44049" y="2437389"/>
            <a:ext cx="714430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Доля регионов в 2025г. – 62%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(в 2024г. – 44%)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1FFF3D4-B7B7-46DC-B399-A217647665AA}"/>
              </a:ext>
            </a:extLst>
          </p:cNvPr>
          <p:cNvSpPr/>
          <p:nvPr/>
        </p:nvSpPr>
        <p:spPr>
          <a:xfrm>
            <a:off x="0" y="6530984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Статистические данные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22C1115-6808-438F-975C-C011857CB8DA}"/>
              </a:ext>
            </a:extLst>
          </p:cNvPr>
          <p:cNvSpPr/>
          <p:nvPr/>
        </p:nvSpPr>
        <p:spPr>
          <a:xfrm>
            <a:off x="468575" y="6455204"/>
            <a:ext cx="30922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* -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данные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приведены по ОЗ системы МЗ РБ</a:t>
            </a:r>
          </a:p>
        </p:txBody>
      </p:sp>
    </p:spTree>
    <p:extLst>
      <p:ext uri="{BB962C8B-B14F-4D97-AF65-F5344CB8AC3E}">
        <p14:creationId xmlns:p14="http://schemas.microsoft.com/office/powerpoint/2010/main" val="40438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33FB0-FE70-489C-96A2-6A33B7893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156" y="163302"/>
            <a:ext cx="1106167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32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«Лист ожидания» на </a:t>
            </a:r>
            <a:r>
              <a:rPr lang="ru-RU" sz="3200" b="1" dirty="0" err="1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катетерную</a:t>
            </a:r>
            <a:r>
              <a:rPr lang="ru-RU" sz="32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аблацию</a:t>
            </a:r>
            <a:r>
              <a:rPr lang="ru-RU" sz="32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в РНПЦК (на 06.04.2026) – 966</a:t>
            </a:r>
            <a:endParaRPr lang="ru-RU" sz="3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712F90D-B9AA-4F87-8D19-99A01B5ECF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491282"/>
              </p:ext>
            </p:extLst>
          </p:nvPr>
        </p:nvGraphicFramePr>
        <p:xfrm>
          <a:off x="692727" y="1492186"/>
          <a:ext cx="10661075" cy="3505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4731">
                  <a:extLst>
                    <a:ext uri="{9D8B030D-6E8A-4147-A177-3AD203B41FA5}">
                      <a16:colId xmlns:a16="http://schemas.microsoft.com/office/drawing/2014/main" val="3516750552"/>
                    </a:ext>
                  </a:extLst>
                </a:gridCol>
                <a:gridCol w="1285192">
                  <a:extLst>
                    <a:ext uri="{9D8B030D-6E8A-4147-A177-3AD203B41FA5}">
                      <a16:colId xmlns:a16="http://schemas.microsoft.com/office/drawing/2014/main" val="1694580401"/>
                    </a:ext>
                  </a:extLst>
                </a:gridCol>
                <a:gridCol w="1285192">
                  <a:extLst>
                    <a:ext uri="{9D8B030D-6E8A-4147-A177-3AD203B41FA5}">
                      <a16:colId xmlns:a16="http://schemas.microsoft.com/office/drawing/2014/main" val="777825808"/>
                    </a:ext>
                  </a:extLst>
                </a:gridCol>
                <a:gridCol w="1285192">
                  <a:extLst>
                    <a:ext uri="{9D8B030D-6E8A-4147-A177-3AD203B41FA5}">
                      <a16:colId xmlns:a16="http://schemas.microsoft.com/office/drawing/2014/main" val="2480974174"/>
                    </a:ext>
                  </a:extLst>
                </a:gridCol>
                <a:gridCol w="1285192">
                  <a:extLst>
                    <a:ext uri="{9D8B030D-6E8A-4147-A177-3AD203B41FA5}">
                      <a16:colId xmlns:a16="http://schemas.microsoft.com/office/drawing/2014/main" val="2335590635"/>
                    </a:ext>
                  </a:extLst>
                </a:gridCol>
                <a:gridCol w="1285192">
                  <a:extLst>
                    <a:ext uri="{9D8B030D-6E8A-4147-A177-3AD203B41FA5}">
                      <a16:colId xmlns:a16="http://schemas.microsoft.com/office/drawing/2014/main" val="1710050566"/>
                    </a:ext>
                  </a:extLst>
                </a:gridCol>
                <a:gridCol w="1285192">
                  <a:extLst>
                    <a:ext uri="{9D8B030D-6E8A-4147-A177-3AD203B41FA5}">
                      <a16:colId xmlns:a16="http://schemas.microsoft.com/office/drawing/2014/main" val="2200746295"/>
                    </a:ext>
                  </a:extLst>
                </a:gridCol>
                <a:gridCol w="1285192">
                  <a:extLst>
                    <a:ext uri="{9D8B030D-6E8A-4147-A177-3AD203B41FA5}">
                      <a16:colId xmlns:a16="http://schemas.microsoft.com/office/drawing/2014/main" val="3033030411"/>
                    </a:ext>
                  </a:extLst>
                </a:gridCol>
              </a:tblGrid>
              <a:tr h="15701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Брестская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Витебская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Гомельская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Гродненская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Могилевская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Минская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г.Минск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500352"/>
                  </a:ext>
                </a:extLst>
              </a:tr>
              <a:tr h="2274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ТП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4999965"/>
                  </a:ext>
                </a:extLst>
              </a:tr>
              <a:tr h="2274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ФП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0697947"/>
                  </a:ext>
                </a:extLst>
              </a:tr>
              <a:tr h="2274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ЖЭС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ЖТ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3355965"/>
                  </a:ext>
                </a:extLst>
              </a:tr>
              <a:tr h="2274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СВТ/НЖТ/ПФТ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741777"/>
                  </a:ext>
                </a:extLst>
              </a:tr>
              <a:tr h="2274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ВПВ/ДС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167285"/>
                  </a:ext>
                </a:extLst>
              </a:tr>
              <a:tr h="2274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ЭЭФИ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292899"/>
                  </a:ext>
                </a:extLst>
              </a:tr>
              <a:tr h="2274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АВУРТ</a:t>
                      </a: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АВРТ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6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8423605"/>
                  </a:ext>
                </a:extLst>
              </a:tr>
              <a:tr h="2274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Всего: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233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0855334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ECF1267-E604-41DC-B8F6-E7AC8D7D70C0}"/>
              </a:ext>
            </a:extLst>
          </p:cNvPr>
          <p:cNvSpPr/>
          <p:nvPr/>
        </p:nvSpPr>
        <p:spPr>
          <a:xfrm>
            <a:off x="692727" y="5497622"/>
            <a:ext cx="37617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Всего: 966</a:t>
            </a:r>
          </a:p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них вызвано: 74</a:t>
            </a:r>
          </a:p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Фибрилляция предсердий: 391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FFD9850-E6F4-46FC-8394-D53194E0D07F}"/>
              </a:ext>
            </a:extLst>
          </p:cNvPr>
          <p:cNvSpPr/>
          <p:nvPr/>
        </p:nvSpPr>
        <p:spPr>
          <a:xfrm>
            <a:off x="0" y="6530984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Статистические данные</a:t>
            </a:r>
          </a:p>
        </p:txBody>
      </p:sp>
    </p:spTree>
    <p:extLst>
      <p:ext uri="{BB962C8B-B14F-4D97-AF65-F5344CB8AC3E}">
        <p14:creationId xmlns:p14="http://schemas.microsoft.com/office/powerpoint/2010/main" val="172322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dirty="0">
                <a:solidFill>
                  <a:srgbClr val="0070C0"/>
                </a:solidFill>
                <a:effectLst/>
                <a:latin typeface="Tahoma" pitchFamily="34" charset="0"/>
                <a:cs typeface="Tahoma" pitchFamily="34" charset="0"/>
              </a:rPr>
              <a:t>Функциональные диагностические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6322567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035" y="215914"/>
            <a:ext cx="11474169" cy="111412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36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Доступность функциональных исследований* в регионах Республики Беларусь </a:t>
            </a:r>
            <a:r>
              <a:rPr lang="ru-RU" sz="27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(2025г.)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339141"/>
              </p:ext>
            </p:extLst>
          </p:nvPr>
        </p:nvGraphicFramePr>
        <p:xfrm>
          <a:off x="314036" y="1456922"/>
          <a:ext cx="11582397" cy="35412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6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81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81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81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81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681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68191">
                  <a:extLst>
                    <a:ext uri="{9D8B030D-6E8A-4147-A177-3AD203B41FA5}">
                      <a16:colId xmlns:a16="http://schemas.microsoft.com/office/drawing/2014/main" val="2332198089"/>
                    </a:ext>
                  </a:extLst>
                </a:gridCol>
              </a:tblGrid>
              <a:tr h="423508"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87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Брестская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Витебская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Гомельская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Гродненская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Минская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Могилевская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г.Минск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РБ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39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сделано исследований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8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2 006 346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1 329 833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2 274 713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1 603 677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1 798 850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1 529 459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5 649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13 536 091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39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нагруз</a:t>
                      </a:r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тесты (ВЭМ и </a:t>
                      </a:r>
                      <a:r>
                        <a:rPr lang="ru-RU" sz="1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тредмил</a:t>
                      </a:r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8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15 474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8 692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14 880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7 739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5 492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6 852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37 68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96 809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39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обеспеченность на 100 тыс. </a:t>
                      </a:r>
                      <a:r>
                        <a:rPr lang="ru-RU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взр</a:t>
                      </a:r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нас.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1513,9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983,9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1401,3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984,5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469,0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873,3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2303</a:t>
                      </a:r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,6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1318,0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39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ХМЭКГ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87 424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37 119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65 983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61 480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66 232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26 680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522 073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39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обеспеченность на 100 тыс. </a:t>
                      </a:r>
                      <a:r>
                        <a:rPr lang="ru-RU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взр</a:t>
                      </a:r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нас.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8553,1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4201,8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6213,7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7820,9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5656,5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3400,5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10830</a:t>
                      </a:r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7108,0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539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СМАД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31 046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11 554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30 983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23 873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28 631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6 219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195 889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539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обеспеченность на 100 тыс. </a:t>
                      </a:r>
                      <a:r>
                        <a:rPr lang="ru-RU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взр</a:t>
                      </a:r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нас.</a:t>
                      </a:r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3037,4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1307,9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2917,7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3036,9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2445,0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792,6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3887</a:t>
                      </a:r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,2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2667,0</a:t>
                      </a:r>
                    </a:p>
                  </a:txBody>
                  <a:tcPr marL="9525" marR="9525" marT="78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FFD9850-E6F4-46FC-8394-D53194E0D07F}"/>
              </a:ext>
            </a:extLst>
          </p:cNvPr>
          <p:cNvSpPr/>
          <p:nvPr/>
        </p:nvSpPr>
        <p:spPr>
          <a:xfrm>
            <a:off x="0" y="6530984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Статистические данные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24A575DE-CBFB-46B2-80D4-4A9745D48CA4}"/>
              </a:ext>
            </a:extLst>
          </p:cNvPr>
          <p:cNvCxnSpPr>
            <a:cxnSpLocks/>
          </p:cNvCxnSpPr>
          <p:nvPr/>
        </p:nvCxnSpPr>
        <p:spPr>
          <a:xfrm>
            <a:off x="11752541" y="2421881"/>
            <a:ext cx="0" cy="3104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D12BFADA-7EB8-44E5-B368-1F72A51C9118}"/>
              </a:ext>
            </a:extLst>
          </p:cNvPr>
          <p:cNvCxnSpPr>
            <a:cxnSpLocks/>
          </p:cNvCxnSpPr>
          <p:nvPr/>
        </p:nvCxnSpPr>
        <p:spPr>
          <a:xfrm>
            <a:off x="11788209" y="4189072"/>
            <a:ext cx="0" cy="3104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2CD762E4-7C05-4D65-8005-C1F4C509A91D}"/>
              </a:ext>
            </a:extLst>
          </p:cNvPr>
          <p:cNvCxnSpPr>
            <a:cxnSpLocks/>
          </p:cNvCxnSpPr>
          <p:nvPr/>
        </p:nvCxnSpPr>
        <p:spPr>
          <a:xfrm flipV="1">
            <a:off x="11788205" y="3229583"/>
            <a:ext cx="0" cy="3661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830ED03-14F7-430F-A8A7-A4C4AB4F5C84}"/>
              </a:ext>
            </a:extLst>
          </p:cNvPr>
          <p:cNvSpPr/>
          <p:nvPr/>
        </p:nvSpPr>
        <p:spPr>
          <a:xfrm>
            <a:off x="468575" y="6455204"/>
            <a:ext cx="30922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* -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данные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приведены по ОЗ системы МЗ РБ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A98031A-42FC-44B3-8847-A3AC3F56D67C}"/>
              </a:ext>
            </a:extLst>
          </p:cNvPr>
          <p:cNvGrpSpPr/>
          <p:nvPr/>
        </p:nvGrpSpPr>
        <p:grpSpPr>
          <a:xfrm>
            <a:off x="476636" y="6043394"/>
            <a:ext cx="3363080" cy="246221"/>
            <a:chOff x="3463036" y="6529781"/>
            <a:chExt cx="3363080" cy="246221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ABF320B0-8DAC-4791-9D05-E0A5266012BC}"/>
                </a:ext>
              </a:extLst>
            </p:cNvPr>
            <p:cNvSpPr/>
            <p:nvPr/>
          </p:nvSpPr>
          <p:spPr>
            <a:xfrm>
              <a:off x="3676740" y="6529781"/>
              <a:ext cx="314937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- </a:t>
              </a:r>
              <a:r>
                <a:rPr lang="ru-RU" sz="1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снижение по сравнению с 2024г.</a:t>
              </a: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941A7BCD-8F7D-41FE-A076-905427A8978C}"/>
                </a:ext>
              </a:extLst>
            </p:cNvPr>
            <p:cNvSpPr/>
            <p:nvPr/>
          </p:nvSpPr>
          <p:spPr>
            <a:xfrm>
              <a:off x="3463036" y="6581808"/>
              <a:ext cx="282102" cy="177985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3865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896"/>
            <a:ext cx="12192000" cy="128597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32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Ультразвуковые исследования* в Республике Беларусь </a:t>
            </a:r>
            <a:br>
              <a:rPr lang="ru-RU" sz="32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32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(2024-202</a:t>
            </a:r>
            <a:r>
              <a:rPr lang="en-US" sz="32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5</a:t>
            </a:r>
            <a:r>
              <a:rPr lang="ru-RU" sz="32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г.)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1283150"/>
              </p:ext>
            </p:extLst>
          </p:nvPr>
        </p:nvGraphicFramePr>
        <p:xfrm>
          <a:off x="188688" y="1511467"/>
          <a:ext cx="11757231" cy="4084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7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3769028138"/>
                    </a:ext>
                  </a:extLst>
                </a:gridCol>
                <a:gridCol w="961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1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13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1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13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13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613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687511020"/>
                    </a:ext>
                  </a:extLst>
                </a:gridCol>
              </a:tblGrid>
              <a:tr h="1492990">
                <a:tc>
                  <a:txBody>
                    <a:bodyPr/>
                    <a:lstStyle/>
                    <a:p>
                      <a:pPr algn="l" fontAlgn="t"/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Годы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Брестская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Витебская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Гомельская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Гродненская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Минская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Могилевская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г.Минск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РБ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проведенных ультразвуковых исследований – всего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1 832 266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1 170 500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1 391 940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1 335 950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1 067 352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788 116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481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10 795 190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marL="360363" lvl="1" indent="0" algn="l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1 939 360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1 243 536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1 396 075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1 283 436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1 026 314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763 109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2 968 531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10 620 442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3728754"/>
                  </a:ext>
                </a:extLst>
              </a:tr>
              <a:tr h="432000">
                <a:tc rowSpan="2">
                  <a:txBody>
                    <a:bodyPr/>
                    <a:lstStyle/>
                    <a:p>
                      <a:pPr marL="360363" lvl="1" indent="0" algn="l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 сердечно-сосудистой системы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196 582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99 517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116 358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120 119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84 533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78 337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302 568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998 014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marL="360363" lvl="1" indent="0" algn="l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200 850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122 121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123 161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113 349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86 025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78 531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299 251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1 023 288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51176"/>
                  </a:ext>
                </a:extLst>
              </a:tr>
              <a:tr h="432000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Обеспеченность на 100 тыс. </a:t>
                      </a:r>
                      <a:r>
                        <a:rPr lang="ru-RU" sz="1400" b="1" i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взр</a:t>
                      </a:r>
                      <a:r>
                        <a:rPr lang="ru-RU" sz="14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нас.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19 233,1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11 265,2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10 957,5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15 280,4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7 219,5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9 984,3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18 497,8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13 587,9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pPr algn="l" fontAlgn="b"/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19 023,4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13 363,5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11 232,6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13 960,1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7 186,9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9 659,0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17 906,3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13 536,9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563146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FFD9850-E6F4-46FC-8394-D53194E0D07F}"/>
              </a:ext>
            </a:extLst>
          </p:cNvPr>
          <p:cNvSpPr/>
          <p:nvPr/>
        </p:nvSpPr>
        <p:spPr>
          <a:xfrm>
            <a:off x="0" y="6530984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Статистические данные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B94C570-DAD2-4501-8B93-659FFA773E31}"/>
              </a:ext>
            </a:extLst>
          </p:cNvPr>
          <p:cNvSpPr/>
          <p:nvPr/>
        </p:nvSpPr>
        <p:spPr>
          <a:xfrm>
            <a:off x="468575" y="6455204"/>
            <a:ext cx="30922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* -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данные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приведены по ОЗ системы МЗ РБ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FF2F82D-F4DC-4770-B7E0-1EA848A344A3}"/>
              </a:ext>
            </a:extLst>
          </p:cNvPr>
          <p:cNvGrpSpPr/>
          <p:nvPr/>
        </p:nvGrpSpPr>
        <p:grpSpPr>
          <a:xfrm>
            <a:off x="476636" y="6043394"/>
            <a:ext cx="3363080" cy="246221"/>
            <a:chOff x="3463036" y="6529781"/>
            <a:chExt cx="3363080" cy="246221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8FFBE7D8-7A0A-4389-AD35-EC18D4FA58A1}"/>
                </a:ext>
              </a:extLst>
            </p:cNvPr>
            <p:cNvSpPr/>
            <p:nvPr/>
          </p:nvSpPr>
          <p:spPr>
            <a:xfrm>
              <a:off x="3676740" y="6529781"/>
              <a:ext cx="314937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- </a:t>
              </a:r>
              <a:r>
                <a:rPr lang="ru-RU" sz="1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снижение по сравнению с 2024г.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7978BE0B-7796-4291-8874-7C7761EEDEAA}"/>
                </a:ext>
              </a:extLst>
            </p:cNvPr>
            <p:cNvSpPr/>
            <p:nvPr/>
          </p:nvSpPr>
          <p:spPr>
            <a:xfrm>
              <a:off x="3463036" y="6581808"/>
              <a:ext cx="282102" cy="177985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59693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385" y="275487"/>
            <a:ext cx="11315905" cy="62018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Сердечно-сосудистая заболеваемость в РБ </a:t>
            </a:r>
            <a:br>
              <a:rPr lang="ru-RU" sz="32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32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(2025г.)</a:t>
            </a:r>
            <a:endParaRPr lang="ru-RU" sz="24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969140"/>
              </p:ext>
            </p:extLst>
          </p:nvPr>
        </p:nvGraphicFramePr>
        <p:xfrm>
          <a:off x="414889" y="1100026"/>
          <a:ext cx="11295555" cy="4862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8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4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4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24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24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24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24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24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24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24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2244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8349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классов и отдельных болезней (код по МКБ-10)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5" marR="1325" marT="13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случаев заболеваний, зарегистрированных у лиц в возрасте 18 лет и старше, единиц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13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 с диагнозом, установленным впервые в жизни, единиц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13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лиц в возрасте 18 лет и старше, состоящих под медицинским наблюдением на конец отчетного года, человек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13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Заболеваемость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5" marR="1325" marT="13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1325" marR="1325" marT="13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6">
                <a:tc vMerge="1">
                  <a:txBody>
                    <a:bodyPr/>
                    <a:lstStyle/>
                    <a:p>
                      <a:pPr algn="l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5" marR="1325" marT="13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13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13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13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13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общая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5" marR="1325" marT="13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первичная</a:t>
                      </a:r>
                      <a:endParaRPr lang="ru-RU" sz="1100" dirty="0"/>
                    </a:p>
                  </a:txBody>
                  <a:tcPr marL="1325" marR="1325" marT="13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87">
                <a:tc vMerge="1">
                  <a:txBody>
                    <a:bodyPr/>
                    <a:lstStyle/>
                    <a:p>
                      <a:pPr algn="l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5" marR="1325" marT="13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лиц в возрасте 18-30 лет включи-</a:t>
                      </a:r>
                      <a:r>
                        <a:rPr lang="ru-RU" sz="1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тельно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13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лиц старше трудоспособного возраста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13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лиц в возрасте 18-30 лет включи-</a:t>
                      </a:r>
                      <a:r>
                        <a:rPr lang="ru-RU" sz="1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тельно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13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лиц старше трудоспособного возраста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13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5" marR="1325" marT="13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1325" marR="1325" marT="13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31">
                <a:tc vMerge="1">
                  <a:txBody>
                    <a:bodyPr/>
                    <a:lstStyle/>
                    <a:p>
                      <a:pPr algn="l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5" marR="1325" marT="13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13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5" marR="1325" marT="13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13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5" marR="1325" marT="13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13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141">
                <a:tc vMerge="1">
                  <a:txBody>
                    <a:bodyPr/>
                    <a:lstStyle/>
                    <a:p>
                      <a:pPr algn="l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5" marR="1325" marT="13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лиц в возрасте 70 лет и старше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5" marR="1325" marT="13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лиц в возрасте 70 лет и старше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5" marR="1325" marT="13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общая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5" marR="1325" marT="13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первичная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25" marR="1325" marT="13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Болезни системы кровообращения (</a:t>
                      </a:r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I00-I99)………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854" marR="1325" marT="13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2729727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51720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1700874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918039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302244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172818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89468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2080024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36111,04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3998,33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Болезни, характеризующиеся повышенным кровяным давлением (I10-I13)…………………..……….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709" marR="1325" marT="13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984727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349986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100920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72593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888035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13026,77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960,32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Ишемическая болезнь сердца (</a:t>
                      </a:r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I20-I25)………….…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…..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709" marR="1325" marT="13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1107913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882275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522557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84382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60349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29745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881972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14656,37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1116,27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563" lvl="1" indent="0"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нее: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63" marR="1325" marT="13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563" lvl="1" indent="0"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фоне АГ (I20-I25 (I10, I11, I13))..............................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63" marR="1325" marT="13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977088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784327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472704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72205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51852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776938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374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Острый инфаркт миокарда (I21, I22).………............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63" marR="1325" marT="13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57188" lvl="1" indent="0"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него: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417" marR="1325" marT="13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058">
                <a:tc>
                  <a:txBody>
                    <a:bodyPr/>
                    <a:lstStyle/>
                    <a:p>
                      <a:pPr marL="357188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фоне АГ (I21 (I10, I11, I13))...............................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417" marR="1325" marT="13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2775548"/>
                  </a:ext>
                </a:extLst>
              </a:tr>
              <a:tr h="87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Цереброваскулярные болезни (</a:t>
                      </a:r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I60-I69)….....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.......…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709" marR="1325" marT="13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338867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279993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182865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59176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45683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170371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4482,81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782,83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из них на фоне АГ (I60-I69 (I10, I11, I13))……..</a:t>
                      </a:r>
                    </a:p>
                  </a:txBody>
                  <a:tcPr marL="54864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285336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237765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156551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48839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37453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145976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8666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ОНМК (</a:t>
                      </a:r>
                      <a:r>
                        <a:rPr lang="en-US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I60-I6</a:t>
                      </a:r>
                      <a:r>
                        <a:rPr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4) ……………………………..………</a:t>
                      </a:r>
                    </a:p>
                  </a:txBody>
                  <a:tcPr marL="54864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26732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21910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397,28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353,80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540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из них на фоне АГ (I60-I64 (I10, I11, I13))……..</a:t>
                      </a:r>
                    </a:p>
                  </a:txBody>
                  <a:tcPr marL="54864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547056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FFD9850-E6F4-46FC-8394-D53194E0D07F}"/>
              </a:ext>
            </a:extLst>
          </p:cNvPr>
          <p:cNvSpPr/>
          <p:nvPr/>
        </p:nvSpPr>
        <p:spPr>
          <a:xfrm>
            <a:off x="0" y="6530984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Статистические данные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48B158-7C74-4B39-8775-03A55D7F8059}"/>
              </a:ext>
            </a:extLst>
          </p:cNvPr>
          <p:cNvSpPr txBox="1"/>
          <p:nvPr/>
        </p:nvSpPr>
        <p:spPr>
          <a:xfrm>
            <a:off x="427482" y="6066877"/>
            <a:ext cx="6103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01.01.2025: все население – 9 132 629 чел.,</a:t>
            </a:r>
          </a:p>
          <a:p>
            <a:pPr fontAlgn="b"/>
            <a:r>
              <a:rPr lang="ru-RU" sz="1400" b="1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взрослое население – 7 555 656 чел.</a:t>
            </a:r>
            <a:endParaRPr lang="ru-RU" sz="14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CCCD0703-D25C-45A6-B2FE-8F4C8529ADB5}"/>
              </a:ext>
            </a:extLst>
          </p:cNvPr>
          <p:cNvSpPr/>
          <p:nvPr/>
        </p:nvSpPr>
        <p:spPr>
          <a:xfrm>
            <a:off x="414889" y="1609344"/>
            <a:ext cx="3343295" cy="16642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1346B6-E8F2-459B-AD8D-887C9AFFCCAE}"/>
              </a:ext>
            </a:extLst>
          </p:cNvPr>
          <p:cNvSpPr txBox="1"/>
          <p:nvPr/>
        </p:nvSpPr>
        <p:spPr>
          <a:xfrm>
            <a:off x="557661" y="1696896"/>
            <a:ext cx="3026788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!!! АГ выявлена у: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88,2% пациентов с ИБС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91,0% пациентов с ИМ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84,2% пациентов с ЦВБ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92,9% пациентов с ОНМК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D9DCF4AB-711C-498E-A1D9-E5C1D58D243A}"/>
              </a:ext>
            </a:extLst>
          </p:cNvPr>
          <p:cNvGrpSpPr/>
          <p:nvPr/>
        </p:nvGrpSpPr>
        <p:grpSpPr>
          <a:xfrm>
            <a:off x="5263035" y="2867391"/>
            <a:ext cx="6371304" cy="647283"/>
            <a:chOff x="2796351" y="3176272"/>
            <a:chExt cx="5752729" cy="896645"/>
          </a:xfrm>
        </p:grpSpPr>
        <p:sp>
          <p:nvSpPr>
            <p:cNvPr id="18" name="Облачко с текстом: прямоугольное со скругленными углами 17">
              <a:extLst>
                <a:ext uri="{FF2B5EF4-FFF2-40B4-BE49-F238E27FC236}">
                  <a16:creationId xmlns:a16="http://schemas.microsoft.com/office/drawing/2014/main" id="{0F3450D1-1E0A-424F-8891-C65EE4295CD0}"/>
                </a:ext>
              </a:extLst>
            </p:cNvPr>
            <p:cNvSpPr/>
            <p:nvPr/>
          </p:nvSpPr>
          <p:spPr>
            <a:xfrm>
              <a:off x="2796351" y="3176272"/>
              <a:ext cx="5752729" cy="896645"/>
            </a:xfrm>
            <a:prstGeom prst="wedgeRoundRectCallout">
              <a:avLst>
                <a:gd name="adj1" fmla="val -80137"/>
                <a:gd name="adj2" fmla="val 97603"/>
                <a:gd name="adj3" fmla="val 16667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18E5C975-78DC-4A9E-A37C-E40DA756BBE4}"/>
                </a:ext>
              </a:extLst>
            </p:cNvPr>
            <p:cNvSpPr/>
            <p:nvPr/>
          </p:nvSpPr>
          <p:spPr>
            <a:xfrm>
              <a:off x="2850995" y="3360720"/>
              <a:ext cx="5698085" cy="63951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Артериальная гипертензия: 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2 247 151</a:t>
              </a:r>
              <a:endPara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C93C459-095D-42B4-B384-1C036006CD77}"/>
              </a:ext>
            </a:extLst>
          </p:cNvPr>
          <p:cNvGrpSpPr/>
          <p:nvPr/>
        </p:nvGrpSpPr>
        <p:grpSpPr>
          <a:xfrm>
            <a:off x="5265175" y="4914347"/>
            <a:ext cx="6371304" cy="647284"/>
            <a:chOff x="4801319" y="3793807"/>
            <a:chExt cx="6624242" cy="719094"/>
          </a:xfrm>
        </p:grpSpPr>
        <p:sp>
          <p:nvSpPr>
            <p:cNvPr id="21" name="Облачко с текстом: прямоугольное со скругленными углами 20">
              <a:extLst>
                <a:ext uri="{FF2B5EF4-FFF2-40B4-BE49-F238E27FC236}">
                  <a16:creationId xmlns:a16="http://schemas.microsoft.com/office/drawing/2014/main" id="{B81D381A-E3EE-4122-8B6B-B3C29DF4435A}"/>
                </a:ext>
              </a:extLst>
            </p:cNvPr>
            <p:cNvSpPr/>
            <p:nvPr/>
          </p:nvSpPr>
          <p:spPr>
            <a:xfrm>
              <a:off x="4801319" y="3793807"/>
              <a:ext cx="6624242" cy="719094"/>
            </a:xfrm>
            <a:prstGeom prst="wedgeRoundRectCallout">
              <a:avLst>
                <a:gd name="adj1" fmla="val -86845"/>
                <a:gd name="adj2" fmla="val -165178"/>
                <a:gd name="adj3" fmla="val 16667"/>
              </a:avLst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42B1D96A-B4FE-4428-818D-3EE34B0545EC}"/>
                </a:ext>
              </a:extLst>
            </p:cNvPr>
            <p:cNvSpPr/>
            <p:nvPr/>
          </p:nvSpPr>
          <p:spPr>
            <a:xfrm>
              <a:off x="4808214" y="3887325"/>
              <a:ext cx="6592234" cy="512883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Ишемическая болезнь сердца: 1 107 913</a:t>
              </a:r>
              <a:endPara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52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0533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36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Магнитно-резонансная томография* в регионах РБ </a:t>
            </a:r>
            <a:r>
              <a:rPr lang="ru-RU" sz="28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(2024-202</a:t>
            </a:r>
            <a:r>
              <a:rPr lang="en-US" sz="28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5</a:t>
            </a:r>
            <a:r>
              <a:rPr lang="ru-RU" sz="28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гг.)</a:t>
            </a:r>
            <a:endParaRPr lang="ru-RU" sz="36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8134461"/>
              </p:ext>
            </p:extLst>
          </p:nvPr>
        </p:nvGraphicFramePr>
        <p:xfrm>
          <a:off x="517235" y="1503639"/>
          <a:ext cx="11092864" cy="47332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2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664">
                  <a:extLst>
                    <a:ext uri="{9D8B030D-6E8A-4147-A177-3AD203B41FA5}">
                      <a16:colId xmlns:a16="http://schemas.microsoft.com/office/drawing/2014/main" val="2816601312"/>
                    </a:ext>
                  </a:extLst>
                </a:gridCol>
                <a:gridCol w="904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9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9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49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49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4947">
                  <a:extLst>
                    <a:ext uri="{9D8B030D-6E8A-4147-A177-3AD203B41FA5}">
                      <a16:colId xmlns:a16="http://schemas.microsoft.com/office/drawing/2014/main" val="1847762888"/>
                    </a:ext>
                  </a:extLst>
                </a:gridCol>
                <a:gridCol w="904947">
                  <a:extLst>
                    <a:ext uri="{9D8B030D-6E8A-4147-A177-3AD203B41FA5}">
                      <a16:colId xmlns:a16="http://schemas.microsoft.com/office/drawing/2014/main" val="367190437"/>
                    </a:ext>
                  </a:extLst>
                </a:gridCol>
                <a:gridCol w="9049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525238">
                <a:tc>
                  <a:txBody>
                    <a:bodyPr/>
                    <a:lstStyle/>
                    <a:p>
                      <a:pPr algn="l" fontAlgn="t"/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Годы 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Брестская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Витебская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Гомельская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Гродненская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Минская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Могилевская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г.Минск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РНПЦ К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РБ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проведенных магнитно-резонансных томографий, всего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68 059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60 503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94 662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85 204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56 416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41 408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430 349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14 136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850 737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045"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59 434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64 407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72 192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84 490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47 819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37 221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406 930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14 589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787 082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325927"/>
                  </a:ext>
                </a:extLst>
              </a:tr>
              <a:tr h="741045">
                <a:tc>
                  <a:txBody>
                    <a:bodyPr/>
                    <a:lstStyle/>
                    <a:p>
                      <a:pPr marL="0" lvl="1" indent="0" algn="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 сердца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1045">
                <a:tc>
                  <a:txBody>
                    <a:bodyPr/>
                    <a:lstStyle/>
                    <a:p>
                      <a:pPr lvl="1" algn="l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545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5789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9744356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FD9850-E6F4-46FC-8394-D53194E0D07F}"/>
              </a:ext>
            </a:extLst>
          </p:cNvPr>
          <p:cNvSpPr/>
          <p:nvPr/>
        </p:nvSpPr>
        <p:spPr>
          <a:xfrm>
            <a:off x="0" y="6530984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Статистические данные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5C2AFF9-A553-48AD-A484-CA267B3AF7CD}"/>
              </a:ext>
            </a:extLst>
          </p:cNvPr>
          <p:cNvSpPr/>
          <p:nvPr/>
        </p:nvSpPr>
        <p:spPr>
          <a:xfrm>
            <a:off x="468575" y="6455204"/>
            <a:ext cx="30922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* -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данные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приведены по ОЗ системы МЗ РБ</a:t>
            </a:r>
          </a:p>
        </p:txBody>
      </p:sp>
      <p:sp>
        <p:nvSpPr>
          <p:cNvPr id="6" name="Скругленная прямоугольная выноска 4">
            <a:extLst>
              <a:ext uri="{FF2B5EF4-FFF2-40B4-BE49-F238E27FC236}">
                <a16:creationId xmlns:a16="http://schemas.microsoft.com/office/drawing/2014/main" id="{592C8204-4E6B-42EE-A6F8-6D4E9702CCBC}"/>
              </a:ext>
            </a:extLst>
          </p:cNvPr>
          <p:cNvSpPr/>
          <p:nvPr/>
        </p:nvSpPr>
        <p:spPr>
          <a:xfrm>
            <a:off x="7960125" y="5967342"/>
            <a:ext cx="1532586" cy="850005"/>
          </a:xfrm>
          <a:prstGeom prst="wedgeRoundRectCallout">
            <a:avLst>
              <a:gd name="adj1" fmla="val 140079"/>
              <a:gd name="adj2" fmla="val -132169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0,8%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ая прямоугольная выноска 4">
            <a:extLst>
              <a:ext uri="{FF2B5EF4-FFF2-40B4-BE49-F238E27FC236}">
                <a16:creationId xmlns:a16="http://schemas.microsoft.com/office/drawing/2014/main" id="{D8F1877D-E94A-47F4-B3E5-8230D8406192}"/>
              </a:ext>
            </a:extLst>
          </p:cNvPr>
          <p:cNvSpPr/>
          <p:nvPr/>
        </p:nvSpPr>
        <p:spPr>
          <a:xfrm>
            <a:off x="5586984" y="5973438"/>
            <a:ext cx="1817847" cy="850005"/>
          </a:xfrm>
          <a:prstGeom prst="wedgeRoundRectCallout">
            <a:avLst>
              <a:gd name="adj1" fmla="val 189227"/>
              <a:gd name="adj2" fmla="val -13647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74,8%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12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dirty="0">
                <a:solidFill>
                  <a:srgbClr val="0070C0"/>
                </a:solidFill>
                <a:effectLst/>
                <a:latin typeface="Tahoma" pitchFamily="34" charset="0"/>
                <a:cs typeface="Tahoma" pitchFamily="34" charset="0"/>
              </a:rPr>
              <a:t>Реабилитация </a:t>
            </a:r>
          </a:p>
        </p:txBody>
      </p:sp>
    </p:spTree>
    <p:extLst>
      <p:ext uri="{BB962C8B-B14F-4D97-AF65-F5344CB8AC3E}">
        <p14:creationId xmlns:p14="http://schemas.microsoft.com/office/powerpoint/2010/main" val="23411957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83491" y="113495"/>
            <a:ext cx="10834254" cy="117035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0070C0"/>
                </a:solidFill>
                <a:effectLst/>
                <a:latin typeface="Tahoma" pitchFamily="34" charset="0"/>
                <a:cs typeface="Tahoma" pitchFamily="34" charset="0"/>
              </a:rPr>
              <a:t>Уровень стационарной реабилитации пациентов после ИМ </a:t>
            </a:r>
            <a:r>
              <a:rPr lang="ru-RU" sz="3200" b="0" dirty="0">
                <a:solidFill>
                  <a:srgbClr val="0070C0"/>
                </a:solidFill>
                <a:effectLst/>
                <a:latin typeface="Tahoma" pitchFamily="34" charset="0"/>
                <a:cs typeface="Tahoma" pitchFamily="34" charset="0"/>
              </a:rPr>
              <a:t>(202</a:t>
            </a:r>
            <a:r>
              <a:rPr lang="en-US" sz="3200" b="0" dirty="0">
                <a:solidFill>
                  <a:srgbClr val="0070C0"/>
                </a:solidFill>
                <a:effectLst/>
                <a:latin typeface="Tahoma" pitchFamily="34" charset="0"/>
                <a:cs typeface="Tahoma" pitchFamily="34" charset="0"/>
              </a:rPr>
              <a:t>4</a:t>
            </a:r>
            <a:r>
              <a:rPr lang="ru-RU" sz="3200" b="0" dirty="0">
                <a:solidFill>
                  <a:srgbClr val="0070C0"/>
                </a:solidFill>
                <a:effectLst/>
                <a:latin typeface="Tahoma" pitchFamily="34" charset="0"/>
                <a:cs typeface="Tahoma" pitchFamily="34" charset="0"/>
              </a:rPr>
              <a:t>-202</a:t>
            </a:r>
            <a:r>
              <a:rPr lang="en-US" sz="3200" b="0" dirty="0">
                <a:solidFill>
                  <a:srgbClr val="0070C0"/>
                </a:solidFill>
                <a:effectLst/>
                <a:latin typeface="Tahoma" pitchFamily="34" charset="0"/>
                <a:cs typeface="Tahoma" pitchFamily="34" charset="0"/>
              </a:rPr>
              <a:t>5</a:t>
            </a:r>
            <a:r>
              <a:rPr lang="ru-RU" sz="3200" b="0" dirty="0">
                <a:solidFill>
                  <a:srgbClr val="0070C0"/>
                </a:solidFill>
                <a:effectLst/>
                <a:latin typeface="Tahoma" pitchFamily="34" charset="0"/>
                <a:cs typeface="Tahoma" pitchFamily="34" charset="0"/>
              </a:rPr>
              <a:t>гг.)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991393"/>
              </p:ext>
            </p:extLst>
          </p:nvPr>
        </p:nvGraphicFramePr>
        <p:xfrm>
          <a:off x="673763" y="1456370"/>
          <a:ext cx="10834255" cy="44422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6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6851">
                  <a:extLst>
                    <a:ext uri="{9D8B030D-6E8A-4147-A177-3AD203B41FA5}">
                      <a16:colId xmlns:a16="http://schemas.microsoft.com/office/drawing/2014/main" val="1262553733"/>
                    </a:ext>
                  </a:extLst>
                </a:gridCol>
                <a:gridCol w="2166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6851">
                  <a:extLst>
                    <a:ext uri="{9D8B030D-6E8A-4147-A177-3AD203B41FA5}">
                      <a16:colId xmlns:a16="http://schemas.microsoft.com/office/drawing/2014/main" val="811103583"/>
                    </a:ext>
                  </a:extLst>
                </a:gridCol>
              </a:tblGrid>
              <a:tr h="557939"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переведенных на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стац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этап реабилитации, всего</a:t>
                      </a:r>
                      <a:endParaRPr lang="ru-RU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переведенных на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стац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этап реабилитации, от всех случаев ИМ</a:t>
                      </a:r>
                      <a:endParaRPr lang="ru-RU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795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201137"/>
                  </a:ext>
                </a:extLst>
              </a:tr>
              <a:tr h="427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Брестская обл.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48,3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56,6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63,2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Витебская обл.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47,2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45,4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59,2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64,9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16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Гомельская обл.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48,2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37,7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16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Гродненская обл.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55,4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53,4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Минская обл.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50,9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36,6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59,0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46,7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816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Могилевская обл.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36,7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48,5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55,6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8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г.Минск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27,3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27,4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45,1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436791"/>
                  </a:ext>
                </a:extLst>
              </a:tr>
              <a:tr h="427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РБ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36,5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35,9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51,7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FD9850-E6F4-46FC-8394-D53194E0D07F}"/>
              </a:ext>
            </a:extLst>
          </p:cNvPr>
          <p:cNvSpPr/>
          <p:nvPr/>
        </p:nvSpPr>
        <p:spPr>
          <a:xfrm>
            <a:off x="0" y="6530984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Статистические данные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BC5C9C6-6275-413F-A93B-EA6B7075B563}"/>
              </a:ext>
            </a:extLst>
          </p:cNvPr>
          <p:cNvSpPr/>
          <p:nvPr/>
        </p:nvSpPr>
        <p:spPr>
          <a:xfrm>
            <a:off x="468575" y="6455204"/>
            <a:ext cx="30922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* -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данные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приведены по ОЗ системы МЗ РБ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CB024E3-2AD1-43DD-9CBA-C7242431D868}"/>
              </a:ext>
            </a:extLst>
          </p:cNvPr>
          <p:cNvGrpSpPr/>
          <p:nvPr/>
        </p:nvGrpSpPr>
        <p:grpSpPr>
          <a:xfrm>
            <a:off x="476636" y="6043394"/>
            <a:ext cx="3363080" cy="246221"/>
            <a:chOff x="3463036" y="6529781"/>
            <a:chExt cx="3363080" cy="246221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3ECD8780-B01A-460F-B87C-63ECEA717752}"/>
                </a:ext>
              </a:extLst>
            </p:cNvPr>
            <p:cNvSpPr/>
            <p:nvPr/>
          </p:nvSpPr>
          <p:spPr>
            <a:xfrm>
              <a:off x="3676740" y="6529781"/>
              <a:ext cx="314937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- </a:t>
              </a:r>
              <a:r>
                <a:rPr lang="ru-RU" sz="10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снижение по сравнению с 2024г.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496D8BB7-547D-4FD6-B036-9A8D14AFF09F}"/>
                </a:ext>
              </a:extLst>
            </p:cNvPr>
            <p:cNvSpPr/>
            <p:nvPr/>
          </p:nvSpPr>
          <p:spPr>
            <a:xfrm>
              <a:off x="3463036" y="6581808"/>
              <a:ext cx="282102" cy="177985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9800083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 txBox="1">
            <a:spLocks/>
          </p:cNvSpPr>
          <p:nvPr/>
        </p:nvSpPr>
        <p:spPr>
          <a:xfrm>
            <a:off x="720360" y="335880"/>
            <a:ext cx="10649160" cy="615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0070C0"/>
                </a:solidFill>
                <a:latin typeface="Tahoma"/>
              </a:rPr>
              <a:t>Приоритетные задачи службы на 2026г.</a:t>
            </a:r>
            <a:endParaRPr lang="ru-RU" sz="3600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357417-3B4B-4A5E-9C68-971F4A4007FB}"/>
              </a:ext>
            </a:extLst>
          </p:cNvPr>
          <p:cNvSpPr txBox="1"/>
          <p:nvPr/>
        </p:nvSpPr>
        <p:spPr>
          <a:xfrm>
            <a:off x="402336" y="1132359"/>
            <a:ext cx="11320272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Выполнение целевых показателей и Планов мероприятий Государственных программ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Выполнение </a:t>
            </a:r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Программы достижения показателя Целей устойчивого развития 3.4.1. «Смертность от сердечно-сосудистых заболеваний (на 100 000 чел.)»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работы кардиологической, кардиохирургической, </a:t>
            </a:r>
            <a:r>
              <a:rPr lang="ru-RU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рентгено</a:t>
            </a:r>
            <a:r>
              <a:rPr lang="ru-RU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-эндоваскулярной служб республики в соответствие с требованиями приказа Министерства здравоохранения от 22.10.2025 № 1247 «О функционировании многоуровневой системы оказания медицинской помощи пациентам с болезнями системы кровообращения»</a:t>
            </a:r>
            <a:endParaRPr lang="ru-RU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Основной приоритет сохраняется за дальнейшим совершенствованием оказания кардиологической, специализированной и высокотехнологичной медицинской помощи на первом - четвертом технологических уровнях пациентам с сердечно-сосудистыми заболеваниями, включая наиболее тяжелые и клинически сложные случаи, с применением современных методов диагностики и лечения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Особое внимание будет уделено развитию экстренной и неотложной кардиологической и кардиохирургической помощи, обеспечению соблюдения целевых временных показателей оказания помощи пациентам с острыми сердечно-сосудистыми состояниями на многоуровневой системе оказания кардиологической помощи, в том числе кардиогенным шоком, а также укреплению взаимодействия организаций здравоохранения всех технологических уровней оказания медицинской помощи и службы скорой медицинской помощи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Расширение объемов и спектра высокотехнологичных, малоинвазивных и гибридных вмешательств, внедрение новых лечебно-диагностических технологий и повышение их доли в общей структуре медицинской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4088550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 txBox="1">
            <a:spLocks/>
          </p:cNvSpPr>
          <p:nvPr/>
        </p:nvSpPr>
        <p:spPr>
          <a:xfrm>
            <a:off x="720360" y="335880"/>
            <a:ext cx="10649160" cy="615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0070C0"/>
                </a:solidFill>
                <a:latin typeface="Tahoma"/>
              </a:rPr>
              <a:t>Приоритетные задачи службы на 2026г.</a:t>
            </a:r>
            <a:endParaRPr lang="ru-RU" sz="3600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357417-3B4B-4A5E-9C68-971F4A4007FB}"/>
              </a:ext>
            </a:extLst>
          </p:cNvPr>
          <p:cNvSpPr txBox="1"/>
          <p:nvPr/>
        </p:nvSpPr>
        <p:spPr>
          <a:xfrm>
            <a:off x="402336" y="1296951"/>
            <a:ext cx="11320272" cy="5155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 startAt="7"/>
            </a:pPr>
            <a:r>
              <a:rPr lang="ru-RU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Дальнейшее повышение качества, доступности и безопасности медицинской помощи на основе профессионального роста сотрудников, практической ориентированности научных исследований, внедрения инновационных технологий диагностики и лечения БСК, системного анализа клинико-статистических показателей, развития внутреннего контроля качества, профилактики осложнений и неблагоприятных исходов лечения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 startAt="7"/>
            </a:pPr>
            <a:r>
              <a:rPr lang="ru-RU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Укрепление кадрового потенциала кардиологической, кардиохирургической, </a:t>
            </a:r>
            <a:r>
              <a:rPr lang="ru-RU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рентгеноэндоваскулярной</a:t>
            </a:r>
            <a:r>
              <a:rPr lang="ru-RU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служб путем развития системы непрерывного профессионального образования, подготовки научных и клинических кадров, формирования кадрового резерва и снижения текучести персонала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 startAt="7"/>
            </a:pPr>
            <a:r>
              <a:rPr lang="ru-RU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целях обеспечения устойчивого развития кардиологической, кардиохирургической, </a:t>
            </a:r>
            <a:r>
              <a:rPr lang="ru-RU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рентгеноэндоваскулярной</a:t>
            </a:r>
            <a:r>
              <a:rPr lang="ru-RU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служб продолжить поэтапную модернизацию материально-технической базы, внедрение цифровых и информационных технологий, а также совершенствование управленческих и финансово-экономических процессов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 startAt="7"/>
            </a:pPr>
            <a:r>
              <a:rPr lang="ru-RU" sz="1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Дальнейшее р</a:t>
            </a:r>
            <a:r>
              <a:rPr lang="ru-RU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азвитие новых форм работы в области профилактической кардиологии, проведение профилактических акций, включая продолжение проведения </a:t>
            </a:r>
            <a:r>
              <a:rPr lang="ru-RU" sz="16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информационно-профилактических акций «С заботой о женском здоровье Беларуси» и других</a:t>
            </a:r>
            <a:endParaRPr lang="ru-RU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 startAt="7"/>
            </a:pPr>
            <a:r>
              <a:rPr lang="ru-RU" sz="16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Проведение сотрудниками службы комплекса профилактических и иных мероприятий по снижению заболеваемости и смертности населения по причине сердечно-сосудистых заболеваний</a:t>
            </a:r>
            <a:endParaRPr lang="ru-RU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 startAt="7"/>
            </a:pPr>
            <a:r>
              <a:rPr lang="ru-RU" sz="16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Интеграция организаций здравоохранения кардиологического профиля с централизованной информационной системой здравоохранения (ЦИСЗ)</a:t>
            </a:r>
            <a:endParaRPr lang="ru-RU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9771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3A2F0-B2D8-4EA4-A56E-11CD302D9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389"/>
            <a:ext cx="10515600" cy="659003"/>
          </a:xfrm>
        </p:spPr>
        <p:txBody>
          <a:bodyPr/>
          <a:lstStyle/>
          <a:p>
            <a:pPr algn="ctr"/>
            <a:r>
              <a:rPr lang="ru-RU" sz="3200" b="1" dirty="0">
                <a:ln w="6350">
                  <a:noFill/>
                </a:ln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Предложения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0F2BE5-49B1-4039-BD5A-148A537FA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608" y="1069848"/>
            <a:ext cx="11603736" cy="5175504"/>
          </a:xfrm>
        </p:spPr>
        <p:txBody>
          <a:bodyPr>
            <a:noAutofit/>
          </a:bodyPr>
          <a:lstStyle/>
          <a:p>
            <a:pPr marL="57150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Проводить анализ эффективности работы кардиологических и инфарктных коек в условиях функционирования многоуровневой системы оказания медицинской помощи пациентам с БСК с принятием управленческих решений по рациональному использованию коечного фонда.</a:t>
            </a:r>
            <a:endParaRPr lang="ru-RU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215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 исполнения – по итогам года, далее ежеквартально.</a:t>
            </a:r>
            <a:endParaRPr lang="ru-RU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342900">
              <a:lnSpc>
                <a:spcPct val="100000"/>
              </a:lnSpc>
              <a:buFont typeface="+mj-lt"/>
              <a:buAutoNum type="arabicPeriod" startAt="2"/>
            </a:pPr>
            <a:r>
              <a:rPr lang="ru-RU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Разработать на основании анализа экспертизы и оценки качества оказания помощи в случаях гибели пациентов по причине ОИМ комплекс мероприятий по снижению уровня летальности от острых форм ИБС в каждом интервенционном кардиологическом центре. </a:t>
            </a:r>
            <a:endParaRPr lang="ru-RU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215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исполнения – по итогам 2 квартала 2026 г.</a:t>
            </a:r>
          </a:p>
          <a:p>
            <a:pPr marL="571500" indent="-342900">
              <a:lnSpc>
                <a:spcPct val="100000"/>
              </a:lnSpc>
              <a:buFont typeface="+mj-lt"/>
              <a:buAutoNum type="arabicPeriod" startAt="3"/>
            </a:pPr>
            <a:r>
              <a:rPr lang="ru-RU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Провести анализ уровня вскрытий пациентов, умерших по причине БСК в стационарных условиях, и причин отказов во вскрытии.					</a:t>
            </a:r>
          </a:p>
          <a:p>
            <a:pPr marL="450215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исполнения – 2 квартал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г.</a:t>
            </a:r>
          </a:p>
          <a:p>
            <a:pPr marL="571500" indent="-342900">
              <a:lnSpc>
                <a:spcPct val="100000"/>
              </a:lnSpc>
              <a:buFont typeface="+mj-lt"/>
              <a:buAutoNum type="arabicPeriod" startAt="4"/>
            </a:pPr>
            <a:r>
              <a:rPr lang="ru-RU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Проанализировать показатель направления пациентов на стационарный этап ранней медицинской реабилитации и принять меры по снижению количества отказов от госпитализации.</a:t>
            </a:r>
            <a:endParaRPr lang="ru-RU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215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исполнения – 2 кв 2026 г., далее постоянно.</a:t>
            </a:r>
          </a:p>
          <a:p>
            <a:pPr marL="571500" indent="-342900">
              <a:lnSpc>
                <a:spcPct val="100000"/>
              </a:lnSpc>
              <a:buFont typeface="+mj-lt"/>
              <a:buAutoNum type="arabicPeriod" startAt="5"/>
            </a:pPr>
            <a:r>
              <a:rPr lang="ru-RU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Разработать комплекс профилактических мероприятий среди пациентов, перенесших ОИМ, направленный на снижение риска развития повторных сердечно-сосудистых катастроф, а также летальности, в том числе </a:t>
            </a:r>
            <a:r>
              <a:rPr lang="ru-RU" sz="1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досуточной</a:t>
            </a:r>
            <a:r>
              <a:rPr lang="ru-RU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и смертности по этой причине.</a:t>
            </a:r>
            <a:endParaRPr lang="ru-RU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215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исполнения – по итогам 2 кв. 2026 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34A3BF-F153-4754-95F3-D23A03814099}"/>
              </a:ext>
            </a:extLst>
          </p:cNvPr>
          <p:cNvSpPr txBox="1"/>
          <p:nvPr/>
        </p:nvSpPr>
        <p:spPr>
          <a:xfrm>
            <a:off x="11768328" y="16502"/>
            <a:ext cx="3909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n w="6350">
                  <a:noFill/>
                </a:ln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1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625076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3A2F0-B2D8-4EA4-A56E-11CD302D9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973"/>
            <a:ext cx="10515600" cy="723011"/>
          </a:xfrm>
        </p:spPr>
        <p:txBody>
          <a:bodyPr/>
          <a:lstStyle/>
          <a:p>
            <a:pPr algn="ctr"/>
            <a:r>
              <a:rPr lang="ru-RU" sz="3200" b="1" dirty="0">
                <a:ln w="6350">
                  <a:noFill/>
                </a:ln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Предложения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0F2BE5-49B1-4039-BD5A-148A537FA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1298448"/>
            <a:ext cx="11365992" cy="5212080"/>
          </a:xfrm>
        </p:spPr>
        <p:txBody>
          <a:bodyPr>
            <a:noAutofit/>
          </a:bodyPr>
          <a:lstStyle/>
          <a:p>
            <a:pPr marL="571500" indent="-342900">
              <a:lnSpc>
                <a:spcPct val="100000"/>
              </a:lnSpc>
              <a:buFont typeface="+mj-lt"/>
              <a:buAutoNum type="arabicPeriod" startAt="6"/>
            </a:pPr>
            <a:r>
              <a:rPr lang="ru-RU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Обеспечить доступность и качество наблюдения пациентов с БСК на амбулаторном этапе оказания помощи, организовав двухсменный режим работы кардиологических кабинетов МРЦ, в том числе для жителей закрепленных за центром районов.</a:t>
            </a:r>
            <a:endParaRPr lang="ru-RU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215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исполнения – в течение 2026 г., далее постоянно.</a:t>
            </a:r>
          </a:p>
          <a:p>
            <a:pPr marL="571500" indent="-342900">
              <a:lnSpc>
                <a:spcPct val="100000"/>
              </a:lnSpc>
              <a:buFont typeface="+mj-lt"/>
              <a:buAutoNum type="arabicPeriod" startAt="7"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Усилить работу диагностических служб в целях стратификации рисков развития осложнений БСК и неблагоприятных исходов.</a:t>
            </a:r>
          </a:p>
          <a:p>
            <a:pPr marL="450215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исполнения – в течение 2026 г., далее постоянно.</a:t>
            </a:r>
          </a:p>
          <a:p>
            <a:pPr marL="571500" indent="-342900">
              <a:lnSpc>
                <a:spcPct val="100000"/>
              </a:lnSpc>
              <a:buFont typeface="+mj-lt"/>
              <a:buAutoNum type="arabicPeriod" startAt="8"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риск-ориентированный подход при проведении медицинского наблюдения за пациентами с БСК.</a:t>
            </a:r>
          </a:p>
          <a:p>
            <a:pPr marL="450215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исполнения – в течение 2026 г., далее постоянно.</a:t>
            </a:r>
          </a:p>
          <a:p>
            <a:pPr marL="571500" indent="-342900">
              <a:lnSpc>
                <a:spcPct val="100000"/>
              </a:lnSpc>
              <a:buFont typeface="+mj-lt"/>
              <a:buAutoNum type="arabicPeriod" startAt="9"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Своевременно назначать адекватную антиатеросклеротическую терапию при наличии показаний с достижением целевых цифр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липидограммы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также достичь целевых уровней показателей АД, гликемии у пациентов с факторами риска острых коронарных состояний, контролировать приверженность к лечению, в особенности ц пациентов, перенесших ОИМ. Организовать преемственность в работе врачей общей практики, кардиологов, неврологов, хирургов).</a:t>
            </a:r>
          </a:p>
          <a:p>
            <a:pPr marL="450215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исполнения – в течение 2026 г., далее постоянно.</a:t>
            </a:r>
          </a:p>
          <a:p>
            <a:pPr indent="450215" algn="just"/>
            <a:endParaRPr lang="ru-RU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8502AE-27CB-4E3F-82ED-ABCB7B9B1E85}"/>
              </a:ext>
            </a:extLst>
          </p:cNvPr>
          <p:cNvSpPr txBox="1"/>
          <p:nvPr/>
        </p:nvSpPr>
        <p:spPr>
          <a:xfrm>
            <a:off x="11768328" y="16502"/>
            <a:ext cx="3909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n w="6350">
                  <a:noFill/>
                </a:ln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2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533627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3A2F0-B2D8-4EA4-A56E-11CD302D9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1117"/>
            <a:ext cx="10515600" cy="6224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200" b="1" dirty="0">
                <a:ln w="6350">
                  <a:noFill/>
                </a:ln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Предложения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0F2BE5-49B1-4039-BD5A-148A537FA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1088136"/>
            <a:ext cx="11503152" cy="5404739"/>
          </a:xfrm>
        </p:spPr>
        <p:txBody>
          <a:bodyPr>
            <a:noAutofit/>
          </a:bodyPr>
          <a:lstStyle/>
          <a:p>
            <a:pPr marL="571500" indent="-342900">
              <a:lnSpc>
                <a:spcPct val="100000"/>
              </a:lnSpc>
              <a:buFont typeface="+mj-lt"/>
              <a:buAutoNum type="arabicPeriod" startAt="10"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врачами общей практики отбор пациентов высокого и очень высокого кардиоваскулярного риска. Направлять на консультацию к кардиологу пациентов высокого и очень высокого кардиоваскулярного риска для верификации диагноза и назначения лечения, обеспечив преемственность в работе на всех уровнях и этапах оказания помощи пациентам с БСК, в том числе через создание электронных баз данных.</a:t>
            </a:r>
          </a:p>
          <a:p>
            <a:pPr marL="450215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исполнения – в течение 2026 г., далее постоянно.</a:t>
            </a:r>
          </a:p>
          <a:p>
            <a:pPr marL="571500" indent="-342900">
              <a:lnSpc>
                <a:spcPct val="100000"/>
              </a:lnSpc>
              <a:buFont typeface="+mj-lt"/>
              <a:buAutoNum type="arabicPeriod" startAt="11"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постоянный контроль и экспертную оценку уровня диагностики, качества медицинского наблюдения, адекватности и эффективности лечения, мероприятий по первичной, вторичной профилактике и реабилитации пациентов с заболеваниями сердечно-сосудистой системы в организациях здравоохранения.	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исполнения – в течение 2026 г., далее постоянно.</a:t>
            </a:r>
          </a:p>
          <a:p>
            <a:pPr marL="571500" indent="-342900">
              <a:lnSpc>
                <a:spcPct val="100000"/>
              </a:lnSpc>
              <a:buFont typeface="+mj-lt"/>
              <a:buAutoNum type="arabicPeriod" startAt="12"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Организовать полноценное внедрение и обеспечить эффективное функционирование многоуровневой системы оказания медицинской помощи пациентам с БСК, а также проводить ежемесячный действенный мониторинг работы с использованием оценочных критериев эффективности.</a:t>
            </a:r>
          </a:p>
          <a:p>
            <a:pPr marL="571500" indent="-342900">
              <a:lnSpc>
                <a:spcPct val="100000"/>
              </a:lnSpc>
              <a:buFont typeface="+mj-lt"/>
              <a:buAutoNum type="arabicPeriod" startAt="14"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Увеличить количество операций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аблации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нарушениях ритма сердца в областных региональных центрах с доведением количества выполняемых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аблаций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нарушениях ритма сердца не менее 80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аблаций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1 000 000  населения к концу 2026 г., 100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аблаций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1000000 к концу 2027 г., 120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аблаций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1000000 к концу 2028 г. 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исполнения – в течение 2026 г., далее до 2028 г.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6C792E-88F2-439F-BBF7-3D9B46D2D2B8}"/>
              </a:ext>
            </a:extLst>
          </p:cNvPr>
          <p:cNvSpPr txBox="1"/>
          <p:nvPr/>
        </p:nvSpPr>
        <p:spPr>
          <a:xfrm>
            <a:off x="11768328" y="16502"/>
            <a:ext cx="3909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n w="6350">
                  <a:noFill/>
                </a:ln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3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175822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3A2F0-B2D8-4EA4-A56E-11CD302D9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829"/>
            <a:ext cx="10515600" cy="6224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200" b="1" dirty="0">
                <a:ln w="6350">
                  <a:noFill/>
                </a:ln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Предложения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0F2BE5-49B1-4039-BD5A-148A537FA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841248"/>
            <a:ext cx="11503152" cy="5815584"/>
          </a:xfrm>
        </p:spPr>
        <p:txBody>
          <a:bodyPr>
            <a:noAutofit/>
          </a:bodyPr>
          <a:lstStyle/>
          <a:p>
            <a:pPr marL="571500" indent="-342900">
              <a:lnSpc>
                <a:spcPct val="100000"/>
              </a:lnSpc>
              <a:buFont typeface="+mj-lt"/>
              <a:buAutoNum type="arabicPeriod" startAt="15"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Рекомендовать главным врачам областных больниц / областных кардиологических центров (3-й уровень оказания помощи) выделение отдельной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рентгеноперационной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специализирующейся на лечении нарушений ритма сердца, при условии выполнения не менее 250 операций в год при нарушениях ритма сердца, а также коечного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аритмологического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отделения (от 30 коек, по потребности) при условии выполнения не менее 300-350 операций в год  при нарушениях ритма сердца.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 исполнения – в течение 2026-2027 гг.</a:t>
            </a:r>
            <a:endParaRPr lang="ru-RU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342900">
              <a:lnSpc>
                <a:spcPct val="100000"/>
              </a:lnSpc>
              <a:buFont typeface="+mj-lt"/>
              <a:buAutoNum type="arabicPeriod" startAt="16"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целью повышения профиля эффективности и безопасности выполнения ЧКВ обеспечить оснащение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рентгеноперационных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ангиографических кабинетов организаций здравоохранения 2-4 технологических уровней внутриаортальными баллонными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контрпульсаторами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оборудованием для внутрисосудистой визуализации и измерения фракционного резерва кровотока, оборудованием для внутрисосудистой ультразвуковой литотрипсии (в комплектации с расходным инструментарием).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исполнения – в течение 2026-2027 гг.</a:t>
            </a:r>
          </a:p>
          <a:p>
            <a:pPr marL="571500" indent="-342900">
              <a:lnSpc>
                <a:spcPct val="100000"/>
              </a:lnSpc>
              <a:buFont typeface="+mj-lt"/>
              <a:buAutoNum type="arabicPeriod" startAt="17"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Организовать закупку и поставку в организации здравоохранения, занимающиеся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рентгеноэндоваскулярными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методами лечения пациентов с ИБС, ингибиторов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гликопротеиновых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рецепторов тромбоцитов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IIb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IIIa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342900">
              <a:lnSpc>
                <a:spcPct val="100000"/>
              </a:lnSpc>
              <a:buFont typeface="+mj-lt"/>
              <a:buAutoNum type="arabicPeriod" startAt="17"/>
            </a:pPr>
            <a:r>
              <a:rPr lang="ru-RU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Расширить объемы оказания медицинской помощи методами </a:t>
            </a:r>
            <a:r>
              <a:rPr lang="ru-RU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рентгеноэндоваскулярной</a:t>
            </a:r>
            <a:r>
              <a:rPr lang="ru-RU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хирургии пациентам с заболеваниями периферических артерий и аорты.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исполнения – в течение 2026-2027 гг.</a:t>
            </a:r>
          </a:p>
          <a:p>
            <a:pPr marL="571500" indent="-342900">
              <a:lnSpc>
                <a:spcPct val="100000"/>
              </a:lnSpc>
              <a:buFont typeface="+mj-lt"/>
              <a:buAutoNum type="arabicPeriod" startAt="19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Обеспечить расширение объемов оказания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рентгеноэндоваскулярной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помощи в центрах 3 технологического уровня пациентам с патологией аортального и митрального клапанов.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исполнения – в течение 2026-2027 гг.</a:t>
            </a:r>
          </a:p>
          <a:p>
            <a:pPr indent="450215" algn="just"/>
            <a:endParaRPr lang="ru-RU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6C792E-88F2-439F-BBF7-3D9B46D2D2B8}"/>
              </a:ext>
            </a:extLst>
          </p:cNvPr>
          <p:cNvSpPr txBox="1"/>
          <p:nvPr/>
        </p:nvSpPr>
        <p:spPr>
          <a:xfrm>
            <a:off x="11768328" y="16502"/>
            <a:ext cx="3909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n w="6350">
                  <a:noFill/>
                </a:ln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574156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404F6AC-3F7A-44A0-AEF1-268EF5970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16" y="996696"/>
            <a:ext cx="11411712" cy="5760720"/>
          </a:xfrm>
        </p:spPr>
        <p:txBody>
          <a:bodyPr>
            <a:noAutofit/>
          </a:bodyPr>
          <a:lstStyle/>
          <a:p>
            <a:pPr marL="571500" indent="-342900">
              <a:lnSpc>
                <a:spcPct val="100000"/>
              </a:lnSpc>
              <a:buFont typeface="+mj-lt"/>
              <a:buAutoNum type="arabicPeriod" startAt="20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 целью обеспечения рационального и эффективного использования дорогостоящего ангиографического оборудования, планирование организации новых межрайонных центров осуществлять по согласованию с Министерством здравоохранения Республики Беларусь, с учетом мнений главных внештатных специалистов (кардиолога и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рентгеноэндоваскулярного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хирурга).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исполнения – в течение 2026 г., далее постоянно.</a:t>
            </a:r>
          </a:p>
          <a:p>
            <a:pPr marL="571500" indent="-342900">
              <a:lnSpc>
                <a:spcPct val="100000"/>
              </a:lnSpc>
              <a:buFont typeface="+mj-lt"/>
              <a:buAutoNum type="arabicPeriod" startAt="21"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концепции развития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аритмологической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службы областей и г. Минска, содержащей «дорожные карты» движения пациентов с определением показаний к оперативным вмешательствам, положение о работе отборочной комиссии и направлению потоков пациентов для операций по имплантации электронных устройств и </a:t>
            </a:r>
            <a:r>
              <a:rPr lang="ru-RU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аблации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центров 3-го технологического уровня и имплантации ЭКС для межрайонных центров.</a:t>
            </a:r>
          </a:p>
          <a:p>
            <a:pPr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исполнения – 2-й квартал 2026 г.</a:t>
            </a:r>
          </a:p>
          <a:p>
            <a:pPr marL="571500" indent="-342900" fontAlgn="base">
              <a:lnSpc>
                <a:spcPct val="100000"/>
              </a:lnSpc>
              <a:spcAft>
                <a:spcPct val="0"/>
              </a:spcAft>
              <a:buFont typeface="+mj-lt"/>
              <a:buAutoNum type="arabicPeriod" startAt="22"/>
              <a:tabLst>
                <a:tab pos="74295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Увеличить объемы оперативных вмешательств на открытом сердце в кардиохирургических отделениях областных больниц Брестской, Витебской, Гомельской области и г. Минска на 10-15% в год.</a:t>
            </a:r>
          </a:p>
          <a:p>
            <a:pPr marL="228600" lvl="8" indent="0" algn="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tabLst>
                <a:tab pos="74295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		Срок исполнения – по итогам 2026 г.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342900" fontAlgn="base">
              <a:lnSpc>
                <a:spcPct val="100000"/>
              </a:lnSpc>
              <a:spcAft>
                <a:spcPct val="0"/>
              </a:spcAft>
              <a:buFont typeface="+mj-lt"/>
              <a:buAutoNum type="arabicPeriod" startAt="22"/>
              <a:tabLst>
                <a:tab pos="74295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Укомплектовать физическими лицами должностей врачей-кардиохирургов кардиохирургических отделений, в том числе врачей-специалистов по экстракорпоральному кровообращению.</a:t>
            </a:r>
          </a:p>
          <a:p>
            <a:pPr marL="228600" lvl="8" indent="0" algn="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tabLst>
                <a:tab pos="74295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Срок исполнения – по итогам 2026-2028 г.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342900" fontAlgn="base">
              <a:lnSpc>
                <a:spcPct val="100000"/>
              </a:lnSpc>
              <a:spcAft>
                <a:spcPct val="0"/>
              </a:spcAft>
              <a:buFont typeface="+mj-lt"/>
              <a:buAutoNum type="arabicPeriod" startAt="22"/>
              <a:tabLst>
                <a:tab pos="74295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Разработать типовые технические задания на закупку расходных материалов для кардиохирургических вмешательств. </a:t>
            </a:r>
          </a:p>
          <a:p>
            <a:pPr marL="228600" lvl="8" indent="0" algn="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tabLst>
                <a:tab pos="74295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Срок исполнения – ежегодно по потребности в установленные сроки.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E3F6A80-0F5B-4819-8034-D997A3DC8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685"/>
            <a:ext cx="10515600" cy="6590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200" b="1" dirty="0">
                <a:ln w="6350">
                  <a:noFill/>
                </a:ln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Предложения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990CAF-3C98-472D-BDB7-6B749219B397}"/>
              </a:ext>
            </a:extLst>
          </p:cNvPr>
          <p:cNvSpPr txBox="1"/>
          <p:nvPr/>
        </p:nvSpPr>
        <p:spPr>
          <a:xfrm>
            <a:off x="11768328" y="16502"/>
            <a:ext cx="3909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n w="6350">
                  <a:noFill/>
                </a:ln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25955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201" y="206841"/>
            <a:ext cx="112061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200" b="1" dirty="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Динамика острых форм БСК в структуре заболеваемости в трудоспособном возрасте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392582"/>
              </p:ext>
            </p:extLst>
          </p:nvPr>
        </p:nvGraphicFramePr>
        <p:xfrm>
          <a:off x="658367" y="1956179"/>
          <a:ext cx="10577079" cy="415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98EE551-B43B-481E-A8E4-5D2A2C6CD57C}"/>
              </a:ext>
            </a:extLst>
          </p:cNvPr>
          <p:cNvSpPr/>
          <p:nvPr/>
        </p:nvSpPr>
        <p:spPr>
          <a:xfrm>
            <a:off x="0" y="6530984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Статистические данные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0233A0-CC7C-4AD4-99A3-380CCC674EC0}"/>
              </a:ext>
            </a:extLst>
          </p:cNvPr>
          <p:cNvSpPr txBox="1"/>
          <p:nvPr/>
        </p:nvSpPr>
        <p:spPr>
          <a:xfrm>
            <a:off x="747522" y="1601342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lang="ru-RU" b="1" baseline="0" dirty="0">
                <a:latin typeface="Arial" panose="020B0604020202020204" pitchFamily="34" charset="0"/>
                <a:cs typeface="Arial" panose="020B0604020202020204" pitchFamily="34" charset="0"/>
              </a:rPr>
              <a:t> числа з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арегистрированных всего, (%)</a:t>
            </a:r>
          </a:p>
        </p:txBody>
      </p:sp>
    </p:spTree>
    <p:extLst>
      <p:ext uri="{BB962C8B-B14F-4D97-AF65-F5344CB8AC3E}">
        <p14:creationId xmlns:p14="http://schemas.microsoft.com/office/powerpoint/2010/main" val="189631795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404F6AC-3F7A-44A0-AEF1-268EF5970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16" y="996696"/>
            <a:ext cx="11411712" cy="5760720"/>
          </a:xfrm>
        </p:spPr>
        <p:txBody>
          <a:bodyPr>
            <a:noAutofit/>
          </a:bodyPr>
          <a:lstStyle/>
          <a:p>
            <a:pPr marL="571500" indent="-342900" fontAlgn="base">
              <a:lnSpc>
                <a:spcPct val="100000"/>
              </a:lnSpc>
              <a:spcAft>
                <a:spcPct val="0"/>
              </a:spcAft>
              <a:buFont typeface="+mj-lt"/>
              <a:buAutoNum type="arabicPeriod" startAt="22"/>
              <a:tabLst>
                <a:tab pos="74295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Продолжить реализацию инновационного проекта «Создать систему оказания специализированной медицинской помощи пациентам г. Минска с кардиогенным шоком на базе государственного учреждения «Республиканский научно-практический центр «Кардиология» Министерства здравоохранения Республики Беларусь».</a:t>
            </a:r>
          </a:p>
          <a:p>
            <a:pPr indent="0" algn="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tabLst>
                <a:tab pos="74295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Срок исполнения – до конца 2027 г.</a:t>
            </a:r>
          </a:p>
          <a:p>
            <a:pPr marL="571500" indent="-342900" fontAlgn="base">
              <a:lnSpc>
                <a:spcPct val="100000"/>
              </a:lnSpc>
              <a:spcAft>
                <a:spcPct val="0"/>
              </a:spcAft>
              <a:buFont typeface="+mj-lt"/>
              <a:buAutoNum type="arabicPeriod" startAt="26"/>
              <a:tabLst>
                <a:tab pos="74295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Продолжить работу над созданием и ведением регистра пациентов, нуждающихся в выполнении кардиохирургических вмешательств.</a:t>
            </a:r>
          </a:p>
          <a:p>
            <a:pPr indent="0" algn="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tabLst>
                <a:tab pos="74295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исполнения – постоянно.</a:t>
            </a:r>
          </a:p>
          <a:p>
            <a:pPr marL="571500" indent="-342900" fontAlgn="base">
              <a:lnSpc>
                <a:spcPct val="100000"/>
              </a:lnSpc>
              <a:spcAft>
                <a:spcPct val="0"/>
              </a:spcAft>
              <a:buFont typeface="+mj-lt"/>
              <a:buAutoNum type="arabicPeriod" startAt="27"/>
              <a:tabLst>
                <a:tab pos="74295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Изучить возможность расширения отделений анестезиологии и реанимации для пациентов кардиохирургического профиля в целях увеличения объемов оказания кардиохирургической помощи населению Республики Беларусь.</a:t>
            </a:r>
          </a:p>
          <a:p>
            <a:pPr indent="0" algn="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tabLst>
                <a:tab pos="74295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исполнения – в течение 2026 г.</a:t>
            </a:r>
          </a:p>
          <a:p>
            <a:pPr marL="571500" indent="-342900" fontAlgn="base">
              <a:lnSpc>
                <a:spcPct val="100000"/>
              </a:lnSpc>
              <a:spcAft>
                <a:spcPct val="0"/>
              </a:spcAft>
              <a:buFont typeface="+mj-lt"/>
              <a:buAutoNum type="arabicPeriod" startAt="28"/>
              <a:tabLst>
                <a:tab pos="74295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обеспечения технологического суверенитета Республики Беларусь интенсифицировать разработку, клинические испытания, промышленное производство и внедрение в практическое здравоохранение отечественных расходных материалов, в первую очередь обеспечивающих непрерывность работы кардиохирургической службы (биологические клапаны сердца, сосудистые протезы и т.д.).</a:t>
            </a:r>
          </a:p>
          <a:p>
            <a:pPr indent="0" algn="r" fontAlgn="base">
              <a:lnSpc>
                <a:spcPct val="100000"/>
              </a:lnSpc>
              <a:spcAft>
                <a:spcPct val="0"/>
              </a:spcAft>
              <a:buNone/>
              <a:tabLst>
                <a:tab pos="74295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исполнения – в течение 2026 г. и </a:t>
            </a:r>
            <a:r>
              <a:rPr lang="ru-RU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далее постоянно.</a:t>
            </a:r>
            <a:endParaRPr lang="ru-RU" sz="16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E3F6A80-0F5B-4819-8034-D997A3DC8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685"/>
            <a:ext cx="10515600" cy="6590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200" b="1" dirty="0">
                <a:ln w="6350">
                  <a:noFill/>
                </a:ln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Предложения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990CAF-3C98-472D-BDB7-6B749219B397}"/>
              </a:ext>
            </a:extLst>
          </p:cNvPr>
          <p:cNvSpPr txBox="1"/>
          <p:nvPr/>
        </p:nvSpPr>
        <p:spPr>
          <a:xfrm>
            <a:off x="11768328" y="16502"/>
            <a:ext cx="3909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n w="6350">
                  <a:noFill/>
                </a:ln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045226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85539" y="5436103"/>
            <a:ext cx="9603871" cy="701712"/>
          </a:xfrm>
          <a:prstGeom prst="rect">
            <a:avLst/>
          </a:prstGeom>
        </p:spPr>
        <p:txBody>
          <a:bodyPr wrap="none" lIns="91420" tIns="45711" rIns="91420" bIns="45711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400" b="1" dirty="0">
                <a:ln w="6350">
                  <a:noFill/>
                </a:ln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rPr>
              <a:t>Благодарим за сотрудничество!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7985" y="139794"/>
            <a:ext cx="6745628" cy="50332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06407"/>
      </p:ext>
    </p:extLst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11094-1FCB-412E-9F2A-917C666F9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60" y="244699"/>
            <a:ext cx="11847080" cy="66970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Заболеваемость АГ и ИБС по регионам Республики </a:t>
            </a:r>
            <a:br>
              <a:rPr lang="ru-RU" sz="32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32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(на 100 000 </a:t>
            </a:r>
            <a:r>
              <a:rPr lang="ru-RU" sz="3200" dirty="0" err="1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взр</a:t>
            </a:r>
            <a:r>
              <a:rPr lang="ru-RU" sz="32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. населения, 2025г.)</a:t>
            </a:r>
            <a:endParaRPr lang="x-none" sz="2400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02682842"/>
              </p:ext>
            </p:extLst>
          </p:nvPr>
        </p:nvGraphicFramePr>
        <p:xfrm>
          <a:off x="453612" y="914400"/>
          <a:ext cx="5584581" cy="594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72438819"/>
              </p:ext>
            </p:extLst>
          </p:nvPr>
        </p:nvGraphicFramePr>
        <p:xfrm>
          <a:off x="6375485" y="914400"/>
          <a:ext cx="5644055" cy="594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3365" y="1094343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ОБЩАЯ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33510" y="1091825"/>
            <a:ext cx="165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ПЕРВИЧНАЯ</a:t>
            </a:r>
          </a:p>
        </p:txBody>
      </p:sp>
      <p:sp>
        <p:nvSpPr>
          <p:cNvPr id="3" name="Овал 2"/>
          <p:cNvSpPr/>
          <p:nvPr/>
        </p:nvSpPr>
        <p:spPr>
          <a:xfrm>
            <a:off x="4575304" y="2975338"/>
            <a:ext cx="1133340" cy="37992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144364" y="2602971"/>
            <a:ext cx="1133340" cy="37992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955369" y="1309625"/>
            <a:ext cx="1133340" cy="37992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FFD9850-E6F4-46FC-8394-D53194E0D07F}"/>
              </a:ext>
            </a:extLst>
          </p:cNvPr>
          <p:cNvSpPr/>
          <p:nvPr/>
        </p:nvSpPr>
        <p:spPr>
          <a:xfrm>
            <a:off x="0" y="6530984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Статистические данные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9179315" y="1968451"/>
            <a:ext cx="1133340" cy="37992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9388699" y="5192435"/>
            <a:ext cx="1133340" cy="37992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9593215" y="3256734"/>
            <a:ext cx="1133340" cy="37992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9312553" y="4897840"/>
            <a:ext cx="1133340" cy="37992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9879223" y="2973145"/>
            <a:ext cx="1133340" cy="37992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9745985" y="3883380"/>
            <a:ext cx="1133340" cy="37992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5C629EF8-8C6B-465E-9B47-750B49660096}"/>
              </a:ext>
            </a:extLst>
          </p:cNvPr>
          <p:cNvSpPr/>
          <p:nvPr/>
        </p:nvSpPr>
        <p:spPr>
          <a:xfrm>
            <a:off x="4076957" y="3230156"/>
            <a:ext cx="1133340" cy="37992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20BC4CDF-BA46-4DAF-8D6D-C17AF87C7F82}"/>
              </a:ext>
            </a:extLst>
          </p:cNvPr>
          <p:cNvSpPr/>
          <p:nvPr/>
        </p:nvSpPr>
        <p:spPr>
          <a:xfrm>
            <a:off x="10464293" y="5802036"/>
            <a:ext cx="1133340" cy="37992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66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A57B0-F230-451F-B97B-180E653870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40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Структура кардиологической службы</a:t>
            </a:r>
          </a:p>
        </p:txBody>
      </p:sp>
    </p:spTree>
    <p:extLst>
      <p:ext uri="{BB962C8B-B14F-4D97-AF65-F5344CB8AC3E}">
        <p14:creationId xmlns:p14="http://schemas.microsoft.com/office/powerpoint/2010/main" val="10789849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12252</TotalTime>
  <Words>7819</Words>
  <Application>Microsoft Office PowerPoint</Application>
  <PresentationFormat>Широкоэкранный</PresentationFormat>
  <Paragraphs>2334</Paragraphs>
  <Slides>71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9" baseType="lpstr">
      <vt:lpstr>Arial</vt:lpstr>
      <vt:lpstr>Calibri</vt:lpstr>
      <vt:lpstr>Calibri Light</vt:lpstr>
      <vt:lpstr>Tahoma</vt:lpstr>
      <vt:lpstr>Times New Roman</vt:lpstr>
      <vt:lpstr>Verdana</vt:lpstr>
      <vt:lpstr>Wingdings</vt:lpstr>
      <vt:lpstr>Тема Office</vt:lpstr>
      <vt:lpstr>Презентация PowerPoint</vt:lpstr>
      <vt:lpstr>Выполнение мероприятий Государственной программы «Здоровье народа и демографическая безопасность»  на 2021–2025 годы</vt:lpstr>
      <vt:lpstr>Сердечно-сосудистая заболеваемость в Республике Беларусь</vt:lpstr>
      <vt:lpstr>Презентация PowerPoint</vt:lpstr>
      <vt:lpstr>Презентация PowerPoint</vt:lpstr>
      <vt:lpstr>Сердечно-сосудистая заболеваемость в РБ  (2025г.)</vt:lpstr>
      <vt:lpstr>Презентация PowerPoint</vt:lpstr>
      <vt:lpstr>Заболеваемость АГ и ИБС по регионам Республики  (на 100 000 взр. населения, 2025г.)</vt:lpstr>
      <vt:lpstr>Структура кардиологической службы</vt:lpstr>
      <vt:lpstr>Многоуровневая система оказания медицинской помощи</vt:lpstr>
      <vt:lpstr>Презентация PowerPoint</vt:lpstr>
      <vt:lpstr>Презентация PowerPoint</vt:lpstr>
      <vt:lpstr>Презентация PowerPoint</vt:lpstr>
      <vt:lpstr>Презентация PowerPoint</vt:lpstr>
      <vt:lpstr>Кадры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Стационарная кардиологическая помощь</vt:lpstr>
      <vt:lpstr>Презентация PowerPoint</vt:lpstr>
      <vt:lpstr>Презентация PowerPoint</vt:lpstr>
      <vt:lpstr>Презентация PowerPoint</vt:lpstr>
      <vt:lpstr>Работа кардиологических отделений для лечения пациентов с инфарктом миокарда* (2025г.)</vt:lpstr>
      <vt:lpstr>Амбулаторная кардиологическая помощь</vt:lpstr>
      <vt:lpstr>Презентация PowerPoint</vt:lpstr>
      <vt:lpstr>Амбулаторная кардиологическая помощь* в Республике (2024-2025гг.)</vt:lpstr>
      <vt:lpstr>Острый коронарный синдром</vt:lpstr>
      <vt:lpstr>Презентация PowerPoint</vt:lpstr>
      <vt:lpstr>Презентация PowerPoint</vt:lpstr>
      <vt:lpstr>Презентация PowerPoint</vt:lpstr>
      <vt:lpstr>Удельный вес ИМ* в структуре БСК  (2025г.)</vt:lpstr>
      <vt:lpstr>Презентация PowerPoint</vt:lpstr>
      <vt:lpstr>Презентация PowerPoint</vt:lpstr>
      <vt:lpstr>Презентация PowerPoint</vt:lpstr>
      <vt:lpstr>Тромболитическая терапия* (2025г.)</vt:lpstr>
      <vt:lpstr>Досуточная летальность*  (2025г.)</vt:lpstr>
      <vt:lpstr>Презентация PowerPoint</vt:lpstr>
      <vt:lpstr>Презентация PowerPoint</vt:lpstr>
      <vt:lpstr>Закрепленное население и районы областей за МРЦ по оказанию медицинской помощи пациентам с ОКС</vt:lpstr>
      <vt:lpstr>Выполнение коронароангиографий (плановых и экстренных) в МРЦ (2024-2025гг.)</vt:lpstr>
      <vt:lpstr>Выполнение ЧКВ (плановых и экстренных) в МРЦ (2024-2025гг.)</vt:lpstr>
      <vt:lpstr>Имплантация ЭКС в МРЦ (2024-2025гг.)</vt:lpstr>
      <vt:lpstr>Работа межрайонных/межрегиональных центров (2025г.)</vt:lpstr>
      <vt:lpstr>Презентация PowerPoint</vt:lpstr>
      <vt:lpstr>Презентация PowerPoint</vt:lpstr>
      <vt:lpstr>Количество пациентов с АГ*, пролеченных стационарно в организациях здравоохранения (2025г.)</vt:lpstr>
      <vt:lpstr>Показатели ВН* по причине АГ  (дни на 100 работающих, 2024-2025гг.) </vt:lpstr>
      <vt:lpstr>Выезды СМП* по регионам по БСК и по АГ (2025г.)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«Лист ожидания» на катетерную аблацию в РНПЦК (на 06.04.2026) – 966</vt:lpstr>
      <vt:lpstr>Презентация PowerPoint</vt:lpstr>
      <vt:lpstr>Доступность функциональных исследований* в регионах Республики Беларусь (2025г.)</vt:lpstr>
      <vt:lpstr>Ультразвуковые исследования* в Республике Беларусь  (2024-2025г.)</vt:lpstr>
      <vt:lpstr>Магнитно-резонансная томография* в регионах РБ (2024-2025гг.)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Предложения</vt:lpstr>
      <vt:lpstr>Предложения</vt:lpstr>
      <vt:lpstr>Предложения</vt:lpstr>
      <vt:lpstr>Предложения</vt:lpstr>
      <vt:lpstr>Предложения</vt:lpstr>
      <vt:lpstr>Предложения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kaf_629</dc:creator>
  <cp:lastModifiedBy>Пристром Андрей Марьянович</cp:lastModifiedBy>
  <cp:revision>521</cp:revision>
  <cp:lastPrinted>2026-04-07T08:45:07Z</cp:lastPrinted>
  <dcterms:created xsi:type="dcterms:W3CDTF">2025-04-03T11:23:32Z</dcterms:created>
  <dcterms:modified xsi:type="dcterms:W3CDTF">2026-04-15T05:51:44Z</dcterms:modified>
</cp:coreProperties>
</file>