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2" r:id="rId1"/>
    <p:sldMasterId id="2147483713" r:id="rId2"/>
    <p:sldMasterId id="2147483725" r:id="rId3"/>
  </p:sldMasterIdLst>
  <p:notesMasterIdLst>
    <p:notesMasterId r:id="rId36"/>
  </p:notesMasterIdLst>
  <p:handoutMasterIdLst>
    <p:handoutMasterId r:id="rId37"/>
  </p:handoutMasterIdLst>
  <p:sldIdLst>
    <p:sldId id="324" r:id="rId4"/>
    <p:sldId id="451" r:id="rId5"/>
    <p:sldId id="453" r:id="rId6"/>
    <p:sldId id="389" r:id="rId7"/>
    <p:sldId id="432" r:id="rId8"/>
    <p:sldId id="327" r:id="rId9"/>
    <p:sldId id="478" r:id="rId10"/>
    <p:sldId id="477" r:id="rId11"/>
    <p:sldId id="330" r:id="rId12"/>
    <p:sldId id="328" r:id="rId13"/>
    <p:sldId id="436" r:id="rId14"/>
    <p:sldId id="342" r:id="rId15"/>
    <p:sldId id="343" r:id="rId16"/>
    <p:sldId id="479" r:id="rId17"/>
    <p:sldId id="412" r:id="rId18"/>
    <p:sldId id="421" r:id="rId19"/>
    <p:sldId id="395" r:id="rId20"/>
    <p:sldId id="427" r:id="rId21"/>
    <p:sldId id="455" r:id="rId22"/>
    <p:sldId id="456" r:id="rId23"/>
    <p:sldId id="474" r:id="rId24"/>
    <p:sldId id="473" r:id="rId25"/>
    <p:sldId id="475" r:id="rId26"/>
    <p:sldId id="476" r:id="rId27"/>
    <p:sldId id="463" r:id="rId28"/>
    <p:sldId id="471" r:id="rId29"/>
    <p:sldId id="461" r:id="rId30"/>
    <p:sldId id="472" r:id="rId31"/>
    <p:sldId id="464" r:id="rId32"/>
    <p:sldId id="465" r:id="rId33"/>
    <p:sldId id="466" r:id="rId34"/>
    <p:sldId id="404" r:id="rId35"/>
  </p:sldIdLst>
  <p:sldSz cx="9144000" cy="6858000" type="screen4x3"/>
  <p:notesSz cx="680878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74F286B-26DD-4D1A-B87E-EDC5F7C3ED75}">
          <p14:sldIdLst>
            <p14:sldId id="324"/>
            <p14:sldId id="451"/>
            <p14:sldId id="453"/>
            <p14:sldId id="389"/>
            <p14:sldId id="432"/>
            <p14:sldId id="327"/>
            <p14:sldId id="478"/>
            <p14:sldId id="477"/>
            <p14:sldId id="330"/>
            <p14:sldId id="328"/>
            <p14:sldId id="436"/>
            <p14:sldId id="342"/>
            <p14:sldId id="343"/>
            <p14:sldId id="479"/>
            <p14:sldId id="412"/>
          </p14:sldIdLst>
        </p14:section>
        <p14:section name="Раздел без заголовка" id="{E6D0F819-783A-453F-8090-CFE7081936F9}">
          <p14:sldIdLst>
            <p14:sldId id="421"/>
            <p14:sldId id="395"/>
            <p14:sldId id="427"/>
            <p14:sldId id="455"/>
            <p14:sldId id="456"/>
            <p14:sldId id="474"/>
            <p14:sldId id="473"/>
            <p14:sldId id="475"/>
            <p14:sldId id="476"/>
            <p14:sldId id="463"/>
            <p14:sldId id="471"/>
            <p14:sldId id="461"/>
            <p14:sldId id="472"/>
            <p14:sldId id="464"/>
            <p14:sldId id="465"/>
            <p14:sldId id="466"/>
            <p14:sldId id="4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424"/>
    <a:srgbClr val="FF6600"/>
    <a:srgbClr val="B0B02C"/>
    <a:srgbClr val="990000"/>
    <a:srgbClr val="CC985E"/>
    <a:srgbClr val="FADC7A"/>
    <a:srgbClr val="0099FF"/>
    <a:srgbClr val="F6FD9D"/>
    <a:srgbClr val="5F5F5F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70075" autoAdjust="0"/>
  </p:normalViewPr>
  <p:slideViewPr>
    <p:cSldViewPr>
      <p:cViewPr varScale="1">
        <p:scale>
          <a:sx n="79" d="100"/>
          <a:sy n="79" d="100"/>
        </p:scale>
        <p:origin x="22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358515834804383E-2"/>
          <c:y val="3.4591194968553458E-2"/>
          <c:w val="0.93474277113864768"/>
          <c:h val="0.77795349873718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4"/>
                <c:pt idx="0">
                  <c:v>ИБС</c:v>
                </c:pt>
                <c:pt idx="1">
                  <c:v>ППС</c:v>
                </c:pt>
                <c:pt idx="2">
                  <c:v>Другие</c:v>
                </c:pt>
                <c:pt idx="3">
                  <c:v>ВСЕГО</c:v>
                </c:pt>
              </c:strCache>
            </c:strRef>
          </c:cat>
          <c:val>
            <c:numRef>
              <c:f>Лист1!$B$3:$B$7</c:f>
            </c:numRef>
          </c:val>
          <c:extLst>
            <c:ext xmlns:c16="http://schemas.microsoft.com/office/drawing/2014/chart" uri="{C3380CC4-5D6E-409C-BE32-E72D297353CC}">
              <c16:uniqueId val="{00000000-04CF-4BDE-B329-27ACC98C3A76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324753510320372E-3"/>
                  <c:y val="-1.8867924528301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CF-4BDE-B329-27ACC98C3A76}"/>
                </c:ext>
              </c:extLst>
            </c:dLbl>
            <c:dLbl>
              <c:idx val="4"/>
              <c:layout>
                <c:manualLayout>
                  <c:x val="-2.9662376755160212E-3"/>
                  <c:y val="-3.1446540880503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CF-4BDE-B329-27ACC98C3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4"/>
                <c:pt idx="0">
                  <c:v>ИБС</c:v>
                </c:pt>
                <c:pt idx="1">
                  <c:v>ППС</c:v>
                </c:pt>
                <c:pt idx="2">
                  <c:v>Другие</c:v>
                </c:pt>
                <c:pt idx="3">
                  <c:v>ВСЕГО</c:v>
                </c:pt>
              </c:strCache>
            </c:strRef>
          </c:cat>
          <c:val>
            <c:numRef>
              <c:f>Лист1!$C$3:$C$7</c:f>
            </c:numRef>
          </c:val>
          <c:extLst>
            <c:ext xmlns:c16="http://schemas.microsoft.com/office/drawing/2014/chart" uri="{C3380CC4-5D6E-409C-BE32-E72D297353CC}">
              <c16:uniqueId val="{00000003-04CF-4BDE-B329-27ACC98C3A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плановое2</c:v>
                </c:pt>
              </c:strCache>
            </c:strRef>
          </c:tx>
          <c:invertIfNegative val="0"/>
          <c:cat>
            <c:strRef>
              <c:f>Лист1!$A$3:$A$7</c:f>
              <c:strCache>
                <c:ptCount val="4"/>
                <c:pt idx="0">
                  <c:v>ИБС</c:v>
                </c:pt>
                <c:pt idx="1">
                  <c:v>ППС</c:v>
                </c:pt>
                <c:pt idx="2">
                  <c:v>Другие</c:v>
                </c:pt>
                <c:pt idx="3">
                  <c:v>ВСЕГО</c:v>
                </c:pt>
              </c:strCache>
            </c:strRef>
          </c:cat>
          <c:val>
            <c:numRef>
              <c:f>Лист1!$D$2:$D$7</c:f>
            </c:numRef>
          </c:val>
          <c:extLst>
            <c:ext xmlns:c16="http://schemas.microsoft.com/office/drawing/2014/chart" uri="{C3380CC4-5D6E-409C-BE32-E72D297353CC}">
              <c16:uniqueId val="{00000004-04CF-4BDE-B329-27ACC98C3A7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плановое3</c:v>
                </c:pt>
              </c:strCache>
            </c:strRef>
          </c:tx>
          <c:invertIfNegative val="0"/>
          <c:cat>
            <c:strRef>
              <c:f>Лист1!$A$3:$A$7</c:f>
              <c:strCache>
                <c:ptCount val="4"/>
                <c:pt idx="0">
                  <c:v>ИБС</c:v>
                </c:pt>
                <c:pt idx="1">
                  <c:v>ППС</c:v>
                </c:pt>
                <c:pt idx="2">
                  <c:v>Другие</c:v>
                </c:pt>
                <c:pt idx="3">
                  <c:v>ВСЕГО</c:v>
                </c:pt>
              </c:strCache>
            </c:strRef>
          </c:cat>
          <c:val>
            <c:numRef>
              <c:f>Лист1!$E$2:$E$7</c:f>
            </c:numRef>
          </c:val>
          <c:extLst>
            <c:ext xmlns:c16="http://schemas.microsoft.com/office/drawing/2014/chart" uri="{C3380CC4-5D6E-409C-BE32-E72D297353CC}">
              <c16:uniqueId val="{00000005-04CF-4BDE-B329-27ACC98C3A7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плановое4</c:v>
                </c:pt>
              </c:strCache>
            </c:strRef>
          </c:tx>
          <c:invertIfNegative val="0"/>
          <c:cat>
            <c:strRef>
              <c:f>Лист1!$A$3:$A$7</c:f>
              <c:strCache>
                <c:ptCount val="4"/>
                <c:pt idx="0">
                  <c:v>ИБС</c:v>
                </c:pt>
                <c:pt idx="1">
                  <c:v>ППС</c:v>
                </c:pt>
                <c:pt idx="2">
                  <c:v>Другие</c:v>
                </c:pt>
                <c:pt idx="3">
                  <c:v>ВСЕГО</c:v>
                </c:pt>
              </c:strCache>
            </c:strRef>
          </c:cat>
          <c:val>
            <c:numRef>
              <c:f>Лист1!$F$2:$F$7</c:f>
            </c:numRef>
          </c:val>
          <c:extLst>
            <c:ext xmlns:c16="http://schemas.microsoft.com/office/drawing/2014/chart" uri="{C3380CC4-5D6E-409C-BE32-E72D297353CC}">
              <c16:uniqueId val="{00000006-04CF-4BDE-B329-27ACC98C3A76}"/>
            </c:ext>
          </c:extLst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9871302654806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CF-4BDE-B329-27ACC98C3A76}"/>
                </c:ext>
              </c:extLst>
            </c:dLbl>
            <c:dLbl>
              <c:idx val="1"/>
              <c:layout>
                <c:manualLayout>
                  <c:x val="2.3729901404128173E-2"/>
                  <c:y val="3.1446540880503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CF-4BDE-B329-27ACC98C3A76}"/>
                </c:ext>
              </c:extLst>
            </c:dLbl>
            <c:dLbl>
              <c:idx val="4"/>
              <c:layout>
                <c:manualLayout>
                  <c:x val="2.7015418363300132E-2"/>
                  <c:y val="6.2893081761006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CF-4BDE-B329-27ACC98C3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4"/>
                <c:pt idx="0">
                  <c:v>ИБС</c:v>
                </c:pt>
                <c:pt idx="1">
                  <c:v>ППС</c:v>
                </c:pt>
                <c:pt idx="2">
                  <c:v>Другие</c:v>
                </c:pt>
                <c:pt idx="3">
                  <c:v>ВСЕГО</c:v>
                </c:pt>
              </c:strCache>
            </c:strRef>
          </c:cat>
          <c:val>
            <c:numRef>
              <c:f>Лист1!$G$3:$G$7</c:f>
            </c:numRef>
          </c:val>
          <c:extLst>
            <c:ext xmlns:c16="http://schemas.microsoft.com/office/drawing/2014/chart" uri="{C3380CC4-5D6E-409C-BE32-E72D297353CC}">
              <c16:uniqueId val="{0000000A-04CF-4BDE-B329-27ACC98C3A76}"/>
            </c:ext>
          </c:extLst>
        </c:ser>
        <c:ser>
          <c:idx val="8"/>
          <c:order val="8"/>
          <c:tx>
            <c:strRef>
              <c:f>Лист1!$N$2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Лист1!$A$3:$A$7</c:f>
              <c:strCache>
                <c:ptCount val="4"/>
                <c:pt idx="0">
                  <c:v>ИБС</c:v>
                </c:pt>
                <c:pt idx="1">
                  <c:v>ППС</c:v>
                </c:pt>
                <c:pt idx="2">
                  <c:v>Другие</c:v>
                </c:pt>
                <c:pt idx="3">
                  <c:v>ВСЕГО</c:v>
                </c:pt>
              </c:strCache>
            </c:strRef>
          </c:cat>
          <c:val>
            <c:numRef>
              <c:f>Лист1!$N$3:$N$7</c:f>
              <c:numCache>
                <c:formatCode>General</c:formatCode>
                <c:ptCount val="4"/>
                <c:pt idx="0">
                  <c:v>316</c:v>
                </c:pt>
                <c:pt idx="1">
                  <c:v>226</c:v>
                </c:pt>
                <c:pt idx="2">
                  <c:v>98</c:v>
                </c:pt>
                <c:pt idx="3">
                  <c:v>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0-47DB-A382-3FBEFA3B2067}"/>
            </c:ext>
          </c:extLst>
        </c:ser>
        <c:ser>
          <c:idx val="9"/>
          <c:order val="9"/>
          <c:tx>
            <c:strRef>
              <c:f>Лист1!$O$2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Лист1!$A$3:$A$7</c:f>
              <c:strCache>
                <c:ptCount val="4"/>
                <c:pt idx="0">
                  <c:v>ИБС</c:v>
                </c:pt>
                <c:pt idx="1">
                  <c:v>ППС</c:v>
                </c:pt>
                <c:pt idx="2">
                  <c:v>Другие</c:v>
                </c:pt>
                <c:pt idx="3">
                  <c:v>ВСЕГО</c:v>
                </c:pt>
              </c:strCache>
            </c:strRef>
          </c:cat>
          <c:val>
            <c:numRef>
              <c:f>Лист1!$O$3:$O$7</c:f>
              <c:numCache>
                <c:formatCode>General</c:formatCode>
                <c:ptCount val="4"/>
                <c:pt idx="0">
                  <c:v>216</c:v>
                </c:pt>
                <c:pt idx="1">
                  <c:v>141</c:v>
                </c:pt>
                <c:pt idx="2">
                  <c:v>96</c:v>
                </c:pt>
                <c:pt idx="3">
                  <c:v>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66-4E70-BBB7-745DEFE21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9118720"/>
        <c:axId val="157994368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Лист1!$L$2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600"/>
                      </a:pPr>
                      <a:endParaRPr lang="ru-BY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Лист1!$A$3:$A$7</c15:sqref>
                        </c15:formulaRef>
                      </c:ext>
                    </c:extLst>
                    <c:strCache>
                      <c:ptCount val="4"/>
                      <c:pt idx="0">
                        <c:v>ИБС</c:v>
                      </c:pt>
                      <c:pt idx="1">
                        <c:v>ППС</c:v>
                      </c:pt>
                      <c:pt idx="2">
                        <c:v>Другие</c:v>
                      </c:pt>
                      <c:pt idx="3">
                        <c:v>ВСЕГО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Лист1!$L$3:$L$7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0</c:v>
                      </c:pt>
                      <c:pt idx="2">
                        <c:v>5</c:v>
                      </c:pt>
                      <c:pt idx="3">
                        <c:v>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04CF-4BDE-B329-27ACC98C3A76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Лист1!$M$2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solidFill>
                    <a:srgbClr val="92D05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600"/>
                      </a:pPr>
                      <a:endParaRPr lang="ru-BY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Лист1!$A$3:$A$7</c15:sqref>
                        </c15:formulaRef>
                      </c:ext>
                    </c:extLst>
                    <c:strCache>
                      <c:ptCount val="4"/>
                      <c:pt idx="0">
                        <c:v>ИБС</c:v>
                      </c:pt>
                      <c:pt idx="1">
                        <c:v>ППС</c:v>
                      </c:pt>
                      <c:pt idx="2">
                        <c:v>Другие</c:v>
                      </c:pt>
                      <c:pt idx="3">
                        <c:v>ВСЕГО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Лист1!$M$3:$M$7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154</c:v>
                      </c:pt>
                      <c:pt idx="1">
                        <c:v>143</c:v>
                      </c:pt>
                      <c:pt idx="2">
                        <c:v>224</c:v>
                      </c:pt>
                      <c:pt idx="3">
                        <c:v>521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DB83-489A-9E77-6872312114C5}"/>
                  </c:ext>
                </c:extLst>
              </c15:ser>
            </c15:filteredBarSeries>
          </c:ext>
        </c:extLst>
      </c:barChart>
      <c:catAx>
        <c:axId val="8911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BY"/>
          </a:p>
        </c:txPr>
        <c:crossAx val="157994368"/>
        <c:crosses val="autoZero"/>
        <c:auto val="1"/>
        <c:lblAlgn val="ctr"/>
        <c:lblOffset val="100"/>
        <c:noMultiLvlLbl val="0"/>
      </c:catAx>
      <c:valAx>
        <c:axId val="157994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91187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ru-BY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rebuchet MS" pitchFamily="34" charset="0"/>
        </a:defRPr>
      </a:pPr>
      <a:endParaRPr lang="ru-BY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761771234252817E-2"/>
          <c:y val="3.1170757272321228E-2"/>
          <c:w val="0.94378697630149866"/>
          <c:h val="0.730451186118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B0B02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 b="1">
                    <a:latin typeface="Arial" pitchFamily="34" charset="0"/>
                    <a:cs typeface="Arial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РНПЦК</c:v>
                </c:pt>
                <c:pt idx="1">
                  <c:v>Минск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 </c:v>
                </c:pt>
                <c:pt idx="6">
                  <c:v>Могилев</c:v>
                </c:pt>
              </c:strCache>
            </c:strRef>
          </c:cat>
          <c:val>
            <c:numRef>
              <c:f>Лист1!$B$2:$H$2</c:f>
            </c:numRef>
          </c:val>
          <c:extLst>
            <c:ext xmlns:c16="http://schemas.microsoft.com/office/drawing/2014/chart" uri="{C3380CC4-5D6E-409C-BE32-E72D297353CC}">
              <c16:uniqueId val="{00000000-89B6-4A41-A0D9-1CF716563FF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7642773185551279E-3"/>
                  <c:y val="-5.7180831904562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B6-4A41-A0D9-1CF716563F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200" b="1">
                    <a:latin typeface="Arial" pitchFamily="34" charset="0"/>
                    <a:cs typeface="Arial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РНПЦК</c:v>
                </c:pt>
                <c:pt idx="1">
                  <c:v>Минск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 </c:v>
                </c:pt>
                <c:pt idx="6">
                  <c:v>Могилев</c:v>
                </c:pt>
              </c:strCache>
            </c:strRef>
          </c:cat>
          <c:val>
            <c:numRef>
              <c:f>Лист1!$B$3:$H$3</c:f>
            </c:numRef>
          </c:val>
          <c:extLst>
            <c:ext xmlns:c16="http://schemas.microsoft.com/office/drawing/2014/chart" uri="{C3380CC4-5D6E-409C-BE32-E72D297353CC}">
              <c16:uniqueId val="{00000002-89B6-4A41-A0D9-1CF716563FF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РНПЦК</c:v>
                </c:pt>
                <c:pt idx="1">
                  <c:v>Минск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 </c:v>
                </c:pt>
                <c:pt idx="6">
                  <c:v>Могилев</c:v>
                </c:pt>
              </c:strCache>
            </c:strRef>
          </c:cat>
          <c:val>
            <c:numRef>
              <c:f>Лист1!$B$4:$H$4</c:f>
            </c:numRef>
          </c:val>
          <c:extLst>
            <c:ext xmlns:c16="http://schemas.microsoft.com/office/drawing/2014/chart" uri="{C3380CC4-5D6E-409C-BE32-E72D297353CC}">
              <c16:uniqueId val="{00000003-89B6-4A41-A0D9-1CF716563FFE}"/>
            </c:ext>
          </c:extLst>
        </c:ser>
        <c:ser>
          <c:idx val="4"/>
          <c:order val="5"/>
          <c:tx>
            <c:strRef>
              <c:f>Лист1!$A$6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4.7865355884574102E-3"/>
                  <c:y val="5.71819575114901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/>
                  </a:pPr>
                  <a:endParaRPr lang="ru-B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766007506694879E-2"/>
                      <c:h val="4.35290208480412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3AB-4EDB-BFDD-CA1E990EC14A}"/>
                </c:ext>
              </c:extLst>
            </c:dLbl>
            <c:dLbl>
              <c:idx val="2"/>
              <c:layout>
                <c:manualLayout>
                  <c:x val="4.7865355884573807E-3"/>
                  <c:y val="8.5771247856844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BE-4907-9251-C3074A17922A}"/>
                </c:ext>
              </c:extLst>
            </c:dLbl>
            <c:dLbl>
              <c:idx val="4"/>
              <c:layout>
                <c:manualLayout>
                  <c:x val="3.1910237256381757E-3"/>
                  <c:y val="3.716754073796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BE-4907-9251-C3074A17922A}"/>
                </c:ext>
              </c:extLst>
            </c:dLbl>
            <c:dLbl>
              <c:idx val="5"/>
              <c:layout>
                <c:manualLayout>
                  <c:x val="3.1910237256381757E-3"/>
                  <c:y val="1.42952079761407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/>
                  </a:pPr>
                  <a:endParaRPr lang="ru-B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766007506694879E-2"/>
                      <c:h val="4.63880624432694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AB-4EDB-BFDD-CA1E990EC14A}"/>
                </c:ext>
              </c:extLst>
            </c:dLbl>
            <c:dLbl>
              <c:idx val="6"/>
              <c:layout>
                <c:manualLayout>
                  <c:x val="3.1910237256382928E-3"/>
                  <c:y val="3.144945754750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/>
                  </a:pPr>
                  <a:endParaRPr lang="ru-B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766007506694879E-2"/>
                      <c:h val="6.64013536098664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3AB-4EDB-BFDD-CA1E990EC14A}"/>
                </c:ext>
              </c:extLst>
            </c:dLbl>
            <c:dLbl>
              <c:idx val="7"/>
              <c:layout>
                <c:manualLayout>
                  <c:x val="-6.3820474512765856E-3"/>
                  <c:y val="2.8590415952281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AB-4EDB-BFDD-CA1E990EC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Лист1!$B$1:$H$1</c:f>
              <c:strCache>
                <c:ptCount val="7"/>
                <c:pt idx="0">
                  <c:v>РНПЦК</c:v>
                </c:pt>
                <c:pt idx="1">
                  <c:v>Минск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 </c:v>
                </c:pt>
                <c:pt idx="6">
                  <c:v>Могилев</c:v>
                </c:pt>
              </c:strCache>
            </c:strRef>
          </c:cat>
          <c:val>
            <c:numRef>
              <c:f>Лист1!$B$6:$J$6</c:f>
              <c:numCache>
                <c:formatCode>General</c:formatCode>
                <c:ptCount val="7"/>
                <c:pt idx="0">
                  <c:v>5.2</c:v>
                </c:pt>
                <c:pt idx="1">
                  <c:v>2.9</c:v>
                </c:pt>
                <c:pt idx="2">
                  <c:v>2.7</c:v>
                </c:pt>
                <c:pt idx="3">
                  <c:v>3.2</c:v>
                </c:pt>
                <c:pt idx="4">
                  <c:v>2.96</c:v>
                </c:pt>
                <c:pt idx="5">
                  <c:v>2.8</c:v>
                </c:pt>
                <c:pt idx="6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3-4BA9-AA23-D768B01316A7}"/>
            </c:ext>
          </c:extLst>
        </c:ser>
        <c:ser>
          <c:idx val="6"/>
          <c:order val="6"/>
          <c:tx>
            <c:strRef>
              <c:f>Лист1!$A$7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Лист1!$B$1:$H$1</c:f>
              <c:strCache>
                <c:ptCount val="7"/>
                <c:pt idx="0">
                  <c:v>РНПЦК</c:v>
                </c:pt>
                <c:pt idx="1">
                  <c:v>Минск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 </c:v>
                </c:pt>
                <c:pt idx="6">
                  <c:v>Могилев</c:v>
                </c:pt>
              </c:strCache>
            </c:strRef>
          </c:cat>
          <c:val>
            <c:numRef>
              <c:f>Лист1!$B$7:$H$7</c:f>
              <c:numCache>
                <c:formatCode>General</c:formatCode>
                <c:ptCount val="7"/>
                <c:pt idx="0">
                  <c:v>5</c:v>
                </c:pt>
                <c:pt idx="1">
                  <c:v>2.6</c:v>
                </c:pt>
                <c:pt idx="2">
                  <c:v>2.8</c:v>
                </c:pt>
                <c:pt idx="3">
                  <c:v>3.6</c:v>
                </c:pt>
                <c:pt idx="4">
                  <c:v>2.87</c:v>
                </c:pt>
                <c:pt idx="5">
                  <c:v>2.9</c:v>
                </c:pt>
                <c:pt idx="6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BE-45AB-9A63-0D024C51A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157889536"/>
        <c:axId val="157282816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600" b="1"/>
                      </a:pPr>
                      <a:endParaRPr lang="ru-BY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Лист1!$B$1:$H$1</c15:sqref>
                        </c15:formulaRef>
                      </c:ext>
                    </c:extLst>
                    <c:strCache>
                      <c:ptCount val="7"/>
                      <c:pt idx="0">
                        <c:v>РНПЦК</c:v>
                      </c:pt>
                      <c:pt idx="1">
                        <c:v>Минск</c:v>
                      </c:pt>
                      <c:pt idx="2">
                        <c:v>Брест</c:v>
                      </c:pt>
                      <c:pt idx="3">
                        <c:v>Витебск</c:v>
                      </c:pt>
                      <c:pt idx="4">
                        <c:v>Гомель</c:v>
                      </c:pt>
                      <c:pt idx="5">
                        <c:v>Гродно </c:v>
                      </c:pt>
                      <c:pt idx="6">
                        <c:v>Могилев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89B6-4A41-A0D9-1CF716563FFE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Лист1!$A$5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solidFill>
                    <a:srgbClr val="92D050"/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0"/>
                        <c:y val="1.143616638091258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0-46DD-443B-A5FF-B1330F7ED021}"/>
                      </c:ext>
                    </c:extLst>
                  </c:dLbl>
                  <c:dLbl>
                    <c:idx val="1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1-46DD-443B-A5FF-B1330F7ED021}"/>
                      </c:ext>
                    </c:extLst>
                  </c:dLbl>
                  <c:dLbl>
                    <c:idx val="2"/>
                    <c:tx>
                      <c:rich>
                        <a:bodyPr/>
                        <a:lstStyle/>
                        <a:p>
                          <a:r>
                            <a:rPr lang="en-US" dirty="0"/>
                            <a:t>0,7</a:t>
                          </a:r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2-46DD-443B-A5FF-B1330F7ED021}"/>
                      </c:ext>
                    </c:extLst>
                  </c:dLbl>
                  <c:dLbl>
                    <c:idx val="3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3-46DD-443B-A5FF-B1330F7ED021}"/>
                      </c:ext>
                    </c:extLst>
                  </c:dLbl>
                  <c:dLbl>
                    <c:idx val="4"/>
                    <c:layout>
                      <c:manualLayout>
                        <c:x val="-9.5730711769149365E-3"/>
                        <c:y val="1.715424957136888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4-46DD-443B-A5FF-B1330F7ED021}"/>
                      </c:ext>
                    </c:extLst>
                  </c:dLbl>
                  <c:dLbl>
                    <c:idx val="5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46DD-443B-A5FF-B1330F7ED021}"/>
                      </c:ext>
                    </c:extLst>
                  </c:dLbl>
                  <c:dLbl>
                    <c:idx val="6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46DD-443B-A5FF-B1330F7ED021}"/>
                      </c:ext>
                    </c:extLst>
                  </c:dLbl>
                  <c:dLbl>
                    <c:idx val="7"/>
                    <c:layout>
                      <c:manualLayout>
                        <c:x val="-3.1910237256384099E-3"/>
                        <c:y val="2.859041595228146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46DD-443B-A5FF-B1330F7ED02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400" b="1"/>
                      </a:pPr>
                      <a:endParaRPr lang="ru-BY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Лист1!$B$1:$H$1</c15:sqref>
                        </c15:formulaRef>
                      </c:ext>
                    </c:extLst>
                    <c:strCache>
                      <c:ptCount val="7"/>
                      <c:pt idx="0">
                        <c:v>РНПЦК</c:v>
                      </c:pt>
                      <c:pt idx="1">
                        <c:v>Минск</c:v>
                      </c:pt>
                      <c:pt idx="2">
                        <c:v>Брест</c:v>
                      </c:pt>
                      <c:pt idx="3">
                        <c:v>Витебск</c:v>
                      </c:pt>
                      <c:pt idx="4">
                        <c:v>Гомель</c:v>
                      </c:pt>
                      <c:pt idx="5">
                        <c:v>Гродно </c:v>
                      </c:pt>
                      <c:pt idx="6">
                        <c:v>Могилев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Лист1!$B$5:$J$5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0.0">
                        <c:v>6.1</c:v>
                      </c:pt>
                      <c:pt idx="1">
                        <c:v>2.6</c:v>
                      </c:pt>
                      <c:pt idx="2">
                        <c:v>2.8</c:v>
                      </c:pt>
                      <c:pt idx="3">
                        <c:v>3.4</c:v>
                      </c:pt>
                      <c:pt idx="4">
                        <c:v>2.98</c:v>
                      </c:pt>
                      <c:pt idx="5" formatCode="0.0">
                        <c:v>2.1</c:v>
                      </c:pt>
                      <c:pt idx="6">
                        <c:v>3.6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6DD-443B-A5FF-B1330F7ED021}"/>
                  </c:ext>
                </c:extLst>
              </c15:ser>
            </c15:filteredBarSeries>
          </c:ext>
        </c:extLst>
      </c:barChart>
      <c:catAx>
        <c:axId val="15788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BY"/>
          </a:p>
        </c:txPr>
        <c:crossAx val="157282816"/>
        <c:crosses val="autoZero"/>
        <c:auto val="1"/>
        <c:lblAlgn val="ctr"/>
        <c:lblOffset val="100"/>
        <c:noMultiLvlLbl val="0"/>
      </c:catAx>
      <c:valAx>
        <c:axId val="157282816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BY"/>
          </a:p>
        </c:txPr>
        <c:crossAx val="15788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6940858521063527E-2"/>
          <c:y val="1.7776259959370086E-2"/>
          <c:w val="7.9758884237197084E-2"/>
          <c:h val="0.1263264152030775"/>
        </c:manualLayout>
      </c:layout>
      <c:overlay val="0"/>
      <c:txPr>
        <a:bodyPr/>
        <a:lstStyle/>
        <a:p>
          <a:pPr>
            <a:defRPr sz="1400"/>
          </a:pPr>
          <a:endParaRPr lang="ru-BY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rebuchet MS" pitchFamily="34" charset="0"/>
        </a:defRPr>
      </a:pPr>
      <a:endParaRPr lang="ru-BY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722169092261876E-2"/>
          <c:y val="5.3288628307546541E-2"/>
          <c:w val="0.96513091328489153"/>
          <c:h val="0.57534645669291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33-4541-9D33-02B3251740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3-4541-9D33-02B3251740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3-4541-9D33-02B32517405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33-4541-9D33-02B32517405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33-4541-9D33-02B32517405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33-4541-9D33-02B32517405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33-4541-9D33-02B32517405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33-4541-9D33-02B325174056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33-4541-9D33-02B325174056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33-4541-9D33-02B325174056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Лист1!$L$2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33-4541-9D33-02B325174056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Лист1!$M$2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C33-4541-9D33-02B325174056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Лист1!$N$2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C33-4541-9D33-02B325174056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Лист1!$O$2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C33-4541-9D33-02B325174056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Лист1!$P$2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8-47F3-849B-4ABB26FFA013}"/>
            </c:ext>
          </c:extLst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Лист1!$Q$2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B-44E7-9180-6BE5557FF1A7}"/>
            </c:ext>
          </c:extLst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Лист1!$R$2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6-4B6F-9868-67952F2B2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491072"/>
        <c:axId val="158925376"/>
      </c:barChart>
      <c:catAx>
        <c:axId val="1594910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58925376"/>
        <c:crosses val="autoZero"/>
        <c:auto val="1"/>
        <c:lblAlgn val="ctr"/>
        <c:lblOffset val="100"/>
        <c:noMultiLvlLbl val="0"/>
      </c:catAx>
      <c:valAx>
        <c:axId val="158925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BY"/>
          </a:p>
        </c:txPr>
        <c:crossAx val="159491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188075844069883E-2"/>
          <c:y val="0.65360924257891673"/>
          <c:w val="0.89999991040422034"/>
          <c:h val="6.2052591640761094E-2"/>
        </c:manualLayout>
      </c:layout>
      <c:overlay val="0"/>
      <c:txPr>
        <a:bodyPr/>
        <a:lstStyle/>
        <a:p>
          <a:pPr>
            <a:defRPr sz="1100"/>
          </a:pPr>
          <a:endParaRPr lang="ru-BY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rebuchet MS" pitchFamily="34" charset="0"/>
        </a:defRPr>
      </a:pPr>
      <a:endParaRPr lang="ru-B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плановое лечение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4"/>
                <c:pt idx="0">
                  <c:v>ИБС</c:v>
                </c:pt>
                <c:pt idx="1">
                  <c:v>ППС</c:v>
                </c:pt>
                <c:pt idx="2">
                  <c:v>Другие</c:v>
                </c:pt>
                <c:pt idx="3">
                  <c:v>ВСЕГО</c:v>
                </c:pt>
              </c:strCache>
            </c:strRef>
          </c:cat>
          <c:val>
            <c:numRef>
              <c:f>Лист1!$B$2:$B$7</c:f>
            </c:numRef>
          </c:val>
          <c:extLst>
            <c:ext xmlns:c16="http://schemas.microsoft.com/office/drawing/2014/chart" uri="{C3380CC4-5D6E-409C-BE32-E72D297353CC}">
              <c16:uniqueId val="{00000000-9130-44D8-80AC-AF2B18E34D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4"/>
                <c:pt idx="0">
                  <c:v>ИБС</c:v>
                </c:pt>
                <c:pt idx="1">
                  <c:v>ППС</c:v>
                </c:pt>
                <c:pt idx="2">
                  <c:v>Другие</c:v>
                </c:pt>
                <c:pt idx="3">
                  <c:v>ВСЕГО</c:v>
                </c:pt>
              </c:strCache>
            </c:strRef>
          </c:cat>
          <c:val>
            <c:numRef>
              <c:f>Лист1!$C$2:$C$7</c:f>
            </c:numRef>
          </c:val>
          <c:extLst>
            <c:ext xmlns:c16="http://schemas.microsoft.com/office/drawing/2014/chart" uri="{C3380CC4-5D6E-409C-BE32-E72D297353CC}">
              <c16:uniqueId val="{00000001-9130-44D8-80AC-AF2B18E34D3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Столбец12</c:v>
                </c:pt>
              </c:strCache>
            </c:strRef>
          </c:tx>
          <c:invertIfNegative val="0"/>
          <c:cat>
            <c:strRef>
              <c:f>Лист1!$A$3:$A$7</c:f>
              <c:strCache>
                <c:ptCount val="4"/>
                <c:pt idx="0">
                  <c:v>ИБС</c:v>
                </c:pt>
                <c:pt idx="1">
                  <c:v>ППС</c:v>
                </c:pt>
                <c:pt idx="2">
                  <c:v>Другие</c:v>
                </c:pt>
                <c:pt idx="3">
                  <c:v>ВСЕГО</c:v>
                </c:pt>
              </c:strCache>
            </c:strRef>
          </c:cat>
          <c:val>
            <c:numRef>
              <c:f>Лист1!$D$2:$D$7</c:f>
            </c:numRef>
          </c:val>
          <c:extLst>
            <c:ext xmlns:c16="http://schemas.microsoft.com/office/drawing/2014/chart" uri="{C3380CC4-5D6E-409C-BE32-E72D297353CC}">
              <c16:uniqueId val="{00000002-9130-44D8-80AC-AF2B18E34D35}"/>
            </c:ext>
          </c:extLst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4"/>
                <c:pt idx="0">
                  <c:v>ИБС</c:v>
                </c:pt>
                <c:pt idx="1">
                  <c:v>ППС</c:v>
                </c:pt>
                <c:pt idx="2">
                  <c:v>Другие</c:v>
                </c:pt>
                <c:pt idx="3">
                  <c:v>ВСЕГО</c:v>
                </c:pt>
              </c:strCache>
            </c:strRef>
          </c:cat>
          <c:val>
            <c:numRef>
              <c:f>Лист1!$E$3:$E$7</c:f>
            </c:numRef>
          </c:val>
          <c:extLst>
            <c:ext xmlns:c16="http://schemas.microsoft.com/office/drawing/2014/chart" uri="{C3380CC4-5D6E-409C-BE32-E72D297353CC}">
              <c16:uniqueId val="{00000003-9130-44D8-80AC-AF2B18E34D35}"/>
            </c:ext>
          </c:extLst>
        </c:ser>
        <c:ser>
          <c:idx val="6"/>
          <c:order val="6"/>
          <c:tx>
            <c:strRef>
              <c:f>Лист1!$L$2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Лист1!$A$3:$A$7</c:f>
              <c:strCache>
                <c:ptCount val="4"/>
                <c:pt idx="0">
                  <c:v>ИБС</c:v>
                </c:pt>
                <c:pt idx="1">
                  <c:v>ППС</c:v>
                </c:pt>
                <c:pt idx="2">
                  <c:v>Другие</c:v>
                </c:pt>
                <c:pt idx="3">
                  <c:v>ВСЕГО</c:v>
                </c:pt>
              </c:strCache>
            </c:strRef>
          </c:cat>
          <c:val>
            <c:numRef>
              <c:f>Лист1!$L$3:$L$7</c:f>
              <c:numCache>
                <c:formatCode>General</c:formatCode>
                <c:ptCount val="4"/>
                <c:pt idx="0">
                  <c:v>47</c:v>
                </c:pt>
                <c:pt idx="1">
                  <c:v>24</c:v>
                </c:pt>
                <c:pt idx="2">
                  <c:v>13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A1-4CAB-9949-88FBE0A13E34}"/>
            </c:ext>
          </c:extLst>
        </c:ser>
        <c:ser>
          <c:idx val="7"/>
          <c:order val="7"/>
          <c:tx>
            <c:strRef>
              <c:f>Лист1!$M$2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Лист1!$A$3:$A$7</c:f>
              <c:strCache>
                <c:ptCount val="4"/>
                <c:pt idx="0">
                  <c:v>ИБС</c:v>
                </c:pt>
                <c:pt idx="1">
                  <c:v>ППС</c:v>
                </c:pt>
                <c:pt idx="2">
                  <c:v>Другие</c:v>
                </c:pt>
                <c:pt idx="3">
                  <c:v>ВСЕГО</c:v>
                </c:pt>
              </c:strCache>
            </c:strRef>
          </c:cat>
          <c:val>
            <c:numRef>
              <c:f>Лист1!$M$3:$M$7</c:f>
              <c:numCache>
                <c:formatCode>General</c:formatCode>
                <c:ptCount val="4"/>
                <c:pt idx="0">
                  <c:v>41</c:v>
                </c:pt>
                <c:pt idx="1">
                  <c:v>21</c:v>
                </c:pt>
                <c:pt idx="2">
                  <c:v>11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A-4113-A730-04308A040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8364672"/>
        <c:axId val="157996096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Лист1!$J$2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600" b="1"/>
                      </a:pPr>
                      <a:endParaRPr lang="ru-BY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Лист1!$A$3:$A$7</c15:sqref>
                        </c15:formulaRef>
                      </c:ext>
                    </c:extLst>
                    <c:strCache>
                      <c:ptCount val="4"/>
                      <c:pt idx="0">
                        <c:v>ИБС</c:v>
                      </c:pt>
                      <c:pt idx="1">
                        <c:v>ППС</c:v>
                      </c:pt>
                      <c:pt idx="2">
                        <c:v>Другие</c:v>
                      </c:pt>
                      <c:pt idx="3">
                        <c:v>ВСЕГО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Лист1!$J$3:$J$7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216</c:v>
                      </c:pt>
                      <c:pt idx="1">
                        <c:v>11</c:v>
                      </c:pt>
                      <c:pt idx="2">
                        <c:v>51</c:v>
                      </c:pt>
                      <c:pt idx="3">
                        <c:v>376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9130-44D8-80AC-AF2B18E34D3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Лист1!$K$2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solidFill>
                    <a:srgbClr val="92D05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Лист1!$A$3:$A$7</c15:sqref>
                        </c15:formulaRef>
                      </c:ext>
                    </c:extLst>
                    <c:strCache>
                      <c:ptCount val="4"/>
                      <c:pt idx="0">
                        <c:v>ИБС</c:v>
                      </c:pt>
                      <c:pt idx="1">
                        <c:v>ППС</c:v>
                      </c:pt>
                      <c:pt idx="2">
                        <c:v>Другие</c:v>
                      </c:pt>
                      <c:pt idx="3">
                        <c:v>ВСЕГО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Лист1!$K$3:$K$7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26</c:v>
                      </c:pt>
                      <c:pt idx="1">
                        <c:v>31</c:v>
                      </c:pt>
                      <c:pt idx="2">
                        <c:v>26</c:v>
                      </c:pt>
                      <c:pt idx="3">
                        <c:v>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70B0-48D3-B241-C45E6C32583A}"/>
                  </c:ext>
                </c:extLst>
              </c15:ser>
            </c15:filteredBarSeries>
          </c:ext>
        </c:extLst>
      </c:barChart>
      <c:catAx>
        <c:axId val="15836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BY"/>
          </a:p>
        </c:txPr>
        <c:crossAx val="157996096"/>
        <c:crosses val="autoZero"/>
        <c:auto val="1"/>
        <c:lblAlgn val="ctr"/>
        <c:lblOffset val="100"/>
        <c:noMultiLvlLbl val="0"/>
      </c:catAx>
      <c:valAx>
        <c:axId val="15799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83646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ru-BY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  <a:latin typeface="Trebuchet MS" pitchFamily="34" charset="0"/>
        </a:defRPr>
      </a:pPr>
      <a:endParaRPr lang="ru-BY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41138962701773E-2"/>
          <c:y val="0.11364547767018697"/>
          <c:w val="0.95849299986704595"/>
          <c:h val="0.7392501091264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7160493827162268E-3"/>
                  <c:y val="-5.00778967598814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C3-4018-9949-F84834A1E189}"/>
                </c:ext>
              </c:extLst>
            </c:dLbl>
            <c:dLbl>
              <c:idx val="1"/>
              <c:layout>
                <c:manualLayout>
                  <c:x val="-3.0864197530864686E-3"/>
                  <c:y val="1.934110894545059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C3-4018-9949-F84834A1E189}"/>
                </c:ext>
              </c:extLst>
            </c:dLbl>
            <c:dLbl>
              <c:idx val="2"/>
              <c:layout>
                <c:manualLayout>
                  <c:x val="1.54320987654323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C3-4018-9949-F84834A1E189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C3-4018-9949-F84834A1E189}"/>
                </c:ext>
              </c:extLst>
            </c:dLbl>
            <c:dLbl>
              <c:idx val="4"/>
              <c:layout>
                <c:manualLayout>
                  <c:x val="5.6583708480091226E-17"/>
                  <c:y val="7.51168451398226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C3-4018-9949-F84834A1E189}"/>
                </c:ext>
              </c:extLst>
            </c:dLbl>
            <c:dLbl>
              <c:idx val="5"/>
              <c:layout>
                <c:manualLayout>
                  <c:x val="1.5432098765432317E-3"/>
                  <c:y val="-2.5038948379941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C3-4018-9949-F84834A1E189}"/>
                </c:ext>
              </c:extLst>
            </c:dLbl>
            <c:dLbl>
              <c:idx val="6"/>
              <c:layout>
                <c:manualLayout>
                  <c:x val="-4.629629629629697E-3"/>
                  <c:y val="-9.180841681445430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C3-4018-9949-F84834A1E189}"/>
                </c:ext>
              </c:extLst>
            </c:dLbl>
            <c:dLbl>
              <c:idx val="7"/>
              <c:layout>
                <c:manualLayout>
                  <c:x val="-1.5432098765431985E-2"/>
                  <c:y val="7.5116845139823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C3-4018-9949-F84834A1E189}"/>
                </c:ext>
              </c:extLst>
            </c:dLbl>
            <c:dLbl>
              <c:idx val="8"/>
              <c:layout>
                <c:manualLayout>
                  <c:x val="-9.2592592592594999E-3"/>
                  <c:y val="-5.3944706675657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C3-4018-9949-F84834A1E1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РНПЦК</c:v>
                </c:pt>
                <c:pt idx="1">
                  <c:v>РНПЦ ДХ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</c:v>
                </c:pt>
                <c:pt idx="6">
                  <c:v>Минская  обл.</c:v>
                </c:pt>
                <c:pt idx="7">
                  <c:v>Могилев</c:v>
                </c:pt>
                <c:pt idx="8">
                  <c:v>Минск</c:v>
                </c:pt>
                <c:pt idx="9">
                  <c:v>Всего</c:v>
                </c:pt>
              </c:strCache>
            </c:strRef>
          </c:cat>
          <c:val>
            <c:numRef>
              <c:f>Лист1!$B$2:$B$12</c:f>
            </c:numRef>
          </c:val>
          <c:extLst>
            <c:ext xmlns:c16="http://schemas.microsoft.com/office/drawing/2014/chart" uri="{C3380CC4-5D6E-409C-BE32-E72D297353CC}">
              <c16:uniqueId val="{00000009-7BC3-4018-9949-F84834A1E1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469E-3"/>
                  <c:y val="-6.5544869204025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C3-4018-9949-F84834A1E189}"/>
                </c:ext>
              </c:extLst>
            </c:dLbl>
            <c:dLbl>
              <c:idx val="1"/>
              <c:layout>
                <c:manualLayout>
                  <c:x val="-1.5432098765432216E-2"/>
                  <c:y val="-3.86822178909008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C3-4018-9949-F84834A1E189}"/>
                </c:ext>
              </c:extLst>
            </c:dLbl>
            <c:dLbl>
              <c:idx val="2"/>
              <c:layout>
                <c:manualLayout>
                  <c:x val="-1.5432098765432216E-2"/>
                  <c:y val="7.8888459962722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BC3-4018-9949-F84834A1E189}"/>
                </c:ext>
              </c:extLst>
            </c:dLbl>
            <c:dLbl>
              <c:idx val="3"/>
              <c:layout>
                <c:manualLayout>
                  <c:x val="-9.2592592592593941E-3"/>
                  <c:y val="1.0199329744811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C3-4018-9949-F84834A1E189}"/>
                </c:ext>
              </c:extLst>
            </c:dLbl>
            <c:dLbl>
              <c:idx val="4"/>
              <c:layout>
                <c:manualLayout>
                  <c:x val="-6.1728395061728504E-3"/>
                  <c:y val="9.4260797011414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C3-4018-9949-F84834A1E189}"/>
                </c:ext>
              </c:extLst>
            </c:dLbl>
            <c:dLbl>
              <c:idx val="5"/>
              <c:layout>
                <c:manualLayout>
                  <c:x val="-1.3888888888889041E-2"/>
                  <c:y val="-3.966800326018962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C3-4018-9949-F84834A1E189}"/>
                </c:ext>
              </c:extLst>
            </c:dLbl>
            <c:dLbl>
              <c:idx val="6"/>
              <c:layout>
                <c:manualLayout>
                  <c:x val="-1.3888888888889041E-2"/>
                  <c:y val="-7.829107402892406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BC3-4018-9949-F84834A1E189}"/>
                </c:ext>
              </c:extLst>
            </c:dLbl>
            <c:dLbl>
              <c:idx val="7"/>
              <c:layout>
                <c:manualLayout>
                  <c:x val="-1.85185185185185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C3-4018-9949-F84834A1E189}"/>
                </c:ext>
              </c:extLst>
            </c:dLbl>
            <c:dLbl>
              <c:idx val="8"/>
              <c:layout>
                <c:manualLayout>
                  <c:x val="-1.2345679012345774E-2"/>
                  <c:y val="-2.5038948379940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BC3-4018-9949-F84834A1E1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РНПЦК</c:v>
                </c:pt>
                <c:pt idx="1">
                  <c:v>РНПЦ ДХ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</c:v>
                </c:pt>
                <c:pt idx="6">
                  <c:v>Минская  обл.</c:v>
                </c:pt>
                <c:pt idx="7">
                  <c:v>Могилев</c:v>
                </c:pt>
                <c:pt idx="8">
                  <c:v>Минск</c:v>
                </c:pt>
                <c:pt idx="9">
                  <c:v>Всего</c:v>
                </c:pt>
              </c:strCache>
            </c:strRef>
          </c:cat>
          <c:val>
            <c:numRef>
              <c:f>Лист1!$C$2:$C$12</c:f>
            </c:numRef>
          </c:val>
          <c:extLst>
            <c:ext xmlns:c16="http://schemas.microsoft.com/office/drawing/2014/chart" uri="{C3380CC4-5D6E-409C-BE32-E72D297353CC}">
              <c16:uniqueId val="{00000013-7BC3-4018-9949-F84834A1E1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РНПЦК</c:v>
                </c:pt>
                <c:pt idx="1">
                  <c:v>РНПЦ ДХ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</c:v>
                </c:pt>
                <c:pt idx="6">
                  <c:v>Минская  обл.</c:v>
                </c:pt>
                <c:pt idx="7">
                  <c:v>Могилев</c:v>
                </c:pt>
                <c:pt idx="8">
                  <c:v>Минск</c:v>
                </c:pt>
                <c:pt idx="9">
                  <c:v>Всего</c:v>
                </c:pt>
              </c:strCache>
            </c:strRef>
          </c:cat>
          <c:val>
            <c:numRef>
              <c:f>Лист1!$D$2:$D$12</c:f>
            </c:numRef>
          </c:val>
          <c:extLst>
            <c:ext xmlns:c16="http://schemas.microsoft.com/office/drawing/2014/chart" uri="{C3380CC4-5D6E-409C-BE32-E72D297353CC}">
              <c16:uniqueId val="{00000014-7BC3-4018-9949-F84834A1E1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003115870395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BC3-4018-9949-F84834A1E189}"/>
                </c:ext>
              </c:extLst>
            </c:dLbl>
            <c:dLbl>
              <c:idx val="1"/>
              <c:layout>
                <c:manualLayout>
                  <c:x val="-1.5432098765432109E-3"/>
                  <c:y val="-1.0015579351976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BC3-4018-9949-F84834A1E189}"/>
                </c:ext>
              </c:extLst>
            </c:dLbl>
            <c:dLbl>
              <c:idx val="2"/>
              <c:layout>
                <c:manualLayout>
                  <c:x val="-9.2593807718479686E-3"/>
                  <c:y val="-2.5040919950679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BC3-4018-9949-F84834A1E189}"/>
                </c:ext>
              </c:extLst>
            </c:dLbl>
            <c:dLbl>
              <c:idx val="3"/>
              <c:layout>
                <c:manualLayout>
                  <c:x val="0"/>
                  <c:y val="5.0075925189143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BC3-4018-9949-F84834A1E189}"/>
                </c:ext>
              </c:extLst>
            </c:dLbl>
            <c:dLbl>
              <c:idx val="4"/>
              <c:layout>
                <c:manualLayout>
                  <c:x val="-4.6296296296295747E-3"/>
                  <c:y val="5.0077896759881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BC3-4018-9949-F84834A1E189}"/>
                </c:ext>
              </c:extLst>
            </c:dLbl>
            <c:dLbl>
              <c:idx val="5"/>
              <c:layout>
                <c:manualLayout>
                  <c:x val="-7.7160493827160542E-3"/>
                  <c:y val="-5.0077896759881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BC3-4018-9949-F84834A1E189}"/>
                </c:ext>
              </c:extLst>
            </c:dLbl>
            <c:dLbl>
              <c:idx val="6"/>
              <c:layout>
                <c:manualLayout>
                  <c:x val="-6.17283950617284E-3"/>
                  <c:y val="1.2519474189970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BC3-4018-9949-F84834A1E189}"/>
                </c:ext>
              </c:extLst>
            </c:dLbl>
            <c:dLbl>
              <c:idx val="7"/>
              <c:layout>
                <c:manualLayout>
                  <c:x val="-9.2592592592593784E-3"/>
                  <c:y val="2.5038948379940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BC3-4018-9949-F84834A1E189}"/>
                </c:ext>
              </c:extLst>
            </c:dLbl>
            <c:dLbl>
              <c:idx val="8"/>
              <c:layout>
                <c:manualLayout>
                  <c:x val="-1.6975308641975318E-2"/>
                  <c:y val="1.2519474189970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BC3-4018-9949-F84834A1E1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РНПЦК</c:v>
                </c:pt>
                <c:pt idx="1">
                  <c:v>РНПЦ ДХ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</c:v>
                </c:pt>
                <c:pt idx="6">
                  <c:v>Минская  обл.</c:v>
                </c:pt>
                <c:pt idx="7">
                  <c:v>Могилев</c:v>
                </c:pt>
                <c:pt idx="8">
                  <c:v>Минск</c:v>
                </c:pt>
                <c:pt idx="9">
                  <c:v>Всего</c:v>
                </c:pt>
              </c:strCache>
            </c:strRef>
          </c:cat>
          <c:val>
            <c:numRef>
              <c:f>Лист1!$E$2:$E$12</c:f>
            </c:numRef>
          </c:val>
          <c:extLst>
            <c:ext xmlns:c16="http://schemas.microsoft.com/office/drawing/2014/chart" uri="{C3380CC4-5D6E-409C-BE32-E72D297353CC}">
              <c16:uniqueId val="{0000001E-7BC3-4018-9949-F84834A1E18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5.0077896759881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BC3-4018-9949-F84834A1E189}"/>
                </c:ext>
              </c:extLst>
            </c:dLbl>
            <c:dLbl>
              <c:idx val="1"/>
              <c:layout>
                <c:manualLayout>
                  <c:x val="-7.7160493827160542E-3"/>
                  <c:y val="-2.5038948379940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BC3-4018-9949-F84834A1E189}"/>
                </c:ext>
              </c:extLst>
            </c:dLbl>
            <c:dLbl>
              <c:idx val="2"/>
              <c:layout>
                <c:manualLayout>
                  <c:x val="-7.7160493827160542E-3"/>
                  <c:y val="2.5038948379940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BC3-4018-9949-F84834A1E189}"/>
                </c:ext>
              </c:extLst>
            </c:dLbl>
            <c:dLbl>
              <c:idx val="3"/>
              <c:layout>
                <c:manualLayout>
                  <c:x val="-6.17283950617284E-3"/>
                  <c:y val="7.51168451398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BC3-4018-9949-F84834A1E189}"/>
                </c:ext>
              </c:extLst>
            </c:dLbl>
            <c:dLbl>
              <c:idx val="4"/>
              <c:layout>
                <c:manualLayout>
                  <c:x val="1.5432098765431538E-3"/>
                  <c:y val="1.2519474189970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BC3-4018-9949-F84834A1E189}"/>
                </c:ext>
              </c:extLst>
            </c:dLbl>
            <c:dLbl>
              <c:idx val="5"/>
              <c:layout>
                <c:manualLayout>
                  <c:x val="-1.3889010401477598E-2"/>
                  <c:y val="7.51168451398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BC3-4018-9949-F84834A1E189}"/>
                </c:ext>
              </c:extLst>
            </c:dLbl>
            <c:dLbl>
              <c:idx val="6"/>
              <c:layout>
                <c:manualLayout>
                  <c:x val="-3.0864197530864209E-3"/>
                  <c:y val="1.0015579351976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BC3-4018-9949-F84834A1E189}"/>
                </c:ext>
              </c:extLst>
            </c:dLbl>
            <c:dLbl>
              <c:idx val="7"/>
              <c:layout>
                <c:manualLayout>
                  <c:x val="-1.08025906483910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BC3-4018-9949-F84834A1E189}"/>
                </c:ext>
              </c:extLst>
            </c:dLbl>
            <c:dLbl>
              <c:idx val="8"/>
              <c:layout>
                <c:manualLayout>
                  <c:x val="-6.172839506172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BC3-4018-9949-F84834A1E1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РНПЦК</c:v>
                </c:pt>
                <c:pt idx="1">
                  <c:v>РНПЦ ДХ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</c:v>
                </c:pt>
                <c:pt idx="6">
                  <c:v>Минская  обл.</c:v>
                </c:pt>
                <c:pt idx="7">
                  <c:v>Могилев</c:v>
                </c:pt>
                <c:pt idx="8">
                  <c:v>Минск</c:v>
                </c:pt>
                <c:pt idx="9">
                  <c:v>Всего</c:v>
                </c:pt>
              </c:strCache>
            </c:strRef>
          </c:cat>
          <c:val>
            <c:numRef>
              <c:f>Лист1!$F$2:$F$12</c:f>
            </c:numRef>
          </c:val>
          <c:extLst>
            <c:ext xmlns:c16="http://schemas.microsoft.com/office/drawing/2014/chart" uri="{C3380CC4-5D6E-409C-BE32-E72D297353CC}">
              <c16:uniqueId val="{00000028-7BC3-4018-9949-F84834A1E189}"/>
            </c:ext>
          </c:extLst>
        </c:ser>
        <c:ser>
          <c:idx val="5"/>
          <c:order val="8"/>
          <c:tx>
            <c:strRef>
              <c:f>Лист1!$N$1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Лист1!$A$2:$A$12</c:f>
              <c:strCache>
                <c:ptCount val="10"/>
                <c:pt idx="0">
                  <c:v>РНПЦК</c:v>
                </c:pt>
                <c:pt idx="1">
                  <c:v>РНПЦ ДХ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</c:v>
                </c:pt>
                <c:pt idx="6">
                  <c:v>Минская  обл.</c:v>
                </c:pt>
                <c:pt idx="7">
                  <c:v>Могилев</c:v>
                </c:pt>
                <c:pt idx="8">
                  <c:v>Минск</c:v>
                </c:pt>
                <c:pt idx="9">
                  <c:v>Всего</c:v>
                </c:pt>
              </c:strCache>
            </c:strRef>
          </c:cat>
          <c:val>
            <c:numRef>
              <c:f>Лист1!$N$2:$N$12</c:f>
              <c:numCache>
                <c:formatCode>General</c:formatCode>
                <c:ptCount val="10"/>
                <c:pt idx="0">
                  <c:v>4039</c:v>
                </c:pt>
                <c:pt idx="1">
                  <c:v>963</c:v>
                </c:pt>
                <c:pt idx="2">
                  <c:v>3134</c:v>
                </c:pt>
                <c:pt idx="3">
                  <c:v>3302</c:v>
                </c:pt>
                <c:pt idx="4">
                  <c:v>2756</c:v>
                </c:pt>
                <c:pt idx="5">
                  <c:v>2423</c:v>
                </c:pt>
                <c:pt idx="6">
                  <c:v>2945</c:v>
                </c:pt>
                <c:pt idx="7">
                  <c:v>2694</c:v>
                </c:pt>
                <c:pt idx="8">
                  <c:v>6052</c:v>
                </c:pt>
                <c:pt idx="9">
                  <c:v>28308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57-4F84-9D10-047E4E012140}"/>
            </c:ext>
          </c:extLst>
        </c:ser>
        <c:ser>
          <c:idx val="9"/>
          <c:order val="9"/>
          <c:tx>
            <c:strRef>
              <c:f>Лист1!$O$1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10"/>
                <c:pt idx="0">
                  <c:v>РНПЦК</c:v>
                </c:pt>
                <c:pt idx="1">
                  <c:v>РНПЦ ДХ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</c:v>
                </c:pt>
                <c:pt idx="6">
                  <c:v>Минская  обл.</c:v>
                </c:pt>
                <c:pt idx="7">
                  <c:v>Могилев</c:v>
                </c:pt>
                <c:pt idx="8">
                  <c:v>Минск</c:v>
                </c:pt>
                <c:pt idx="9">
                  <c:v>Всего</c:v>
                </c:pt>
              </c:strCache>
            </c:strRef>
          </c:cat>
          <c:val>
            <c:numRef>
              <c:f>Лист1!$O$2:$O$13</c:f>
              <c:numCache>
                <c:formatCode>General</c:formatCode>
                <c:ptCount val="10"/>
                <c:pt idx="0">
                  <c:v>4440</c:v>
                </c:pt>
                <c:pt idx="1">
                  <c:v>924</c:v>
                </c:pt>
                <c:pt idx="2">
                  <c:v>3424</c:v>
                </c:pt>
                <c:pt idx="3">
                  <c:v>3825</c:v>
                </c:pt>
                <c:pt idx="4">
                  <c:v>3119</c:v>
                </c:pt>
                <c:pt idx="5">
                  <c:v>3095</c:v>
                </c:pt>
                <c:pt idx="6">
                  <c:v>3078</c:v>
                </c:pt>
                <c:pt idx="7">
                  <c:v>3025</c:v>
                </c:pt>
                <c:pt idx="8">
                  <c:v>6270</c:v>
                </c:pt>
                <c:pt idx="9">
                  <c:v>31200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57-4F84-9D10-047E4E012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80928"/>
        <c:axId val="89919424"/>
        <c:extLst>
          <c:ext xmlns:c15="http://schemas.microsoft.com/office/drawing/2012/chart" uri="{02D57815-91ED-43cb-92C2-25804820EDAC}">
            <c15:filteredBarSeries>
              <c15:ser>
                <c:idx val="6"/>
                <c:order val="5"/>
                <c:tx>
                  <c:strRef>
                    <c:extLst>
                      <c:ext uri="{02D57815-91ED-43cb-92C2-25804820EDAC}">
                        <c15:formulaRef>
                          <c15:sqref>Лист1!$G$1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solidFill>
                    <a:schemeClr val="accent4">
                      <a:lumMod val="75000"/>
                    </a:schemeClr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-1.2345679012345682E-2"/>
                        <c:y val="-7.5116845139821843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7BC3-4018-9949-F84834A1E189}"/>
                      </c:ext>
                    </c:extLst>
                  </c:dLbl>
                  <c:dLbl>
                    <c:idx val="4"/>
                    <c:layout>
                      <c:manualLayout>
                        <c:x val="7.7160493827160516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7BC3-4018-9949-F84834A1E18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200" b="0"/>
                      </a:pPr>
                      <a:endParaRPr lang="ru-BY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Лист1!$A$2:$A$12</c15:sqref>
                        </c15:formulaRef>
                      </c:ext>
                    </c:extLst>
                    <c:strCache>
                      <c:ptCount val="10"/>
                      <c:pt idx="0">
                        <c:v>РНПЦК</c:v>
                      </c:pt>
                      <c:pt idx="1">
                        <c:v>РНПЦ ДХ</c:v>
                      </c:pt>
                      <c:pt idx="2">
                        <c:v>Брест</c:v>
                      </c:pt>
                      <c:pt idx="3">
                        <c:v>Витебск</c:v>
                      </c:pt>
                      <c:pt idx="4">
                        <c:v>Гомель</c:v>
                      </c:pt>
                      <c:pt idx="5">
                        <c:v>Гродно</c:v>
                      </c:pt>
                      <c:pt idx="6">
                        <c:v>Минская  обл.</c:v>
                      </c:pt>
                      <c:pt idx="7">
                        <c:v>Могилев</c:v>
                      </c:pt>
                      <c:pt idx="8">
                        <c:v>Минск</c:v>
                      </c:pt>
                      <c:pt idx="9">
                        <c:v>Всего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Лист1!$G$2:$G$12</c15:sqref>
                        </c15:formulaRef>
                      </c:ext>
                    </c:extLst>
                  </c:numRef>
                </c:val>
                <c:extLst>
                  <c:ext xmlns:c16="http://schemas.microsoft.com/office/drawing/2014/chart" uri="{C3380CC4-5D6E-409C-BE32-E72D297353CC}">
                    <c16:uniqueId val="{0000002B-7BC3-4018-9949-F84834A1E189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chemeClr val="accent5">
                      <a:lumMod val="75000"/>
                    </a:schemeClr>
                  </a:solidFill>
                  <a:ln w="9525" cap="flat" cmpd="sng" algn="ctr">
                    <a:noFill/>
                    <a:prstDash val="solid"/>
                    <a:round/>
                  </a:ln>
                  <a:effectLst>
                    <a:outerShdw blurRad="38100" dist="25400" dir="5400000" rotWithShape="0">
                      <a:srgbClr val="000000">
                        <a:alpha val="40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Лист1!$A$2:$A$12</c15:sqref>
                        </c15:formulaRef>
                      </c:ext>
                    </c:extLst>
                    <c:strCache>
                      <c:ptCount val="10"/>
                      <c:pt idx="0">
                        <c:v>РНПЦК</c:v>
                      </c:pt>
                      <c:pt idx="1">
                        <c:v>РНПЦ ДХ</c:v>
                      </c:pt>
                      <c:pt idx="2">
                        <c:v>Брест</c:v>
                      </c:pt>
                      <c:pt idx="3">
                        <c:v>Витебск</c:v>
                      </c:pt>
                      <c:pt idx="4">
                        <c:v>Гомель</c:v>
                      </c:pt>
                      <c:pt idx="5">
                        <c:v>Гродно</c:v>
                      </c:pt>
                      <c:pt idx="6">
                        <c:v>Минская  обл.</c:v>
                      </c:pt>
                      <c:pt idx="7">
                        <c:v>Могилев</c:v>
                      </c:pt>
                      <c:pt idx="8">
                        <c:v>Минск</c:v>
                      </c:pt>
                      <c:pt idx="9">
                        <c:v>Всего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Лист1!$H$2:$H$12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7BC3-4018-9949-F84834A1E189}"/>
                  </c:ext>
                </c:extLst>
              </c15:ser>
            </c15:filteredBarSeries>
            <c15:filteredBa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Лист1!$M$1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invertIfNegative val="0"/>
                <c:dLbls>
                  <c:dLbl>
                    <c:idx val="1"/>
                    <c:layout>
                      <c:manualLayout>
                        <c:x val="2.8912998737845156E-3"/>
                        <c:y val="1.502336902796436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2-3C12-4D90-9AAC-7CD6221D95C9}"/>
                      </c:ext>
                    </c:extLst>
                  </c:dLbl>
                  <c:dLbl>
                    <c:idx val="2"/>
                    <c:layout>
                      <c:manualLayout>
                        <c:x val="5.7825997475690312E-3"/>
                        <c:y val="-9.1808416814450201E-17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3-3C12-4D90-9AAC-7CD6221D95C9}"/>
                      </c:ext>
                    </c:extLst>
                  </c:dLbl>
                  <c:dLbl>
                    <c:idx val="3"/>
                    <c:layout>
                      <c:manualLayout>
                        <c:x val="1.4456499368922578E-3"/>
                        <c:y val="-7.511684513982182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4-3C12-4D90-9AAC-7CD6221D95C9}"/>
                      </c:ext>
                    </c:extLst>
                  </c:dLbl>
                  <c:dLbl>
                    <c:idx val="5"/>
                    <c:layout>
                      <c:manualLayout>
                        <c:x val="-4.0478198232983223E-2"/>
                        <c:y val="7.511684513982090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4.9325575846763836E-2"/>
                            <c:h val="3.7395767983978236E-2"/>
                          </c:manualLayout>
                        </c15:layout>
                      </c:ext>
                      <c:ext xmlns:c16="http://schemas.microsoft.com/office/drawing/2014/chart" uri="{C3380CC4-5D6E-409C-BE32-E72D297353CC}">
                        <c16:uniqueId val="{00000005-3C12-4D90-9AAC-7CD6221D95C9}"/>
                      </c:ext>
                    </c:extLst>
                  </c:dLbl>
                  <c:dLbl>
                    <c:idx val="9"/>
                    <c:layout>
                      <c:manualLayout>
                        <c:x val="-1.0601310403300801E-16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3C12-4D90-9AAC-7CD6221D95C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200" b="1"/>
                      </a:pPr>
                      <a:endParaRPr lang="ru-BY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Лист1!$A$2:$A$12</c15:sqref>
                        </c15:formulaRef>
                      </c:ext>
                    </c:extLst>
                    <c:strCache>
                      <c:ptCount val="10"/>
                      <c:pt idx="0">
                        <c:v>РНПЦК</c:v>
                      </c:pt>
                      <c:pt idx="1">
                        <c:v>РНПЦ ДХ</c:v>
                      </c:pt>
                      <c:pt idx="2">
                        <c:v>Брест</c:v>
                      </c:pt>
                      <c:pt idx="3">
                        <c:v>Витебск</c:v>
                      </c:pt>
                      <c:pt idx="4">
                        <c:v>Гомель</c:v>
                      </c:pt>
                      <c:pt idx="5">
                        <c:v>Гродно</c:v>
                      </c:pt>
                      <c:pt idx="6">
                        <c:v>Минская  обл.</c:v>
                      </c:pt>
                      <c:pt idx="7">
                        <c:v>Могилев</c:v>
                      </c:pt>
                      <c:pt idx="8">
                        <c:v>Минск</c:v>
                      </c:pt>
                      <c:pt idx="9">
                        <c:v>Всего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Лист1!$M$2:$M$12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3717</c:v>
                      </c:pt>
                      <c:pt idx="1">
                        <c:v>1093</c:v>
                      </c:pt>
                      <c:pt idx="2">
                        <c:v>2962</c:v>
                      </c:pt>
                      <c:pt idx="3">
                        <c:v>3145</c:v>
                      </c:pt>
                      <c:pt idx="4">
                        <c:v>2586</c:v>
                      </c:pt>
                      <c:pt idx="5">
                        <c:v>2316</c:v>
                      </c:pt>
                      <c:pt idx="6">
                        <c:v>3016</c:v>
                      </c:pt>
                      <c:pt idx="7">
                        <c:v>2688</c:v>
                      </c:pt>
                      <c:pt idx="8">
                        <c:v>5430</c:v>
                      </c:pt>
                      <c:pt idx="9">
                        <c:v>27196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3C12-4D90-9AAC-7CD6221D95C9}"/>
                  </c:ext>
                </c:extLst>
              </c15:ser>
            </c15:filteredBarSeries>
          </c:ext>
        </c:extLst>
      </c:barChart>
      <c:catAx>
        <c:axId val="9158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BY"/>
          </a:p>
        </c:txPr>
        <c:crossAx val="89919424"/>
        <c:crosses val="autoZero"/>
        <c:auto val="1"/>
        <c:lblAlgn val="ctr"/>
        <c:lblOffset val="100"/>
        <c:noMultiLvlLbl val="0"/>
      </c:catAx>
      <c:valAx>
        <c:axId val="89919424"/>
        <c:scaling>
          <c:orientation val="minMax"/>
          <c:max val="325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BY"/>
          </a:p>
        </c:txPr>
        <c:crossAx val="91580928"/>
        <c:crosses val="autoZero"/>
        <c:crossBetween val="between"/>
        <c:majorUnit val="2000"/>
      </c:valAx>
    </c:plotArea>
    <c:legend>
      <c:legendPos val="r"/>
      <c:layout>
        <c:manualLayout>
          <c:xMode val="edge"/>
          <c:yMode val="edge"/>
          <c:x val="8.6214518324098322E-2"/>
          <c:y val="5.150629975998091E-2"/>
          <c:w val="7.2267357361021814E-2"/>
          <c:h val="0.11063429768115679"/>
        </c:manualLayout>
      </c:layout>
      <c:overlay val="0"/>
      <c:txPr>
        <a:bodyPr/>
        <a:lstStyle/>
        <a:p>
          <a:pPr>
            <a:defRPr sz="1400"/>
          </a:pPr>
          <a:endParaRPr lang="ru-BY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rebuchet MS" pitchFamily="34" charset="0"/>
        </a:defRPr>
      </a:pPr>
      <a:endParaRPr lang="ru-BY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562141537863321E-2"/>
          <c:y val="0.13650708024275118"/>
          <c:w val="0.93680822883250714"/>
          <c:h val="0.688379694277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2592592592594739E-3"/>
                  <c:y val="2.6972353337828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BC-41B4-9B7D-EA690A15AE02}"/>
                </c:ext>
              </c:extLst>
            </c:dLbl>
            <c:dLbl>
              <c:idx val="1"/>
              <c:layout>
                <c:manualLayout>
                  <c:x val="-1.8518518518518583E-2"/>
                  <c:y val="2.69723533378278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BC-41B4-9B7D-EA690A15AE02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BC-41B4-9B7D-EA690A15AE02}"/>
                </c:ext>
              </c:extLst>
            </c:dLbl>
            <c:dLbl>
              <c:idx val="3"/>
              <c:layout>
                <c:manualLayout>
                  <c:x val="-4.6296296296297014E-3"/>
                  <c:y val="5.3944706675657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BC-41B4-9B7D-EA690A15AE02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BC-41B4-9B7D-EA690A15AE02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BC-41B4-9B7D-EA690A15AE02}"/>
                </c:ext>
              </c:extLst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BC-41B4-9B7D-EA690A15AE02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BC-41B4-9B7D-EA690A15AE02}"/>
                </c:ext>
              </c:extLst>
            </c:dLbl>
            <c:dLbl>
              <c:idx val="8"/>
              <c:layout>
                <c:manualLayout>
                  <c:x val="-9.2592592592594791E-3"/>
                  <c:y val="-5.3944706675657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BC-41B4-9B7D-EA690A15AE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РНПЦ ДХ</c:v>
                </c:pt>
                <c:pt idx="1">
                  <c:v>РНПЦК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</c:v>
                </c:pt>
                <c:pt idx="6">
                  <c:v>Могилев</c:v>
                </c:pt>
                <c:pt idx="7">
                  <c:v>Минск</c:v>
                </c:pt>
                <c:pt idx="8">
                  <c:v>Всего</c:v>
                </c:pt>
              </c:strCache>
            </c:strRef>
          </c:cat>
          <c:val>
            <c:numRef>
              <c:f>Лист1!$B$3:$B$11</c:f>
            </c:numRef>
          </c:val>
          <c:extLst>
            <c:ext xmlns:c16="http://schemas.microsoft.com/office/drawing/2014/chart" uri="{C3380CC4-5D6E-409C-BE32-E72D297353CC}">
              <c16:uniqueId val="{00000009-43BC-41B4-9B7D-EA690A15AE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319E-3"/>
                  <c:y val="-2.1577882670263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BC-41B4-9B7D-EA690A15AE02}"/>
                </c:ext>
              </c:extLst>
            </c:dLbl>
            <c:dLbl>
              <c:idx val="1"/>
              <c:layout>
                <c:manualLayout>
                  <c:x val="1.0802469135802645E-2"/>
                  <c:y val="-5.394470667565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BC-41B4-9B7D-EA690A15AE02}"/>
                </c:ext>
              </c:extLst>
            </c:dLbl>
            <c:dLbl>
              <c:idx val="2"/>
              <c:layout>
                <c:manualLayout>
                  <c:x val="6.1728395061728392E-3"/>
                  <c:y val="5.394470667565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BC-41B4-9B7D-EA690A15AE02}"/>
                </c:ext>
              </c:extLst>
            </c:dLbl>
            <c:dLbl>
              <c:idx val="3"/>
              <c:layout>
                <c:manualLayout>
                  <c:x val="-4.6297511422183513E-3"/>
                  <c:y val="2.6972353337828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BC-41B4-9B7D-EA690A15AE02}"/>
                </c:ext>
              </c:extLst>
            </c:dLbl>
            <c:dLbl>
              <c:idx val="4"/>
              <c:layout>
                <c:manualLayout>
                  <c:x val="-4.6296296296295834E-3"/>
                  <c:y val="-8.0917060013486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BC-41B4-9B7D-EA690A15AE02}"/>
                </c:ext>
              </c:extLst>
            </c:dLbl>
            <c:dLbl>
              <c:idx val="5"/>
              <c:layout>
                <c:manualLayout>
                  <c:x val="9.2592592592594565E-3"/>
                  <c:y val="2.6972353337827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3BC-41B4-9B7D-EA690A15AE02}"/>
                </c:ext>
              </c:extLst>
            </c:dLbl>
            <c:dLbl>
              <c:idx val="6"/>
              <c:layout>
                <c:manualLayout>
                  <c:x val="-6.1728395061728392E-3"/>
                  <c:y val="-1.888064733648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BC-41B4-9B7D-EA690A15AE02}"/>
                </c:ext>
              </c:extLst>
            </c:dLbl>
            <c:dLbl>
              <c:idx val="7"/>
              <c:layout>
                <c:manualLayout>
                  <c:x val="-1.2345679012345723E-2"/>
                  <c:y val="-8.0917060013486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BC-41B4-9B7D-EA690A15AE02}"/>
                </c:ext>
              </c:extLst>
            </c:dLbl>
            <c:dLbl>
              <c:idx val="8"/>
              <c:layout>
                <c:manualLayout>
                  <c:x val="-4.0123456790123462E-2"/>
                  <c:y val="5.394470667565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BC-41B4-9B7D-EA690A15A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600">
                    <a:latin typeface="Arial" pitchFamily="34" charset="0"/>
                    <a:cs typeface="Arial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РНПЦ ДХ</c:v>
                </c:pt>
                <c:pt idx="1">
                  <c:v>РНПЦК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</c:v>
                </c:pt>
                <c:pt idx="6">
                  <c:v>Могилев</c:v>
                </c:pt>
                <c:pt idx="7">
                  <c:v>Минск</c:v>
                </c:pt>
                <c:pt idx="8">
                  <c:v>Всего</c:v>
                </c:pt>
              </c:strCache>
            </c:strRef>
          </c:cat>
          <c:val>
            <c:numRef>
              <c:f>Лист1!$C$3:$C$11</c:f>
            </c:numRef>
          </c:val>
          <c:extLst>
            <c:ext xmlns:c16="http://schemas.microsoft.com/office/drawing/2014/chart" uri="{C3380CC4-5D6E-409C-BE32-E72D297353CC}">
              <c16:uniqueId val="{00000013-43BC-41B4-9B7D-EA690A15AE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-6.1728395061727264E-3"/>
                  <c:y val="-5.3944706675657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BC-41B4-9B7D-EA690A15A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РНПЦ ДХ</c:v>
                </c:pt>
                <c:pt idx="1">
                  <c:v>РНПЦК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</c:v>
                </c:pt>
                <c:pt idx="6">
                  <c:v>Могилев</c:v>
                </c:pt>
                <c:pt idx="7">
                  <c:v>Минск</c:v>
                </c:pt>
                <c:pt idx="8">
                  <c:v>Всего</c:v>
                </c:pt>
              </c:strCache>
            </c:strRef>
          </c:cat>
          <c:val>
            <c:numRef>
              <c:f>Лист1!$D$3:$D$11</c:f>
            </c:numRef>
          </c:val>
          <c:extLst>
            <c:ext xmlns:c16="http://schemas.microsoft.com/office/drawing/2014/chart" uri="{C3380CC4-5D6E-409C-BE32-E72D297353CC}">
              <c16:uniqueId val="{00000015-43BC-41B4-9B7D-EA690A15AE0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975308641975325E-2"/>
                  <c:y val="-5.3944706675657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BC-41B4-9B7D-EA690A15A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РНПЦ ДХ</c:v>
                </c:pt>
                <c:pt idx="1">
                  <c:v>РНПЦК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</c:v>
                </c:pt>
                <c:pt idx="6">
                  <c:v>Могилев</c:v>
                </c:pt>
                <c:pt idx="7">
                  <c:v>Минск</c:v>
                </c:pt>
                <c:pt idx="8">
                  <c:v>Всего</c:v>
                </c:pt>
              </c:strCache>
            </c:strRef>
          </c:cat>
          <c:val>
            <c:numRef>
              <c:f>Лист1!$E$3:$E$11</c:f>
            </c:numRef>
          </c:val>
          <c:extLst>
            <c:ext xmlns:c16="http://schemas.microsoft.com/office/drawing/2014/chart" uri="{C3380CC4-5D6E-409C-BE32-E72D297353CC}">
              <c16:uniqueId val="{00000017-43BC-41B4-9B7D-EA690A15AE0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4.6296296296296311E-3"/>
                  <c:y val="-2.123807349435336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BC-41B4-9B7D-EA690A15A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РНПЦ ДХ</c:v>
                </c:pt>
                <c:pt idx="1">
                  <c:v>РНПЦК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</c:v>
                </c:pt>
                <c:pt idx="6">
                  <c:v>Могилев</c:v>
                </c:pt>
                <c:pt idx="7">
                  <c:v>Минск</c:v>
                </c:pt>
                <c:pt idx="8">
                  <c:v>Всего</c:v>
                </c:pt>
              </c:strCache>
            </c:strRef>
          </c:cat>
          <c:val>
            <c:numRef>
              <c:f>Лист1!$F$3:$F$11</c:f>
            </c:numRef>
          </c:val>
          <c:extLst>
            <c:ext xmlns:c16="http://schemas.microsoft.com/office/drawing/2014/chart" uri="{C3380CC4-5D6E-409C-BE32-E72D297353CC}">
              <c16:uniqueId val="{00000019-43BC-41B4-9B7D-EA690A15AE02}"/>
            </c:ext>
          </c:extLst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РНПЦ ДХ</c:v>
                </c:pt>
                <c:pt idx="1">
                  <c:v>РНПЦК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</c:v>
                </c:pt>
                <c:pt idx="6">
                  <c:v>Могилев</c:v>
                </c:pt>
                <c:pt idx="7">
                  <c:v>Минск</c:v>
                </c:pt>
                <c:pt idx="8">
                  <c:v>Всего</c:v>
                </c:pt>
              </c:strCache>
            </c:strRef>
          </c:cat>
          <c:val>
            <c:numRef>
              <c:f>Лист1!$G$3:$G$11</c:f>
            </c:numRef>
          </c:val>
          <c:extLst>
            <c:ext xmlns:c16="http://schemas.microsoft.com/office/drawing/2014/chart" uri="{C3380CC4-5D6E-409C-BE32-E72D297353CC}">
              <c16:uniqueId val="{0000001A-43BC-41B4-9B7D-EA690A15AE02}"/>
            </c:ext>
          </c:extLst>
        </c:ser>
        <c:ser>
          <c:idx val="7"/>
          <c:order val="6"/>
          <c:tx>
            <c:strRef>
              <c:f>Лист1!$H$1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975308641975311E-2"/>
                  <c:y val="8.0917060013486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BC-41B4-9B7D-EA690A15AE02}"/>
                </c:ext>
              </c:extLst>
            </c:dLbl>
            <c:dLbl>
              <c:idx val="1"/>
              <c:layout>
                <c:manualLayout>
                  <c:x val="-1.2345679012345652E-2"/>
                  <c:y val="9.88974864331695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3BC-41B4-9B7D-EA690A15AE02}"/>
                </c:ext>
              </c:extLst>
            </c:dLbl>
            <c:dLbl>
              <c:idx val="2"/>
              <c:layout>
                <c:manualLayout>
                  <c:x val="-1.0802469135802472E-2"/>
                  <c:y val="8.0917060013487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3BC-41B4-9B7D-EA690A15AE02}"/>
                </c:ext>
              </c:extLst>
            </c:dLbl>
            <c:dLbl>
              <c:idx val="3"/>
              <c:layout>
                <c:manualLayout>
                  <c:x val="-1.8518640031107224E-2"/>
                  <c:y val="-5.3944706675657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3BC-41B4-9B7D-EA690A15AE02}"/>
                </c:ext>
              </c:extLst>
            </c:dLbl>
            <c:dLbl>
              <c:idx val="4"/>
              <c:layout>
                <c:manualLayout>
                  <c:x val="-7.7160493827159943E-3"/>
                  <c:y val="-9.88974864331695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3BC-41B4-9B7D-EA690A15AE02}"/>
                </c:ext>
              </c:extLst>
            </c:dLbl>
            <c:dLbl>
              <c:idx val="5"/>
              <c:layout>
                <c:manualLayout>
                  <c:x val="-9.2592592592592622E-3"/>
                  <c:y val="2.6972353337829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3BC-41B4-9B7D-EA690A15AE02}"/>
                </c:ext>
              </c:extLst>
            </c:dLbl>
            <c:dLbl>
              <c:idx val="6"/>
              <c:layout>
                <c:manualLayout>
                  <c:x val="-9.2592592592592622E-3"/>
                  <c:y val="-2.697235333782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3BC-41B4-9B7D-EA690A15AE02}"/>
                </c:ext>
              </c:extLst>
            </c:dLbl>
            <c:dLbl>
              <c:idx val="7"/>
              <c:layout>
                <c:manualLayout>
                  <c:x val="-1.3888888888888892E-2"/>
                  <c:y val="2.697235333782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3BC-41B4-9B7D-EA690A15AE02}"/>
                </c:ext>
              </c:extLst>
            </c:dLbl>
            <c:dLbl>
              <c:idx val="8"/>
              <c:layout>
                <c:manualLayout>
                  <c:x val="-2.1604938271604947E-2"/>
                  <c:y val="2.697235333782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3BC-41B4-9B7D-EA690A15AE02}"/>
                </c:ext>
              </c:extLst>
            </c:dLbl>
            <c:dLbl>
              <c:idx val="9"/>
              <c:layout>
                <c:manualLayout>
                  <c:x val="-2.1604938271605052E-2"/>
                  <c:y val="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3BC-41B4-9B7D-EA690A15A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РНПЦ ДХ</c:v>
                </c:pt>
                <c:pt idx="1">
                  <c:v>РНПЦК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</c:v>
                </c:pt>
                <c:pt idx="6">
                  <c:v>Могилев</c:v>
                </c:pt>
                <c:pt idx="7">
                  <c:v>Минск</c:v>
                </c:pt>
                <c:pt idx="8">
                  <c:v>Всего</c:v>
                </c:pt>
              </c:strCache>
            </c:strRef>
          </c:cat>
          <c:val>
            <c:numRef>
              <c:f>Лист1!$H$3:$H$11</c:f>
            </c:numRef>
          </c:val>
          <c:extLst>
            <c:ext xmlns:c16="http://schemas.microsoft.com/office/drawing/2014/chart" uri="{C3380CC4-5D6E-409C-BE32-E72D297353CC}">
              <c16:uniqueId val="{00000025-43BC-41B4-9B7D-EA690A15AE02}"/>
            </c:ext>
          </c:extLst>
        </c:ser>
        <c:ser>
          <c:idx val="9"/>
          <c:order val="9"/>
          <c:tx>
            <c:strRef>
              <c:f>Лист1!$N$1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9"/>
                <c:pt idx="0">
                  <c:v>РНПЦ ДХ</c:v>
                </c:pt>
                <c:pt idx="1">
                  <c:v>РНПЦК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</c:v>
                </c:pt>
                <c:pt idx="6">
                  <c:v>Могилев</c:v>
                </c:pt>
                <c:pt idx="7">
                  <c:v>Минск</c:v>
                </c:pt>
                <c:pt idx="8">
                  <c:v>Всего</c:v>
                </c:pt>
              </c:strCache>
            </c:strRef>
          </c:cat>
          <c:val>
            <c:numRef>
              <c:f>Лист1!$N$2:$N$11</c:f>
              <c:numCache>
                <c:formatCode>General</c:formatCode>
                <c:ptCount val="9"/>
                <c:pt idx="0">
                  <c:v>256</c:v>
                </c:pt>
                <c:pt idx="1">
                  <c:v>1276</c:v>
                </c:pt>
                <c:pt idx="2">
                  <c:v>193</c:v>
                </c:pt>
                <c:pt idx="3">
                  <c:v>208</c:v>
                </c:pt>
                <c:pt idx="4">
                  <c:v>447</c:v>
                </c:pt>
                <c:pt idx="5">
                  <c:v>472</c:v>
                </c:pt>
                <c:pt idx="6">
                  <c:v>315</c:v>
                </c:pt>
                <c:pt idx="7">
                  <c:v>315</c:v>
                </c:pt>
                <c:pt idx="8">
                  <c:v>3792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8B-4F35-B6D8-3B3BB7672129}"/>
            </c:ext>
          </c:extLst>
        </c:ser>
        <c:ser>
          <c:idx val="10"/>
          <c:order val="10"/>
          <c:tx>
            <c:strRef>
              <c:f>Лист1!$O$1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Лист1!$A$2:$A$11</c:f>
              <c:strCache>
                <c:ptCount val="9"/>
                <c:pt idx="0">
                  <c:v>РНПЦ ДХ</c:v>
                </c:pt>
                <c:pt idx="1">
                  <c:v>РНПЦК</c:v>
                </c:pt>
                <c:pt idx="2">
                  <c:v>Брест</c:v>
                </c:pt>
                <c:pt idx="3">
                  <c:v>Витебск</c:v>
                </c:pt>
                <c:pt idx="4">
                  <c:v>Гомель</c:v>
                </c:pt>
                <c:pt idx="5">
                  <c:v>Гродно</c:v>
                </c:pt>
                <c:pt idx="6">
                  <c:v>Могилев</c:v>
                </c:pt>
                <c:pt idx="7">
                  <c:v>Минск</c:v>
                </c:pt>
                <c:pt idx="8">
                  <c:v>Всего</c:v>
                </c:pt>
              </c:strCache>
            </c:strRef>
          </c:cat>
          <c:val>
            <c:numRef>
              <c:f>Лист1!$O$2:$O$11</c:f>
              <c:numCache>
                <c:formatCode>General</c:formatCode>
                <c:ptCount val="9"/>
                <c:pt idx="0">
                  <c:v>259</c:v>
                </c:pt>
                <c:pt idx="1">
                  <c:v>1536</c:v>
                </c:pt>
                <c:pt idx="2">
                  <c:v>252</c:v>
                </c:pt>
                <c:pt idx="3">
                  <c:v>262</c:v>
                </c:pt>
                <c:pt idx="4">
                  <c:v>463</c:v>
                </c:pt>
                <c:pt idx="5">
                  <c:v>514</c:v>
                </c:pt>
                <c:pt idx="6">
                  <c:v>430</c:v>
                </c:pt>
                <c:pt idx="7">
                  <c:v>336</c:v>
                </c:pt>
                <c:pt idx="8">
                  <c:v>4052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A-44CE-A32D-06D3E8F3D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50944"/>
        <c:axId val="89920576"/>
        <c:extLst>
          <c:ext xmlns:c15="http://schemas.microsoft.com/office/drawing/2012/chart" uri="{02D57815-91ED-43cb-92C2-25804820EDAC}">
            <c15:filteredBarSeries>
              <c15:ser>
                <c:idx val="5"/>
                <c:order val="7"/>
                <c:tx>
                  <c:strRef>
                    <c:extLst>
                      <c:ext uri="{02D57815-91ED-43cb-92C2-25804820EDAC}">
                        <c15:formulaRef>
                          <c15:sqref>Лист1!$L$1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-1.6975308641975308E-2"/>
                        <c:y val="1.618341200269723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43BC-41B4-9B7D-EA690A15AE02}"/>
                      </c:ext>
                    </c:extLst>
                  </c:dLbl>
                  <c:dLbl>
                    <c:idx val="1"/>
                    <c:layout>
                      <c:manualLayout>
                        <c:x val="-1.2345800524934383E-2"/>
                        <c:y val="8.09170600134861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43BC-41B4-9B7D-EA690A15AE02}"/>
                      </c:ext>
                    </c:extLst>
                  </c:dLbl>
                  <c:dLbl>
                    <c:idx val="2"/>
                    <c:layout>
                      <c:manualLayout>
                        <c:x val="-4.629629629629658E-3"/>
                        <c:y val="1.078872895439644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43BC-41B4-9B7D-EA690A15AE02}"/>
                      </c:ext>
                    </c:extLst>
                  </c:dLbl>
                  <c:dLbl>
                    <c:idx val="3"/>
                    <c:layout>
                      <c:manualLayout>
                        <c:x val="-1.0802469135802469E-2"/>
                        <c:y val="2.6972353337828725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C-43BC-41B4-9B7D-EA690A15AE02}"/>
                      </c:ext>
                    </c:extLst>
                  </c:dLbl>
                  <c:dLbl>
                    <c:idx val="4"/>
                    <c:layout>
                      <c:manualLayout>
                        <c:x val="-7.7160493827159926E-3"/>
                        <c:y val="-2.69744771451781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43BC-41B4-9B7D-EA690A15AE02}"/>
                      </c:ext>
                    </c:extLst>
                  </c:dLbl>
                  <c:dLbl>
                    <c:idx val="5"/>
                    <c:layout>
                      <c:manualLayout>
                        <c:x val="-4.6296296296296294E-3"/>
                        <c:y val="1.07889413351314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8642-4D71-A90E-2C20720A57A1}"/>
                      </c:ext>
                    </c:extLst>
                  </c:dLbl>
                  <c:dLbl>
                    <c:idx val="6"/>
                    <c:layout>
                      <c:manualLayout>
                        <c:x val="-9.2592592592592587E-3"/>
                        <c:y val="1.078894133513139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8642-4D71-A90E-2C20720A57A1}"/>
                      </c:ext>
                    </c:extLst>
                  </c:dLbl>
                  <c:dLbl>
                    <c:idx val="7"/>
                    <c:layout>
                      <c:manualLayout>
                        <c:x val="-6.1728395061728392E-3"/>
                        <c:y val="1.07889413351314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43BC-41B4-9B7D-EA690A15AE02}"/>
                      </c:ext>
                    </c:extLst>
                  </c:dLbl>
                  <c:dLbl>
                    <c:idx val="8"/>
                    <c:layout>
                      <c:manualLayout>
                        <c:x val="-7.7160493827161626E-3"/>
                        <c:y val="5.394470667565745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8642-4D71-A90E-2C20720A57A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200" b="1"/>
                      </a:pPr>
                      <a:endParaRPr lang="ru-BY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Лист1!$A$2:$A$11</c15:sqref>
                        </c15:formulaRef>
                      </c:ext>
                    </c:extLst>
                    <c:strCache>
                      <c:ptCount val="9"/>
                      <c:pt idx="0">
                        <c:v>РНПЦ ДХ</c:v>
                      </c:pt>
                      <c:pt idx="1">
                        <c:v>РНПЦК</c:v>
                      </c:pt>
                      <c:pt idx="2">
                        <c:v>Брест</c:v>
                      </c:pt>
                      <c:pt idx="3">
                        <c:v>Витебск</c:v>
                      </c:pt>
                      <c:pt idx="4">
                        <c:v>Гомель</c:v>
                      </c:pt>
                      <c:pt idx="5">
                        <c:v>Гродно</c:v>
                      </c:pt>
                      <c:pt idx="6">
                        <c:v>Могилев</c:v>
                      </c:pt>
                      <c:pt idx="7">
                        <c:v>Минск</c:v>
                      </c:pt>
                      <c:pt idx="8">
                        <c:v>Всего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Лист1!$L$2:$L$11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269</c:v>
                      </c:pt>
                      <c:pt idx="1">
                        <c:v>1075</c:v>
                      </c:pt>
                      <c:pt idx="2">
                        <c:v>217</c:v>
                      </c:pt>
                      <c:pt idx="3">
                        <c:v>193</c:v>
                      </c:pt>
                      <c:pt idx="4">
                        <c:v>421</c:v>
                      </c:pt>
                      <c:pt idx="5">
                        <c:v>469</c:v>
                      </c:pt>
                      <c:pt idx="6">
                        <c:v>371</c:v>
                      </c:pt>
                      <c:pt idx="7">
                        <c:v>203</c:v>
                      </c:pt>
                      <c:pt idx="8">
                        <c:v>3450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F-43BC-41B4-9B7D-EA690A15AE02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Лист1!$M$1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200" b="1"/>
                      </a:pPr>
                      <a:endParaRPr lang="ru-BY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Лист1!$A$2:$A$11</c15:sqref>
                        </c15:formulaRef>
                      </c:ext>
                    </c:extLst>
                    <c:strCache>
                      <c:ptCount val="9"/>
                      <c:pt idx="0">
                        <c:v>РНПЦ ДХ</c:v>
                      </c:pt>
                      <c:pt idx="1">
                        <c:v>РНПЦК</c:v>
                      </c:pt>
                      <c:pt idx="2">
                        <c:v>Брест</c:v>
                      </c:pt>
                      <c:pt idx="3">
                        <c:v>Витебск</c:v>
                      </c:pt>
                      <c:pt idx="4">
                        <c:v>Гомель</c:v>
                      </c:pt>
                      <c:pt idx="5">
                        <c:v>Гродно</c:v>
                      </c:pt>
                      <c:pt idx="6">
                        <c:v>Могилев</c:v>
                      </c:pt>
                      <c:pt idx="7">
                        <c:v>Минск</c:v>
                      </c:pt>
                      <c:pt idx="8">
                        <c:v>Всего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Лист1!$M$2:$M$11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262</c:v>
                      </c:pt>
                      <c:pt idx="1">
                        <c:v>1175</c:v>
                      </c:pt>
                      <c:pt idx="2">
                        <c:v>212</c:v>
                      </c:pt>
                      <c:pt idx="3">
                        <c:v>246</c:v>
                      </c:pt>
                      <c:pt idx="4">
                        <c:v>426</c:v>
                      </c:pt>
                      <c:pt idx="5">
                        <c:v>499</c:v>
                      </c:pt>
                      <c:pt idx="6">
                        <c:v>367</c:v>
                      </c:pt>
                      <c:pt idx="7">
                        <c:v>268</c:v>
                      </c:pt>
                      <c:pt idx="8">
                        <c:v>3686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642-4D71-A90E-2C20720A57A1}"/>
                  </c:ext>
                </c:extLst>
              </c15:ser>
            </c15:filteredBarSeries>
          </c:ext>
        </c:extLst>
      </c:barChart>
      <c:catAx>
        <c:axId val="104850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BY"/>
          </a:p>
        </c:txPr>
        <c:crossAx val="89920576"/>
        <c:crosses val="autoZero"/>
        <c:auto val="1"/>
        <c:lblAlgn val="ctr"/>
        <c:lblOffset val="100"/>
        <c:noMultiLvlLbl val="0"/>
      </c:catAx>
      <c:valAx>
        <c:axId val="89920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BY"/>
          </a:p>
        </c:txPr>
        <c:crossAx val="104850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782419558666307E-2"/>
          <c:y val="0.10311190871876011"/>
          <c:w val="7.7144332652862843E-2"/>
          <c:h val="0.1191770246520938"/>
        </c:manualLayout>
      </c:layout>
      <c:overlay val="0"/>
      <c:txPr>
        <a:bodyPr/>
        <a:lstStyle/>
        <a:p>
          <a:pPr>
            <a:defRPr sz="1400"/>
          </a:pPr>
          <a:endParaRPr lang="ru-BY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rebuchet MS" pitchFamily="34" charset="0"/>
        </a:defRPr>
      </a:pPr>
      <a:endParaRPr lang="ru-BY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018931661320535E-2"/>
          <c:y val="0.13920431557653526"/>
          <c:w val="0.93680822883250714"/>
          <c:h val="0.65061839960498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287E-3"/>
                  <c:y val="2.6972353337829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79-4382-80EB-330F0421601A}"/>
                </c:ext>
              </c:extLst>
            </c:dLbl>
            <c:dLbl>
              <c:idx val="1"/>
              <c:layout>
                <c:manualLayout>
                  <c:x val="1.5432098765432287E-3"/>
                  <c:y val="1.6183412002697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79-4382-80EB-330F0421601A}"/>
                </c:ext>
              </c:extLst>
            </c:dLbl>
            <c:dLbl>
              <c:idx val="2"/>
              <c:layout>
                <c:manualLayout>
                  <c:x val="3.0864197530864608E-3"/>
                  <c:y val="1.6183412002697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79-4382-80EB-330F0421601A}"/>
                </c:ext>
              </c:extLst>
            </c:dLbl>
            <c:dLbl>
              <c:idx val="3"/>
              <c:layout>
                <c:manualLayout>
                  <c:x val="-4.6296296296297014E-3"/>
                  <c:y val="5.3944706675657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79-4382-80EB-330F0421601A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79-4382-80EB-330F0421601A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79-4382-80EB-330F0421601A}"/>
                </c:ext>
              </c:extLst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79-4382-80EB-330F0421601A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79-4382-80EB-330F0421601A}"/>
                </c:ext>
              </c:extLst>
            </c:dLbl>
            <c:dLbl>
              <c:idx val="8"/>
              <c:layout>
                <c:manualLayout>
                  <c:x val="-3.0865412656751615E-3"/>
                  <c:y val="1.8880647336480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79-4382-80EB-330F0421601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Лист1!$B$2:$B$10</c:f>
            </c:numRef>
          </c:val>
          <c:extLst>
            <c:ext xmlns:c16="http://schemas.microsoft.com/office/drawing/2014/chart" uri="{C3380CC4-5D6E-409C-BE32-E72D297353CC}">
              <c16:uniqueId val="{00000009-9179-4382-80EB-330F042160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729610187615533E-3"/>
                  <c:y val="-8.0917060013486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79-4382-80EB-330F0421601A}"/>
                </c:ext>
              </c:extLst>
            </c:dLbl>
            <c:dLbl>
              <c:idx val="1"/>
              <c:layout>
                <c:manualLayout>
                  <c:x val="-1.2345800524934379E-2"/>
                  <c:y val="1.3486176668914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79-4382-80EB-330F0421601A}"/>
                </c:ext>
              </c:extLst>
            </c:dLbl>
            <c:dLbl>
              <c:idx val="2"/>
              <c:layout>
                <c:manualLayout>
                  <c:x val="4.62962962962965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79-4382-80EB-330F0421601A}"/>
                </c:ext>
              </c:extLst>
            </c:dLbl>
            <c:dLbl>
              <c:idx val="3"/>
              <c:layout>
                <c:manualLayout>
                  <c:x val="-6.1730825313502484E-3"/>
                  <c:y val="1.3486176668914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79-4382-80EB-330F0421601A}"/>
                </c:ext>
              </c:extLst>
            </c:dLbl>
            <c:dLbl>
              <c:idx val="4"/>
              <c:layout>
                <c:manualLayout>
                  <c:x val="-3.0864197530864361E-3"/>
                  <c:y val="-8.0917060013485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79-4382-80EB-330F0421601A}"/>
                </c:ext>
              </c:extLst>
            </c:dLbl>
            <c:dLbl>
              <c:idx val="5"/>
              <c:layout>
                <c:manualLayout>
                  <c:x val="1.5432098765432287E-3"/>
                  <c:y val="5.394470667565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79-4382-80EB-330F0421601A}"/>
                </c:ext>
              </c:extLst>
            </c:dLbl>
            <c:dLbl>
              <c:idx val="6"/>
              <c:layout>
                <c:manualLayout>
                  <c:x val="4.6296296296296962E-3"/>
                  <c:y val="-2.6972353337828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79-4382-80EB-330F0421601A}"/>
                </c:ext>
              </c:extLst>
            </c:dLbl>
            <c:dLbl>
              <c:idx val="8"/>
              <c:layout>
                <c:manualLayout>
                  <c:x val="-6.1728395061728392E-3"/>
                  <c:y val="8.0917060013487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79-4382-80EB-330F04216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>
                    <a:latin typeface="Arial" pitchFamily="34" charset="0"/>
                    <a:cs typeface="Arial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Лист1!$C$2:$C$10</c:f>
            </c:numRef>
          </c:val>
          <c:extLst>
            <c:ext xmlns:c16="http://schemas.microsoft.com/office/drawing/2014/chart" uri="{C3380CC4-5D6E-409C-BE32-E72D297353CC}">
              <c16:uniqueId val="{00000012-9179-4382-80EB-330F042160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6328E-3"/>
                  <c:y val="-1.0788941335131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79-4382-80EB-330F04216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2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Лист1!$D$2:$D$10</c:f>
            </c:numRef>
          </c:val>
          <c:extLst>
            <c:ext xmlns:c16="http://schemas.microsoft.com/office/drawing/2014/chart" uri="{C3380CC4-5D6E-409C-BE32-E72D297353CC}">
              <c16:uniqueId val="{00000014-9179-4382-80EB-330F042160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28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79-4382-80EB-330F04216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Лист1!$E$2:$E$10</c:f>
            </c:numRef>
          </c:val>
          <c:extLst>
            <c:ext xmlns:c16="http://schemas.microsoft.com/office/drawing/2014/chart" uri="{C3380CC4-5D6E-409C-BE32-E72D297353CC}">
              <c16:uniqueId val="{00000016-9179-4382-80EB-330F042160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-4.6296296296296311E-3"/>
                  <c:y val="-8.0917060013486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79-4382-80EB-330F04216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Лист1!$F$2:$F$10</c:f>
            </c:numRef>
          </c:val>
          <c:extLst>
            <c:ext xmlns:c16="http://schemas.microsoft.com/office/drawing/2014/chart" uri="{C3380CC4-5D6E-409C-BE32-E72D297353CC}">
              <c16:uniqueId val="{00000018-9179-4382-80EB-330F0421601A}"/>
            </c:ext>
          </c:extLst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8"/>
              <c:layout>
                <c:manualLayout>
                  <c:x val="1.3888888888888892E-2"/>
                  <c:y val="-8.0917060013486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79-4382-80EB-330F04216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Лист1!$G$2:$G$10</c:f>
            </c:numRef>
          </c:val>
          <c:extLst>
            <c:ext xmlns:c16="http://schemas.microsoft.com/office/drawing/2014/chart" uri="{C3380CC4-5D6E-409C-BE32-E72D297353CC}">
              <c16:uniqueId val="{0000001A-9179-4382-80EB-330F0421601A}"/>
            </c:ext>
          </c:extLst>
        </c:ser>
        <c:ser>
          <c:idx val="7"/>
          <c:order val="6"/>
          <c:tx>
            <c:strRef>
              <c:f>Лист1!$H$1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802469135802479E-2"/>
                  <c:y val="-2.697235333782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179-4382-80EB-330F0421601A}"/>
                </c:ext>
              </c:extLst>
            </c:dLbl>
            <c:dLbl>
              <c:idx val="1"/>
              <c:layout>
                <c:manualLayout>
                  <c:x val="-7.716049382716049E-3"/>
                  <c:y val="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179-4382-80EB-330F0421601A}"/>
                </c:ext>
              </c:extLst>
            </c:dLbl>
            <c:dLbl>
              <c:idx val="3"/>
              <c:layout>
                <c:manualLayout>
                  <c:x val="-9.2592592592592622E-3"/>
                  <c:y val="-5.3944706675657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179-4382-80EB-330F0421601A}"/>
                </c:ext>
              </c:extLst>
            </c:dLbl>
            <c:dLbl>
              <c:idx val="4"/>
              <c:layout>
                <c:manualLayout>
                  <c:x val="-7.7160493827161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179-4382-80EB-330F0421601A}"/>
                </c:ext>
              </c:extLst>
            </c:dLbl>
            <c:dLbl>
              <c:idx val="7"/>
              <c:layout>
                <c:manualLayout>
                  <c:x val="-1.2345679012345795E-2"/>
                  <c:y val="-2.6972353337829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179-4382-80EB-330F04216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Лист1!$H$2:$H$10</c:f>
            </c:numRef>
          </c:val>
          <c:extLst>
            <c:ext xmlns:c16="http://schemas.microsoft.com/office/drawing/2014/chart" uri="{C3380CC4-5D6E-409C-BE32-E72D297353CC}">
              <c16:uniqueId val="{00000020-9179-4382-80EB-330F0421601A}"/>
            </c:ext>
          </c:extLst>
        </c:ser>
        <c:ser>
          <c:idx val="9"/>
          <c:order val="7"/>
          <c:tx>
            <c:strRef>
              <c:f>Лист1!$K$1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2592592592592587E-3"/>
                  <c:y val="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179-4382-80EB-330F04216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Лист1!$K$2:$K$10</c:f>
            </c:numRef>
          </c:val>
          <c:extLst>
            <c:ext xmlns:c16="http://schemas.microsoft.com/office/drawing/2014/chart" uri="{C3380CC4-5D6E-409C-BE32-E72D297353CC}">
              <c16:uniqueId val="{00000022-9179-4382-80EB-330F0421601A}"/>
            </c:ext>
          </c:extLst>
        </c:ser>
        <c:ser>
          <c:idx val="8"/>
          <c:order val="9"/>
          <c:tx>
            <c:strRef>
              <c:f>Лист1!$M$1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Лист1!$M$2:$M$10</c:f>
              <c:numCache>
                <c:formatCode>General</c:formatCode>
                <c:ptCount val="8"/>
                <c:pt idx="0">
                  <c:v>498</c:v>
                </c:pt>
                <c:pt idx="1">
                  <c:v>58</c:v>
                </c:pt>
                <c:pt idx="2">
                  <c:v>63</c:v>
                </c:pt>
                <c:pt idx="3">
                  <c:v>118</c:v>
                </c:pt>
                <c:pt idx="4">
                  <c:v>126</c:v>
                </c:pt>
                <c:pt idx="5">
                  <c:v>48</c:v>
                </c:pt>
                <c:pt idx="6">
                  <c:v>97</c:v>
                </c:pt>
                <c:pt idx="7">
                  <c:v>1093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1-430F-837E-EE73656E2D8C}"/>
            </c:ext>
          </c:extLst>
        </c:ser>
        <c:ser>
          <c:idx val="10"/>
          <c:order val="10"/>
          <c:tx>
            <c:strRef>
              <c:f>Лист1!$N$1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Лист1!$N$2:$N$10</c:f>
              <c:numCache>
                <c:formatCode>General</c:formatCode>
                <c:ptCount val="8"/>
                <c:pt idx="0">
                  <c:v>562</c:v>
                </c:pt>
                <c:pt idx="1">
                  <c:v>52</c:v>
                </c:pt>
                <c:pt idx="2">
                  <c:v>67</c:v>
                </c:pt>
                <c:pt idx="3">
                  <c:v>146</c:v>
                </c:pt>
                <c:pt idx="4">
                  <c:v>136</c:v>
                </c:pt>
                <c:pt idx="5">
                  <c:v>77</c:v>
                </c:pt>
                <c:pt idx="6">
                  <c:v>152</c:v>
                </c:pt>
                <c:pt idx="7">
                  <c:v>1194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29-43E5-BDB1-F38389A74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35776"/>
        <c:axId val="105095168"/>
        <c:extLst>
          <c:ext xmlns:c15="http://schemas.microsoft.com/office/drawing/2012/chart" uri="{02D57815-91ED-43cb-92C2-25804820EDAC}">
            <c15:filteredBarSeries>
              <c15:ser>
                <c:idx val="5"/>
                <c:order val="8"/>
                <c:tx>
                  <c:strRef>
                    <c:extLst>
                      <c:ext uri="{02D57815-91ED-43cb-92C2-25804820EDAC}">
                        <c15:formulaRef>
                          <c15:sqref>Лист1!$L$1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</c:spPr>
                <c:invertIfNegative val="0"/>
                <c:dLbls>
                  <c:dLbl>
                    <c:idx val="4"/>
                    <c:layout>
                      <c:manualLayout>
                        <c:x val="-7.7160493827161062E-3"/>
                        <c:y val="2.6972353337828725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4.7245431126664725E-2"/>
                            <c:h val="5.1935372542356688E-2"/>
                          </c:manualLayout>
                        </c15:layout>
                      </c:ext>
                      <c:ext xmlns:c16="http://schemas.microsoft.com/office/drawing/2014/chart" uri="{C3380CC4-5D6E-409C-BE32-E72D297353CC}">
                        <c16:uniqueId val="{00000000-F602-4BC2-A85F-E31049B71061}"/>
                      </c:ext>
                    </c:extLst>
                  </c:dLbl>
                  <c:dLbl>
                    <c:idx val="7"/>
                    <c:layout>
                      <c:manualLayout>
                        <c:x val="-1.0802469135802469E-2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F602-4BC2-A85F-E31049B71061}"/>
                      </c:ext>
                    </c:extLst>
                  </c:dLbl>
                  <c:dLbl>
                    <c:idx val="8"/>
                    <c:layout>
                      <c:manualLayout>
                        <c:x val="-1.0802469135802469E-2"/>
                        <c:y val="2.697235333782847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F602-4BC2-A85F-E31049B7106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400" b="1"/>
                      </a:pPr>
                      <a:endParaRPr lang="ru-BY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РНПЦК</c:v>
                      </c:pt>
                      <c:pt idx="1">
                        <c:v>Брест</c:v>
                      </c:pt>
                      <c:pt idx="2">
                        <c:v>Витебск</c:v>
                      </c:pt>
                      <c:pt idx="3">
                        <c:v>Гомель</c:v>
                      </c:pt>
                      <c:pt idx="4">
                        <c:v>Гродно</c:v>
                      </c:pt>
                      <c:pt idx="5">
                        <c:v>Могилев</c:v>
                      </c:pt>
                      <c:pt idx="6">
                        <c:v>Минск</c:v>
                      </c:pt>
                      <c:pt idx="7">
                        <c:v>Всего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Лист1!$L$2:$L$10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379</c:v>
                      </c:pt>
                      <c:pt idx="1">
                        <c:v>53</c:v>
                      </c:pt>
                      <c:pt idx="2">
                        <c:v>59</c:v>
                      </c:pt>
                      <c:pt idx="3">
                        <c:v>94</c:v>
                      </c:pt>
                      <c:pt idx="4">
                        <c:v>113</c:v>
                      </c:pt>
                      <c:pt idx="5">
                        <c:v>48</c:v>
                      </c:pt>
                      <c:pt idx="6">
                        <c:v>95</c:v>
                      </c:pt>
                      <c:pt idx="7">
                        <c:v>941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3-9179-4382-80EB-330F0421601A}"/>
                  </c:ext>
                </c:extLst>
              </c15:ser>
            </c15:filteredBarSeries>
          </c:ext>
        </c:extLst>
      </c:barChart>
      <c:catAx>
        <c:axId val="10503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BY"/>
          </a:p>
        </c:txPr>
        <c:crossAx val="105095168"/>
        <c:crosses val="autoZero"/>
        <c:auto val="1"/>
        <c:lblAlgn val="ctr"/>
        <c:lblOffset val="100"/>
        <c:noMultiLvlLbl val="0"/>
      </c:catAx>
      <c:valAx>
        <c:axId val="105095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BY"/>
          </a:p>
        </c:txPr>
        <c:crossAx val="10503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4609580052493523E-2"/>
          <c:y val="0.1246897913890231"/>
        </c:manualLayout>
      </c:layout>
      <c:overlay val="0"/>
      <c:txPr>
        <a:bodyPr/>
        <a:lstStyle/>
        <a:p>
          <a:pPr>
            <a:defRPr sz="1400"/>
          </a:pPr>
          <a:endParaRPr lang="ru-BY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rebuchet MS" pitchFamily="34" charset="0"/>
        </a:defRPr>
      </a:pPr>
      <a:endParaRPr lang="ru-BY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31902056567081E-2"/>
          <c:y val="0.16930464547376892"/>
          <c:w val="0.93680822883250714"/>
          <c:h val="0.63329502269570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2592592592594791E-3"/>
                  <c:y val="2.6972353337828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5B-4329-899D-097DAA75408A}"/>
                </c:ext>
              </c:extLst>
            </c:dLbl>
            <c:dLbl>
              <c:idx val="1"/>
              <c:layout>
                <c:manualLayout>
                  <c:x val="-1.8518518518518583E-2"/>
                  <c:y val="2.69723533378278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5B-4329-899D-097DAA75408A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5B-4329-899D-097DAA75408A}"/>
                </c:ext>
              </c:extLst>
            </c:dLbl>
            <c:dLbl>
              <c:idx val="3"/>
              <c:layout>
                <c:manualLayout>
                  <c:x val="-4.6296296296297014E-3"/>
                  <c:y val="5.3944706675657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5B-4329-899D-097DAA75408A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5B-4329-899D-097DAA75408A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5B-4329-899D-097DAA75408A}"/>
                </c:ext>
              </c:extLst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5B-4329-899D-097DAA75408A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5B-4329-899D-097DAA75408A}"/>
                </c:ext>
              </c:extLst>
            </c:dLbl>
            <c:dLbl>
              <c:idx val="8"/>
              <c:layout>
                <c:manualLayout>
                  <c:x val="-9.2592592592594825E-3"/>
                  <c:y val="-5.3944706675657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5B-4329-899D-097DAA75408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Лист1!$B$2:$B$10</c:f>
            </c:numRef>
          </c:val>
          <c:extLst>
            <c:ext xmlns:c16="http://schemas.microsoft.com/office/drawing/2014/chart" uri="{C3380CC4-5D6E-409C-BE32-E72D297353CC}">
              <c16:uniqueId val="{00000009-615B-4329-899D-097DAA7540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621214420749096E-3"/>
                  <c:y val="1.175516963905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5B-4329-899D-097DAA75408A}"/>
                </c:ext>
              </c:extLst>
            </c:dLbl>
            <c:dLbl>
              <c:idx val="1"/>
              <c:layout>
                <c:manualLayout>
                  <c:x val="0"/>
                  <c:y val="-5.394470667565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5B-4329-899D-097DAA75408A}"/>
                </c:ext>
              </c:extLst>
            </c:dLbl>
            <c:dLbl>
              <c:idx val="2"/>
              <c:layout>
                <c:manualLayout>
                  <c:x val="-1.6081912275298961E-3"/>
                  <c:y val="-1.8919381780219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5B-4329-899D-097DAA75408A}"/>
                </c:ext>
              </c:extLst>
            </c:dLbl>
            <c:dLbl>
              <c:idx val="3"/>
              <c:layout>
                <c:manualLayout>
                  <c:x val="-9.4866951246646812E-3"/>
                  <c:y val="2.7777589434542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15B-4329-899D-097DAA75408A}"/>
                </c:ext>
              </c:extLst>
            </c:dLbl>
            <c:dLbl>
              <c:idx val="4"/>
              <c:layout>
                <c:manualLayout>
                  <c:x val="-1.5594432762945415E-2"/>
                  <c:y val="-1.4892724918094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5B-4329-899D-097DAA75408A}"/>
                </c:ext>
              </c:extLst>
            </c:dLbl>
            <c:dLbl>
              <c:idx val="5"/>
              <c:layout>
                <c:manualLayout>
                  <c:x val="-3.1026781657803632E-3"/>
                  <c:y val="-1.5699806059932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5B-4329-899D-097DAA75408A}"/>
                </c:ext>
              </c:extLst>
            </c:dLbl>
            <c:dLbl>
              <c:idx val="6"/>
              <c:layout>
                <c:manualLayout>
                  <c:x val="-1.4018781099842189E-2"/>
                  <c:y val="6.9244937315604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5B-4329-899D-097DAA75408A}"/>
                </c:ext>
              </c:extLst>
            </c:dLbl>
            <c:dLbl>
              <c:idx val="7"/>
              <c:layout>
                <c:manualLayout>
                  <c:x val="-2.0272762591829488E-2"/>
                  <c:y val="-5.555517886908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15B-4329-899D-097DAA75408A}"/>
                </c:ext>
              </c:extLst>
            </c:dLbl>
            <c:dLbl>
              <c:idx val="8"/>
              <c:layout>
                <c:manualLayout>
                  <c:x val="-3.1188865525891056E-2"/>
                  <c:y val="1.3888794717271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15B-4329-899D-097DAA754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>
                    <a:latin typeface="Arial" pitchFamily="34" charset="0"/>
                    <a:cs typeface="Arial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Лист1!$C$2:$C$10</c:f>
            </c:numRef>
          </c:val>
          <c:extLst>
            <c:ext xmlns:c16="http://schemas.microsoft.com/office/drawing/2014/chart" uri="{C3380CC4-5D6E-409C-BE32-E72D297353CC}">
              <c16:uniqueId val="{00000013-615B-4329-899D-097DAA7540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-1.40349894866509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15B-4329-899D-097DAA754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Лист1!$D$2:$D$10</c:f>
            </c:numRef>
          </c:val>
          <c:extLst>
            <c:ext xmlns:c16="http://schemas.microsoft.com/office/drawing/2014/chart" uri="{C3380CC4-5D6E-409C-BE32-E72D297353CC}">
              <c16:uniqueId val="{00000015-615B-4329-899D-097DAA7540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dLbl>
              <c:idx val="8"/>
              <c:layout>
                <c:manualLayout>
                  <c:x val="-4.67832982888352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15B-4329-899D-097DAA754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Лист1!$E$2:$E$10</c:f>
            </c:numRef>
          </c:val>
          <c:extLst>
            <c:ext xmlns:c16="http://schemas.microsoft.com/office/drawing/2014/chart" uri="{C3380CC4-5D6E-409C-BE32-E72D297353CC}">
              <c16:uniqueId val="{00000017-615B-4329-899D-097DAA7540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3566596577672918E-3"/>
                  <c:y val="2.786095234877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15B-4329-899D-097DAA75408A}"/>
                </c:ext>
              </c:extLst>
            </c:dLbl>
            <c:dLbl>
              <c:idx val="1"/>
              <c:layout>
                <c:manualLayout>
                  <c:x val="-7.7972163814727371E-3"/>
                  <c:y val="8.3582857046331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15B-4329-899D-097DAA75408A}"/>
                </c:ext>
              </c:extLst>
            </c:dLbl>
            <c:dLbl>
              <c:idx val="2"/>
              <c:layout>
                <c:manualLayout>
                  <c:x val="-6.2377731051781911E-3"/>
                  <c:y val="2.786095234877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15B-4329-899D-097DAA75408A}"/>
                </c:ext>
              </c:extLst>
            </c:dLbl>
            <c:dLbl>
              <c:idx val="3"/>
              <c:layout>
                <c:manualLayout>
                  <c:x val="-2.0272762591829124E-2"/>
                  <c:y val="8.3582857046331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15B-4329-899D-097DAA75408A}"/>
                </c:ext>
              </c:extLst>
            </c:dLbl>
            <c:dLbl>
              <c:idx val="4"/>
              <c:layout>
                <c:manualLayout>
                  <c:x val="-9.35665965776729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15B-4329-899D-097DAA75408A}"/>
                </c:ext>
              </c:extLst>
            </c:dLbl>
            <c:dLbl>
              <c:idx val="5"/>
              <c:layout>
                <c:manualLayout>
                  <c:x val="-9.3566596577672918E-3"/>
                  <c:y val="2.786095234877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15B-4329-899D-097DAA75408A}"/>
                </c:ext>
              </c:extLst>
            </c:dLbl>
            <c:dLbl>
              <c:idx val="6"/>
              <c:layout>
                <c:manualLayout>
                  <c:x val="-1.4034989486650919E-2"/>
                  <c:y val="5.5721904697554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15B-4329-899D-097DAA75408A}"/>
                </c:ext>
              </c:extLst>
            </c:dLbl>
            <c:dLbl>
              <c:idx val="7"/>
              <c:layout>
                <c:manualLayout>
                  <c:x val="-1.40351122774599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15B-4329-899D-097DAA75408A}"/>
                </c:ext>
              </c:extLst>
            </c:dLbl>
            <c:dLbl>
              <c:idx val="8"/>
              <c:layout>
                <c:manualLayout>
                  <c:x val="-1.4034989486650919E-2"/>
                  <c:y val="5.5721904697554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15B-4329-899D-097DAA754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Лист1!$F$2:$F$10</c:f>
            </c:numRef>
          </c:val>
          <c:extLst>
            <c:ext xmlns:c16="http://schemas.microsoft.com/office/drawing/2014/chart" uri="{C3380CC4-5D6E-409C-BE32-E72D297353CC}">
              <c16:uniqueId val="{00000021-615B-4329-899D-097DAA75408A}"/>
            </c:ext>
          </c:extLst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Лист1!$G$2:$G$10</c:f>
            </c:numRef>
          </c:val>
          <c:extLst>
            <c:ext xmlns:c16="http://schemas.microsoft.com/office/drawing/2014/chart" uri="{C3380CC4-5D6E-409C-BE32-E72D297353CC}">
              <c16:uniqueId val="{00000022-615B-4329-899D-097DAA75408A}"/>
            </c:ext>
          </c:extLst>
        </c:ser>
        <c:ser>
          <c:idx val="7"/>
          <c:order val="6"/>
          <c:tx>
            <c:strRef>
              <c:f>Лист1!$H$1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7972163814727423E-3"/>
                  <c:y val="-8.3582857046330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15B-4329-899D-097DAA75408A}"/>
                </c:ext>
              </c:extLst>
            </c:dLbl>
            <c:dLbl>
              <c:idx val="1"/>
              <c:layout>
                <c:manualLayout>
                  <c:x val="-1.4034989486650919E-2"/>
                  <c:y val="1.1144380939510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15B-4329-899D-097DAA75408A}"/>
                </c:ext>
              </c:extLst>
            </c:dLbl>
            <c:dLbl>
              <c:idx val="2"/>
              <c:layout>
                <c:manualLayout>
                  <c:x val="-1.24755462103564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15B-4329-899D-097DAA75408A}"/>
                </c:ext>
              </c:extLst>
            </c:dLbl>
            <c:dLbl>
              <c:idx val="3"/>
              <c:layout>
                <c:manualLayout>
                  <c:x val="-4.6784526196927976E-3"/>
                  <c:y val="2.7860952348777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15B-4329-899D-097DAA75408A}"/>
                </c:ext>
              </c:extLst>
            </c:dLbl>
            <c:dLbl>
              <c:idx val="4"/>
              <c:layout>
                <c:manualLayout>
                  <c:x val="-6.2377731051781894E-3"/>
                  <c:y val="5.5721904697552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15B-4329-899D-097DAA75408A}"/>
                </c:ext>
              </c:extLst>
            </c:dLbl>
            <c:dLbl>
              <c:idx val="5"/>
              <c:layout>
                <c:manualLayout>
                  <c:x val="0"/>
                  <c:y val="1.1144380939510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15B-4329-899D-097DAA75408A}"/>
                </c:ext>
              </c:extLst>
            </c:dLbl>
            <c:dLbl>
              <c:idx val="6"/>
              <c:layout>
                <c:manualLayout>
                  <c:x val="-6.2377731051781894E-3"/>
                  <c:y val="2.7860952348777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15B-4329-899D-097DAA75408A}"/>
                </c:ext>
              </c:extLst>
            </c:dLbl>
            <c:dLbl>
              <c:idx val="7"/>
              <c:layout>
                <c:manualLayout>
                  <c:x val="-9.3566596577672849E-3"/>
                  <c:y val="-1.1144380939510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15B-4329-899D-097DAA75408A}"/>
                </c:ext>
              </c:extLst>
            </c:dLbl>
            <c:dLbl>
              <c:idx val="8"/>
              <c:layout>
                <c:manualLayout>
                  <c:x val="-1.5955311203160651E-2"/>
                  <c:y val="-8.3585050822107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15B-4329-899D-097DAA75408A}"/>
                </c:ext>
              </c:extLst>
            </c:dLbl>
            <c:dLbl>
              <c:idx val="9"/>
              <c:layout>
                <c:manualLayout>
                  <c:x val="-2.7348475567738083E-2"/>
                  <c:y val="-2.553891129202968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15B-4329-899D-097DAA754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Лист1!$H$2:$H$10</c:f>
            </c:numRef>
          </c:val>
          <c:extLst>
            <c:ext xmlns:c16="http://schemas.microsoft.com/office/drawing/2014/chart" uri="{C3380CC4-5D6E-409C-BE32-E72D297353CC}">
              <c16:uniqueId val="{0000002D-615B-4329-899D-097DAA75408A}"/>
            </c:ext>
          </c:extLst>
        </c:ser>
        <c:ser>
          <c:idx val="9"/>
          <c:order val="9"/>
          <c:tx>
            <c:strRef>
              <c:f>Лист1!$N$1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Лист1!$N$2:$N$10</c:f>
              <c:numCache>
                <c:formatCode>General</c:formatCode>
                <c:ptCount val="8"/>
                <c:pt idx="0">
                  <c:v>615</c:v>
                </c:pt>
                <c:pt idx="1">
                  <c:v>167</c:v>
                </c:pt>
                <c:pt idx="2">
                  <c:v>156</c:v>
                </c:pt>
                <c:pt idx="3">
                  <c:v>307</c:v>
                </c:pt>
                <c:pt idx="4">
                  <c:v>353</c:v>
                </c:pt>
                <c:pt idx="5">
                  <c:v>236</c:v>
                </c:pt>
                <c:pt idx="6">
                  <c:v>388</c:v>
                </c:pt>
                <c:pt idx="7">
                  <c:v>2423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8-44DB-A830-C97D89DA3C25}"/>
            </c:ext>
          </c:extLst>
        </c:ser>
        <c:ser>
          <c:idx val="10"/>
          <c:order val="10"/>
          <c:tx>
            <c:strRef>
              <c:f>Лист1!$O$1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8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  <c:pt idx="7">
                  <c:v>Всего</c:v>
                </c:pt>
              </c:strCache>
            </c:strRef>
          </c:cat>
          <c:val>
            <c:numRef>
              <c:f>Лист1!$O$2:$O$10</c:f>
              <c:numCache>
                <c:formatCode>General</c:formatCode>
                <c:ptCount val="8"/>
                <c:pt idx="0">
                  <c:v>761</c:v>
                </c:pt>
                <c:pt idx="1">
                  <c:v>183</c:v>
                </c:pt>
                <c:pt idx="2">
                  <c:v>184</c:v>
                </c:pt>
                <c:pt idx="3">
                  <c:v>307</c:v>
                </c:pt>
                <c:pt idx="4">
                  <c:v>368</c:v>
                </c:pt>
                <c:pt idx="5">
                  <c:v>312</c:v>
                </c:pt>
                <c:pt idx="6">
                  <c:v>440</c:v>
                </c:pt>
                <c:pt idx="7">
                  <c:v>2555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33-499D-8B04-672F3368D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34752"/>
        <c:axId val="89922880"/>
        <c:extLst>
          <c:ext xmlns:c15="http://schemas.microsoft.com/office/drawing/2012/chart" uri="{02D57815-91ED-43cb-92C2-25804820EDAC}">
            <c15:filteredBarSeries>
              <c15:ser>
                <c:idx val="5"/>
                <c:order val="7"/>
                <c:tx>
                  <c:strRef>
                    <c:extLst>
                      <c:ext uri="{02D57815-91ED-43cb-92C2-25804820EDAC}">
                        <c15:formulaRef>
                          <c15:sqref>Лист1!$L$1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-3.0387195075264536E-3"/>
                        <c:y val="-2.7860952348777003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615B-4329-899D-097DAA75408A}"/>
                      </c:ext>
                    </c:extLst>
                  </c:dLbl>
                  <c:dLbl>
                    <c:idx val="1"/>
                    <c:layout>
                      <c:manualLayout>
                        <c:x val="-7.5967987688161341E-3"/>
                        <c:y val="-5.5721904697554007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615B-4329-899D-097DAA75408A}"/>
                      </c:ext>
                    </c:extLst>
                  </c:dLbl>
                  <c:dLbl>
                    <c:idx val="2"/>
                    <c:layout>
                      <c:manualLayout>
                        <c:x val="-9.1161585225793609E-3"/>
                        <c:y val="2.7860952348778023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615B-4329-899D-097DAA75408A}"/>
                      </c:ext>
                    </c:extLst>
                  </c:dLbl>
                  <c:dLbl>
                    <c:idx val="3"/>
                    <c:layout>
                      <c:manualLayout>
                        <c:x val="-1.0635518276342588E-2"/>
                        <c:y val="-1.0215564516811875E-16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2-615B-4329-899D-097DAA75408A}"/>
                      </c:ext>
                    </c:extLst>
                  </c:dLbl>
                  <c:dLbl>
                    <c:idx val="4"/>
                    <c:layout>
                      <c:manualLayout>
                        <c:x val="-9.1161585225794164E-3"/>
                        <c:y val="8.358285704633100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3-615B-4329-899D-097DAA75408A}"/>
                      </c:ext>
                    </c:extLst>
                  </c:dLbl>
                  <c:dLbl>
                    <c:idx val="5"/>
                    <c:layout>
                      <c:manualLayout>
                        <c:x val="-1.2154878030105815E-2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98AF-4BE0-A099-7B027B125754}"/>
                      </c:ext>
                    </c:extLst>
                  </c:dLbl>
                  <c:dLbl>
                    <c:idx val="6"/>
                    <c:layout>
                      <c:manualLayout>
                        <c:x val="-4.5580792612896805E-3"/>
                        <c:y val="-2.7860952348777003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615B-4329-899D-097DAA75408A}"/>
                      </c:ext>
                    </c:extLst>
                  </c:dLbl>
                  <c:dLbl>
                    <c:idx val="7"/>
                    <c:layout>
                      <c:manualLayout>
                        <c:x val="-1.6712957291395495E-2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615B-4329-899D-097DAA75408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200" b="1"/>
                      </a:pPr>
                      <a:endParaRPr lang="ru-BY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РНПЦК</c:v>
                      </c:pt>
                      <c:pt idx="1">
                        <c:v>Брест</c:v>
                      </c:pt>
                      <c:pt idx="2">
                        <c:v>Витебск</c:v>
                      </c:pt>
                      <c:pt idx="3">
                        <c:v>Гомель</c:v>
                      </c:pt>
                      <c:pt idx="4">
                        <c:v>Гродно</c:v>
                      </c:pt>
                      <c:pt idx="5">
                        <c:v>Могилев</c:v>
                      </c:pt>
                      <c:pt idx="6">
                        <c:v>Минск</c:v>
                      </c:pt>
                      <c:pt idx="7">
                        <c:v>Всего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Лист1!$L$2:$L$10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564</c:v>
                      </c:pt>
                      <c:pt idx="1">
                        <c:v>172</c:v>
                      </c:pt>
                      <c:pt idx="2">
                        <c:v>138</c:v>
                      </c:pt>
                      <c:pt idx="3">
                        <c:v>312</c:v>
                      </c:pt>
                      <c:pt idx="4">
                        <c:v>345</c:v>
                      </c:pt>
                      <c:pt idx="5">
                        <c:v>300</c:v>
                      </c:pt>
                      <c:pt idx="6">
                        <c:v>275</c:v>
                      </c:pt>
                      <c:pt idx="7">
                        <c:v>2241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36-615B-4329-899D-097DAA75408A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Лист1!$M$1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РНПЦК</c:v>
                      </c:pt>
                      <c:pt idx="1">
                        <c:v>Брест</c:v>
                      </c:pt>
                      <c:pt idx="2">
                        <c:v>Витебск</c:v>
                      </c:pt>
                      <c:pt idx="3">
                        <c:v>Гомель</c:v>
                      </c:pt>
                      <c:pt idx="4">
                        <c:v>Гродно</c:v>
                      </c:pt>
                      <c:pt idx="5">
                        <c:v>Могилев</c:v>
                      </c:pt>
                      <c:pt idx="6">
                        <c:v>Минск</c:v>
                      </c:pt>
                      <c:pt idx="7">
                        <c:v>Всего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Лист1!$M$2:$M$10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597</c:v>
                      </c:pt>
                      <c:pt idx="1">
                        <c:v>152</c:v>
                      </c:pt>
                      <c:pt idx="2">
                        <c:v>170</c:v>
                      </c:pt>
                      <c:pt idx="3">
                        <c:v>292</c:v>
                      </c:pt>
                      <c:pt idx="4">
                        <c:v>348</c:v>
                      </c:pt>
                      <c:pt idx="5">
                        <c:v>289</c:v>
                      </c:pt>
                      <c:pt idx="6">
                        <c:v>376</c:v>
                      </c:pt>
                      <c:pt idx="7">
                        <c:v>2359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98AF-4BE0-A099-7B027B125754}"/>
                  </c:ext>
                </c:extLst>
              </c15:ser>
            </c15:filteredBarSeries>
          </c:ext>
        </c:extLst>
      </c:barChart>
      <c:catAx>
        <c:axId val="10503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BY"/>
          </a:p>
        </c:txPr>
        <c:crossAx val="89922880"/>
        <c:crosses val="autoZero"/>
        <c:auto val="1"/>
        <c:lblAlgn val="ctr"/>
        <c:lblOffset val="100"/>
        <c:noMultiLvlLbl val="0"/>
      </c:catAx>
      <c:valAx>
        <c:axId val="89922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BY"/>
          </a:p>
        </c:txPr>
        <c:crossAx val="105034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6963275233634077E-2"/>
          <c:y val="0.14332886194341202"/>
          <c:w val="7.595207628286603E-2"/>
          <c:h val="0.12310328888670487"/>
        </c:manualLayout>
      </c:layout>
      <c:overlay val="0"/>
      <c:txPr>
        <a:bodyPr/>
        <a:lstStyle/>
        <a:p>
          <a:pPr>
            <a:defRPr sz="1400"/>
          </a:pPr>
          <a:endParaRPr lang="ru-BY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rebuchet MS" pitchFamily="34" charset="0"/>
        </a:defRPr>
      </a:pPr>
      <a:endParaRPr lang="ru-BY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3449648328880602E-2"/>
          <c:w val="0.99572652376785797"/>
          <c:h val="0.80951383038647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BY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Могилевская область</c:v>
                </c:pt>
                <c:pt idx="6">
                  <c:v>РБ</c:v>
                </c:pt>
              </c:strCache>
            </c:strRef>
          </c:cat>
          <c:val>
            <c:numRef>
              <c:f>Лист1!$B$2:$J$2</c:f>
            </c:numRef>
          </c:val>
          <c:extLst>
            <c:ext xmlns:c16="http://schemas.microsoft.com/office/drawing/2014/chart" uri="{C3380CC4-5D6E-409C-BE32-E72D297353CC}">
              <c16:uniqueId val="{00000000-B0BC-4457-A1FD-DC9C0977146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Лист1!$B$1:$J$1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Могилевская область</c:v>
                </c:pt>
                <c:pt idx="6">
                  <c:v>РБ</c:v>
                </c:pt>
              </c:strCache>
            </c:strRef>
          </c:cat>
          <c:val>
            <c:numRef>
              <c:f>Лист1!$B$3:$J$3</c:f>
            </c:numRef>
          </c:val>
          <c:extLst>
            <c:ext xmlns:c16="http://schemas.microsoft.com/office/drawing/2014/chart" uri="{C3380CC4-5D6E-409C-BE32-E72D297353CC}">
              <c16:uniqueId val="{00000001-B0BC-4457-A1FD-DC9C09771467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Лист1!$B$1:$J$1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Могилевская область</c:v>
                </c:pt>
                <c:pt idx="6">
                  <c:v>РБ</c:v>
                </c:pt>
              </c:strCache>
            </c:strRef>
          </c:cat>
          <c:val>
            <c:numRef>
              <c:f>Лист1!$B$4:$J$4</c:f>
            </c:numRef>
          </c:val>
          <c:extLst>
            <c:ext xmlns:c16="http://schemas.microsoft.com/office/drawing/2014/chart" uri="{C3380CC4-5D6E-409C-BE32-E72D297353CC}">
              <c16:uniqueId val="{00000002-B0BC-4457-A1FD-DC9C09771467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Лист1!$B$1:$J$1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Могилевская область</c:v>
                </c:pt>
                <c:pt idx="6">
                  <c:v>РБ</c:v>
                </c:pt>
              </c:strCache>
            </c:strRef>
          </c:cat>
          <c:val>
            <c:numRef>
              <c:f>Лист1!$B$5:$J$5</c:f>
            </c:numRef>
          </c:val>
          <c:extLst>
            <c:ext xmlns:c16="http://schemas.microsoft.com/office/drawing/2014/chart" uri="{C3380CC4-5D6E-409C-BE32-E72D297353CC}">
              <c16:uniqueId val="{00000003-B0BC-4457-A1FD-DC9C09771467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Лист1!$B$1:$J$1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Могилевская область</c:v>
                </c:pt>
                <c:pt idx="6">
                  <c:v>РБ</c:v>
                </c:pt>
              </c:strCache>
            </c:strRef>
          </c:cat>
          <c:val>
            <c:numRef>
              <c:f>Лист1!$B$6:$J$6</c:f>
            </c:numRef>
          </c:val>
          <c:extLst>
            <c:ext xmlns:c16="http://schemas.microsoft.com/office/drawing/2014/chart" uri="{C3380CC4-5D6E-409C-BE32-E72D297353CC}">
              <c16:uniqueId val="{00000004-B0BC-4457-A1FD-DC9C09771467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Лист1!$B$1:$J$1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Могилевская область</c:v>
                </c:pt>
                <c:pt idx="6">
                  <c:v>РБ</c:v>
                </c:pt>
              </c:strCache>
            </c:strRef>
          </c:cat>
          <c:val>
            <c:numRef>
              <c:f>Лист1!$B$7:$J$7</c:f>
            </c:numRef>
          </c:val>
          <c:extLst>
            <c:ext xmlns:c16="http://schemas.microsoft.com/office/drawing/2014/chart" uri="{C3380CC4-5D6E-409C-BE32-E72D297353CC}">
              <c16:uniqueId val="{00000005-B0BC-4457-A1FD-DC9C09771467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Лист1!$B$1:$J$1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Могилевская область</c:v>
                </c:pt>
                <c:pt idx="6">
                  <c:v>РБ</c:v>
                </c:pt>
              </c:strCache>
            </c:strRef>
          </c:cat>
          <c:val>
            <c:numRef>
              <c:f>Лист1!$B$8:$J$8</c:f>
            </c:numRef>
          </c:val>
          <c:extLst>
            <c:ext xmlns:c16="http://schemas.microsoft.com/office/drawing/2014/chart" uri="{C3380CC4-5D6E-409C-BE32-E72D297353CC}">
              <c16:uniqueId val="{00000006-B0BC-4457-A1FD-DC9C09771467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</c:strCache>
            </c:strRef>
          </c:tx>
          <c:invertIfNegative val="0"/>
          <c:cat>
            <c:strRef>
              <c:f>Лист1!$B$1:$J$1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Могилевская область</c:v>
                </c:pt>
                <c:pt idx="6">
                  <c:v>РБ</c:v>
                </c:pt>
              </c:strCache>
            </c:strRef>
          </c:cat>
          <c:val>
            <c:numRef>
              <c:f>Лист1!$B$9:$J$9</c:f>
            </c:numRef>
          </c:val>
          <c:extLst>
            <c:ext xmlns:c16="http://schemas.microsoft.com/office/drawing/2014/chart" uri="{C3380CC4-5D6E-409C-BE32-E72D297353CC}">
              <c16:uniqueId val="{00000007-B0BC-4457-A1FD-DC9C09771467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Лист1!$B$1:$J$1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Могилевская область</c:v>
                </c:pt>
                <c:pt idx="6">
                  <c:v>РБ</c:v>
                </c:pt>
              </c:strCache>
            </c:strRef>
          </c:cat>
          <c:val>
            <c:numRef>
              <c:f>Лист1!$B$10:$J$10</c:f>
            </c:numRef>
          </c:val>
          <c:extLst>
            <c:ext xmlns:c16="http://schemas.microsoft.com/office/drawing/2014/chart" uri="{C3380CC4-5D6E-409C-BE32-E72D297353CC}">
              <c16:uniqueId val="{00000008-B0BC-4457-A1FD-DC9C09771467}"/>
            </c:ext>
          </c:extLst>
        </c:ser>
        <c:ser>
          <c:idx val="9"/>
          <c:order val="10"/>
          <c:tx>
            <c:strRef>
              <c:f>Лист1!$A$14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5.1653067629591288E-3"/>
                  <c:y val="3.35822900435226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>
                      <a:solidFill>
                        <a:schemeClr val="tx1"/>
                      </a:solidFill>
                    </a:defRPr>
                  </a:pPr>
                  <a:endParaRPr lang="ru-B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238765966186899E-2"/>
                      <c:h val="8.50572242222341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8E2-4F05-91A3-8CC3BAC34CD2}"/>
                </c:ext>
              </c:extLst>
            </c:dLbl>
            <c:dLbl>
              <c:idx val="6"/>
              <c:layout>
                <c:manualLayout>
                  <c:x val="-4.5939059486380766E-3"/>
                  <c:y val="9.40304121218633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>
                      <a:solidFill>
                        <a:schemeClr val="tx1"/>
                      </a:solidFill>
                    </a:defRPr>
                  </a:pPr>
                  <a:endParaRPr lang="ru-B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683153121999182E-2"/>
                      <c:h val="5.81913921874160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51-4F81-923B-21505071A1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solidFill>
                      <a:schemeClr val="tx1"/>
                    </a:solidFill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Лист1!$B$1:$J$1</c:f>
              <c:strCache>
                <c:ptCount val="6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РБ</c:v>
                </c:pt>
              </c:strCache>
            </c:strRef>
          </c:cat>
          <c:val>
            <c:numRef>
              <c:f>Лист1!$B$14:$J$14</c:f>
              <c:numCache>
                <c:formatCode>General</c:formatCode>
                <c:ptCount val="6"/>
                <c:pt idx="0">
                  <c:v>295</c:v>
                </c:pt>
                <c:pt idx="1">
                  <c:v>174</c:v>
                </c:pt>
                <c:pt idx="2">
                  <c:v>221</c:v>
                </c:pt>
                <c:pt idx="3">
                  <c:v>361</c:v>
                </c:pt>
                <c:pt idx="4">
                  <c:v>523</c:v>
                </c:pt>
                <c:pt idx="5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2-4F05-91A3-8CC3BAC34CD2}"/>
            </c:ext>
          </c:extLst>
        </c:ser>
        <c:ser>
          <c:idx val="11"/>
          <c:order val="11"/>
          <c:tx>
            <c:strRef>
              <c:f>Лист1!$A$15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Лист1!$B$1:$J$1</c:f>
              <c:strCache>
                <c:ptCount val="6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РБ</c:v>
                </c:pt>
              </c:strCache>
            </c:strRef>
          </c:cat>
          <c:val>
            <c:numRef>
              <c:f>Лист1!$B$15:$J$15</c:f>
              <c:numCache>
                <c:formatCode>General</c:formatCode>
                <c:ptCount val="6"/>
                <c:pt idx="0">
                  <c:v>302</c:v>
                </c:pt>
                <c:pt idx="1">
                  <c:v>219</c:v>
                </c:pt>
                <c:pt idx="2">
                  <c:v>291</c:v>
                </c:pt>
                <c:pt idx="3">
                  <c:v>375</c:v>
                </c:pt>
                <c:pt idx="4">
                  <c:v>534</c:v>
                </c:pt>
                <c:pt idx="5">
                  <c:v>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1-4F81-923B-21505071A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00398848"/>
        <c:axId val="105446144"/>
        <c:extLst>
          <c:ext xmlns:c15="http://schemas.microsoft.com/office/drawing/2012/chart" uri="{02D57815-91ED-43cb-92C2-25804820EDAC}">
            <c15:filteredBarSeries>
              <c15:ser>
                <c:idx val="10"/>
                <c:order val="9"/>
                <c:tx>
                  <c:strRef>
                    <c:extLst>
                      <c:ext uri="{02D57815-91ED-43cb-92C2-25804820EDAC}">
                        <c15:formulaRef>
                          <c15:sqref>Лист1!$A$13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0"/>
                        <c:y val="8.5796140374183927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8428-458D-BE8D-BD63A5233631}"/>
                      </c:ext>
                    </c:extLst>
                  </c:dLbl>
                  <c:dLbl>
                    <c:idx val="6"/>
                    <c:layout>
                      <c:manualLayout>
                        <c:x val="5.1653067629590654E-3"/>
                        <c:y val="8.0422973967220202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38E2-4F05-91A3-8CC3BAC34CD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200" b="1">
                          <a:latin typeface="Trebuchet MS" panose="020B0603020202020204" pitchFamily="34" charset="0"/>
                        </a:defRPr>
                      </a:pPr>
                      <a:endParaRPr lang="ru-BY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Лист1!$B$1:$J$1</c15:sqref>
                        </c15:formulaRef>
                      </c:ext>
                    </c:extLst>
                    <c:strCache>
                      <c:ptCount val="6"/>
                      <c:pt idx="0">
                        <c:v>г. Минск  (без РНПЦ)</c:v>
                      </c:pt>
                      <c:pt idx="1">
                        <c:v>Брестская область</c:v>
                      </c:pt>
                      <c:pt idx="2">
                        <c:v>Витебская область</c:v>
                      </c:pt>
                      <c:pt idx="3">
                        <c:v>Гомельская область</c:v>
                      </c:pt>
                      <c:pt idx="4">
                        <c:v>Гродненская область</c:v>
                      </c:pt>
                      <c:pt idx="5">
                        <c:v>РБ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Лист1!$B$13:$J$13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288</c:v>
                      </c:pt>
                      <c:pt idx="1">
                        <c:v>171</c:v>
                      </c:pt>
                      <c:pt idx="2">
                        <c:v>234</c:v>
                      </c:pt>
                      <c:pt idx="3">
                        <c:v>340</c:v>
                      </c:pt>
                      <c:pt idx="4">
                        <c:v>519</c:v>
                      </c:pt>
                      <c:pt idx="5">
                        <c:v>280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B0BC-4457-A1FD-DC9C09771467}"/>
                  </c:ext>
                </c:extLst>
              </c15:ser>
            </c15:filteredBarSeries>
          </c:ext>
        </c:extLst>
      </c:barChart>
      <c:catAx>
        <c:axId val="20039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Trebuchet MS" panose="020B0603020202020204" pitchFamily="34" charset="0"/>
                <a:cs typeface="Arial" pitchFamily="34" charset="0"/>
              </a:defRPr>
            </a:pPr>
            <a:endParaRPr lang="ru-BY"/>
          </a:p>
        </c:txPr>
        <c:crossAx val="105446144"/>
        <c:crosses val="autoZero"/>
        <c:auto val="1"/>
        <c:lblAlgn val="ctr"/>
        <c:lblOffset val="100"/>
        <c:noMultiLvlLbl val="0"/>
      </c:catAx>
      <c:valAx>
        <c:axId val="105446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03988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767068952960811"/>
          <c:y val="0.94158706737982845"/>
          <c:w val="0.19997164076957694"/>
          <c:h val="4.3219197543480102E-2"/>
        </c:manualLayout>
      </c:layout>
      <c:overlay val="0"/>
      <c:txPr>
        <a:bodyPr/>
        <a:lstStyle/>
        <a:p>
          <a:pPr>
            <a:defRPr sz="1600"/>
          </a:pPr>
          <a:endParaRPr lang="ru-BY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BY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91771167492944E-2"/>
          <c:y val="2.5920431557653407E-2"/>
          <c:w val="0.93680822883250714"/>
          <c:h val="0.78548016629411554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09149362061362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40-4227-81D7-F76A78B30923}"/>
                </c:ext>
              </c:extLst>
            </c:dLbl>
            <c:dLbl>
              <c:idx val="1"/>
              <c:layout>
                <c:manualLayout>
                  <c:x val="-7.7160493827161713E-3"/>
                  <c:y val="2.69702295304796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40-4227-81D7-F76A78B30923}"/>
                </c:ext>
              </c:extLst>
            </c:dLbl>
            <c:dLbl>
              <c:idx val="2"/>
              <c:layout>
                <c:manualLayout>
                  <c:x val="1.5432098765432265E-3"/>
                  <c:y val="2.6972353337828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40-4227-81D7-F76A78B30923}"/>
                </c:ext>
              </c:extLst>
            </c:dLbl>
            <c:dLbl>
              <c:idx val="3"/>
              <c:layout>
                <c:manualLayout>
                  <c:x val="-4.6296296296297014E-3"/>
                  <c:y val="5.3944706675657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40-4227-81D7-F76A78B30923}"/>
                </c:ext>
              </c:extLst>
            </c:dLbl>
            <c:dLbl>
              <c:idx val="4"/>
              <c:layout>
                <c:manualLayout>
                  <c:x val="-4.629629629629701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F40-4227-81D7-F76A78B30923}"/>
                </c:ext>
              </c:extLst>
            </c:dLbl>
            <c:dLbl>
              <c:idx val="5"/>
              <c:layout>
                <c:manualLayout>
                  <c:x val="-3.0864197530864699E-3"/>
                  <c:y val="-2.6972353337828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40-4227-81D7-F76A78B30923}"/>
                </c:ext>
              </c:extLst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40-4227-81D7-F76A78B30923}"/>
                </c:ext>
              </c:extLst>
            </c:dLbl>
            <c:dLbl>
              <c:idx val="7"/>
              <c:layout>
                <c:manualLayout>
                  <c:x val="-6.1729610187614414E-3"/>
                  <c:y val="5.394470667565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40-4227-81D7-F76A78B30923}"/>
                </c:ext>
              </c:extLst>
            </c:dLbl>
            <c:dLbl>
              <c:idx val="8"/>
              <c:layout>
                <c:manualLayout>
                  <c:x val="-1.0802590648391312E-2"/>
                  <c:y val="-2.6972353337828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40-4227-81D7-F76A78B309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Лист1!$A$3:$A$10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Лист1!$B$3:$B$12</c:f>
            </c:numRef>
          </c:val>
          <c:extLst>
            <c:ext xmlns:c16="http://schemas.microsoft.com/office/drawing/2014/chart" uri="{C3380CC4-5D6E-409C-BE32-E72D297353CC}">
              <c16:uniqueId val="{00000009-1F40-4227-81D7-F76A78B30923}"/>
            </c:ext>
          </c:extLst>
        </c:ser>
        <c:ser>
          <c:idx val="1"/>
          <c:order val="2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7164139204822053E-3"/>
                  <c:y val="-1.618341200269724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,0</a:t>
                    </a:r>
                    <a:endParaRPr lang="en-US" sz="14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F40-4227-81D7-F76A78B30923}"/>
                </c:ext>
              </c:extLst>
            </c:dLbl>
            <c:dLbl>
              <c:idx val="1"/>
              <c:layout>
                <c:manualLayout>
                  <c:x val="0"/>
                  <c:y val="-5.394470667565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40-4227-81D7-F76A78B30923}"/>
                </c:ext>
              </c:extLst>
            </c:dLbl>
            <c:dLbl>
              <c:idx val="2"/>
              <c:layout>
                <c:manualLayout>
                  <c:x val="3.0864197530864413E-3"/>
                  <c:y val="-1.348617666891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F40-4227-81D7-F76A78B30923}"/>
                </c:ext>
              </c:extLst>
            </c:dLbl>
            <c:dLbl>
              <c:idx val="3"/>
              <c:layout>
                <c:manualLayout>
                  <c:x val="-4.6297511422183513E-3"/>
                  <c:y val="-2.6974477145178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40-4227-81D7-F76A78B30923}"/>
                </c:ext>
              </c:extLst>
            </c:dLbl>
            <c:dLbl>
              <c:idx val="4"/>
              <c:layout>
                <c:manualLayout>
                  <c:x val="-3.08654126567514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F40-4227-81D7-F76A78B30923}"/>
                </c:ext>
              </c:extLst>
            </c:dLbl>
            <c:dLbl>
              <c:idx val="5"/>
              <c:layout>
                <c:manualLayout>
                  <c:x val="6.1728395061728392E-3"/>
                  <c:y val="2.6972353337828751E-3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 dirty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,0</a:t>
                    </a:r>
                    <a:endParaRPr lang="en-US" sz="14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F40-4227-81D7-F76A78B30923}"/>
                </c:ext>
              </c:extLst>
            </c:dLbl>
            <c:dLbl>
              <c:idx val="6"/>
              <c:layout>
                <c:manualLayout>
                  <c:x val="9.259259259259427E-3"/>
                  <c:y val="-8.0917060013487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F40-4227-81D7-F76A78B30923}"/>
                </c:ext>
              </c:extLst>
            </c:dLbl>
            <c:dLbl>
              <c:idx val="8"/>
              <c:layout>
                <c:manualLayout>
                  <c:x val="-2.3170020414113863E-3"/>
                  <c:y val="4.94487432165853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F40-4227-81D7-F76A78B30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>
                    <a:latin typeface="Arial" pitchFamily="34" charset="0"/>
                    <a:cs typeface="Arial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Лист1!$A$3:$A$10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Лист1!$C$3:$C$12</c:f>
            </c:numRef>
          </c:val>
          <c:extLst>
            <c:ext xmlns:c16="http://schemas.microsoft.com/office/drawing/2014/chart" uri="{C3380CC4-5D6E-409C-BE32-E72D297353CC}">
              <c16:uniqueId val="{00000012-1F40-4227-81D7-F76A78B30923}"/>
            </c:ext>
          </c:extLst>
        </c:ser>
        <c:ser>
          <c:idx val="2"/>
          <c:order val="3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200" b="1">
                    <a:latin typeface="Arial" pitchFamily="34" charset="0"/>
                    <a:cs typeface="Arial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Лист1!$A$3:$A$10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Лист1!$D$3:$D$12</c:f>
            </c:numRef>
          </c:val>
          <c:extLst>
            <c:ext xmlns:c16="http://schemas.microsoft.com/office/drawing/2014/chart" uri="{C3380CC4-5D6E-409C-BE32-E72D297353CC}">
              <c16:uniqueId val="{00000013-1F40-4227-81D7-F76A78B30923}"/>
            </c:ext>
          </c:extLst>
        </c:ser>
        <c:ser>
          <c:idx val="3"/>
          <c:order val="4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Лист1!$A$3:$A$10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Лист1!$E$3:$E$12</c:f>
            </c:numRef>
          </c:val>
          <c:extLst>
            <c:ext xmlns:c16="http://schemas.microsoft.com/office/drawing/2014/chart" uri="{C3380CC4-5D6E-409C-BE32-E72D297353CC}">
              <c16:uniqueId val="{00000014-1F40-4227-81D7-F76A78B30923}"/>
            </c:ext>
          </c:extLst>
        </c:ser>
        <c:ser>
          <c:idx val="4"/>
          <c:order val="5"/>
          <c:tx>
            <c:strRef>
              <c:f>Лист1!$F$1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Лист1!$A$3:$A$10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Лист1!$F$3:$F$12</c:f>
            </c:numRef>
          </c:val>
          <c:extLst>
            <c:ext xmlns:c16="http://schemas.microsoft.com/office/drawing/2014/chart" uri="{C3380CC4-5D6E-409C-BE32-E72D297353CC}">
              <c16:uniqueId val="{00000015-1F40-4227-81D7-F76A78B30923}"/>
            </c:ext>
          </c:extLst>
        </c:ser>
        <c:ser>
          <c:idx val="5"/>
          <c:order val="6"/>
          <c:tx>
            <c:strRef>
              <c:f>Лист1!$G$1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Лист1!$A$3:$A$10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Лист1!$G$3:$G$12</c:f>
            </c:numRef>
          </c:val>
          <c:extLst>
            <c:ext xmlns:c16="http://schemas.microsoft.com/office/drawing/2014/chart" uri="{C3380CC4-5D6E-409C-BE32-E72D297353CC}">
              <c16:uniqueId val="{00000016-1F40-4227-81D7-F76A78B30923}"/>
            </c:ext>
          </c:extLst>
        </c:ser>
        <c:ser>
          <c:idx val="6"/>
          <c:order val="7"/>
          <c:tx>
            <c:strRef>
              <c:f>Лист1!$H$1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3"/>
              <c:layout>
                <c:manualLayout>
                  <c:x val="1.0802469135802529E-2"/>
                  <c:y val="-1.078894133513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F40-4227-81D7-F76A78B30923}"/>
                </c:ext>
              </c:extLst>
            </c:dLbl>
            <c:dLbl>
              <c:idx val="6"/>
              <c:layout>
                <c:manualLayout>
                  <c:x val="1.5432098765432102E-3"/>
                  <c:y val="-1.3486176668914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F40-4227-81D7-F76A78B30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Лист1!$A$3:$A$10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Лист1!$H$2:$H$12</c:f>
            </c:numRef>
          </c:val>
          <c:extLst>
            <c:ext xmlns:c16="http://schemas.microsoft.com/office/drawing/2014/chart" uri="{C3380CC4-5D6E-409C-BE32-E72D297353CC}">
              <c16:uniqueId val="{00000019-1F40-4227-81D7-F76A78B30923}"/>
            </c:ext>
          </c:extLst>
        </c:ser>
        <c:ser>
          <c:idx val="7"/>
          <c:order val="8"/>
          <c:tx>
            <c:strRef>
              <c:f>Лист1!$N$1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BY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Лист1!$A$3:$A$10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Лист1!$N$3:$N$12</c:f>
              <c:numCache>
                <c:formatCode>General</c:formatCode>
                <c:ptCount val="7"/>
                <c:pt idx="0">
                  <c:v>1.6</c:v>
                </c:pt>
                <c:pt idx="1">
                  <c:v>1.6</c:v>
                </c:pt>
                <c:pt idx="2">
                  <c:v>2.7</c:v>
                </c:pt>
                <c:pt idx="3">
                  <c:v>2.9</c:v>
                </c:pt>
                <c:pt idx="4">
                  <c:v>2.2999999999999998</c:v>
                </c:pt>
                <c:pt idx="5">
                  <c:v>1.7</c:v>
                </c:pt>
                <c:pt idx="6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F40-4227-81D7-F76A78B30923}"/>
            </c:ext>
          </c:extLst>
        </c:ser>
        <c:ser>
          <c:idx val="9"/>
          <c:order val="9"/>
          <c:tx>
            <c:strRef>
              <c:f>Лист1!$O$1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Лист1!$A$3:$A$10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Лист1!$O$3:$O$10</c:f>
              <c:numCache>
                <c:formatCode>General</c:formatCode>
                <c:ptCount val="7"/>
                <c:pt idx="0">
                  <c:v>2.5</c:v>
                </c:pt>
                <c:pt idx="1">
                  <c:v>3</c:v>
                </c:pt>
                <c:pt idx="2">
                  <c:v>2.9</c:v>
                </c:pt>
                <c:pt idx="3">
                  <c:v>2.1</c:v>
                </c:pt>
                <c:pt idx="4">
                  <c:v>2.7</c:v>
                </c:pt>
                <c:pt idx="5">
                  <c:v>2.9</c:v>
                </c:pt>
                <c:pt idx="6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7-423C-8793-3FE566C7B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6216320"/>
        <c:axId val="155746304"/>
        <c:extLst>
          <c:ext xmlns:c15="http://schemas.microsoft.com/office/drawing/2012/chart" uri="{02D57815-91ED-43cb-92C2-25804820EDAC}">
            <c15:filteredBarSeries>
              <c15:ser>
                <c:idx val="8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Лист1!$M$1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invertIfNegative val="0"/>
                <c:dLbls>
                  <c:dLbl>
                    <c:idx val="0"/>
                    <c:layout>
                      <c:manualLayout>
                        <c:x val="6.1728395061728253E-3"/>
                        <c:y val="1.505057316250843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EC49-448C-ADAE-8463214B8868}"/>
                      </c:ext>
                    </c:extLst>
                  </c:dLbl>
                  <c:dLbl>
                    <c:idx val="1"/>
                    <c:layout>
                      <c:manualLayout>
                        <c:x val="3.0864197530864196E-3"/>
                        <c:y val="4.2616318273768893E-3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EC49-448C-ADAE-8463214B8868}"/>
                      </c:ext>
                    </c:extLst>
                  </c:dLbl>
                  <c:dLbl>
                    <c:idx val="2"/>
                    <c:layout>
                      <c:manualLayout>
                        <c:x val="1.5432098765432098E-3"/>
                        <c:y val="6.9588671611598108E-3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FB8E-489D-A533-D3AA6CF09751}"/>
                      </c:ext>
                    </c:extLst>
                  </c:dLbl>
                  <c:dLbl>
                    <c:idx val="3"/>
                    <c:layout>
                      <c:manualLayout>
                        <c:x val="1.5432098765431532E-3"/>
                        <c:y val="4.2616318273769388E-3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FB8E-489D-A533-D3AA6CF09751}"/>
                      </c:ext>
                    </c:extLst>
                  </c:dLbl>
                  <c:dLbl>
                    <c:idx val="4"/>
                    <c:layout>
                      <c:manualLayout>
                        <c:x val="-1.5432098765432098E-3"/>
                        <c:y val="9.6561024949426838E-3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EC49-448C-ADAE-8463214B8868}"/>
                      </c:ext>
                    </c:extLst>
                  </c:dLbl>
                  <c:dLbl>
                    <c:idx val="5"/>
                    <c:layout>
                      <c:manualLayout>
                        <c:x val="1.5432098765432098E-3"/>
                        <c:y val="2.0445043830074176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EC49-448C-ADAE-8463214B8868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1.2353337828725556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EC49-448C-ADAE-8463214B8868}"/>
                      </c:ext>
                    </c:extLst>
                  </c:dLbl>
                  <c:dLbl>
                    <c:idx val="7"/>
                    <c:layout>
                      <c:manualLayout>
                        <c:x val="1.5432098765432098E-3"/>
                        <c:y val="1.77478084962913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EC49-448C-ADAE-8463214B8868}"/>
                      </c:ext>
                    </c:extLst>
                  </c:dLbl>
                  <c:dLbl>
                    <c:idx val="8"/>
                    <c:layout>
                      <c:manualLayout>
                        <c:x val="-1.5432098765432098E-3"/>
                        <c:y val="3.4008527086507984E-3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FB8E-489D-A533-D3AA6CF0975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200" b="1"/>
                      </a:pPr>
                      <a:endParaRPr lang="ru-BY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Лист1!$A$3:$A$10</c15:sqref>
                        </c15:formulaRef>
                      </c:ext>
                    </c:extLst>
                    <c:strCache>
                      <c:ptCount val="7"/>
                      <c:pt idx="0">
                        <c:v>РНПЦК</c:v>
                      </c:pt>
                      <c:pt idx="1">
                        <c:v>Брест</c:v>
                      </c:pt>
                      <c:pt idx="2">
                        <c:v>Витебск</c:v>
                      </c:pt>
                      <c:pt idx="3">
                        <c:v>Гомель</c:v>
                      </c:pt>
                      <c:pt idx="4">
                        <c:v>Гродно</c:v>
                      </c:pt>
                      <c:pt idx="5">
                        <c:v>Могилев</c:v>
                      </c:pt>
                      <c:pt idx="6">
                        <c:v>Минск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Лист1!$M$3:$M$12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1.5</c:v>
                      </c:pt>
                      <c:pt idx="1">
                        <c:v>4.2</c:v>
                      </c:pt>
                      <c:pt idx="2">
                        <c:v>2.4</c:v>
                      </c:pt>
                      <c:pt idx="3">
                        <c:v>2.5</c:v>
                      </c:pt>
                      <c:pt idx="4">
                        <c:v>1.9</c:v>
                      </c:pt>
                      <c:pt idx="5">
                        <c:v>4.5</c:v>
                      </c:pt>
                      <c:pt idx="6">
                        <c:v>5.5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FB8E-489D-A533-D3AA6CF09751}"/>
                  </c:ext>
                </c:extLst>
              </c15:ser>
            </c15:filteredBarSeries>
          </c:ext>
        </c:extLst>
      </c:barChart>
      <c:catAx>
        <c:axId val="15621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BY"/>
          </a:p>
        </c:txPr>
        <c:crossAx val="155746304"/>
        <c:crosses val="autoZero"/>
        <c:auto val="1"/>
        <c:lblAlgn val="ctr"/>
        <c:lblOffset val="100"/>
        <c:noMultiLvlLbl val="0"/>
      </c:catAx>
      <c:valAx>
        <c:axId val="155746304"/>
        <c:scaling>
          <c:orientation val="minMax"/>
          <c:max val="8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BY"/>
          </a:p>
        </c:txPr>
        <c:crossAx val="156216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4609580052493523E-2"/>
          <c:y val="3.3142013687938402E-3"/>
        </c:manualLayout>
      </c:layout>
      <c:overlay val="0"/>
      <c:txPr>
        <a:bodyPr/>
        <a:lstStyle/>
        <a:p>
          <a:pPr>
            <a:defRPr sz="1400"/>
          </a:pPr>
          <a:endParaRPr lang="ru-BY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rebuchet MS" pitchFamily="34" charset="0"/>
        </a:defRPr>
      </a:pPr>
      <a:endParaRPr lang="ru-BY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26411800398796E-2"/>
          <c:y val="3.1314902225219148E-2"/>
          <c:w val="0.95628321126967897"/>
          <c:h val="0.76929675429141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6698392836416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7F-4B6B-8697-B6DCF2B2ECD8}"/>
                </c:ext>
              </c:extLst>
            </c:dLbl>
            <c:dLbl>
              <c:idx val="1"/>
              <c:layout>
                <c:manualLayout>
                  <c:x val="-3.0864197530864599E-3"/>
                  <c:y val="-2.6972353337828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7F-4B6B-8697-B6DCF2B2ECD8}"/>
                </c:ext>
              </c:extLst>
            </c:dLbl>
            <c:dLbl>
              <c:idx val="2"/>
              <c:layout>
                <c:manualLayout>
                  <c:x val="-3.0864197530864599E-3"/>
                  <c:y val="-8.0917060013487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7F-4B6B-8697-B6DCF2B2ECD8}"/>
                </c:ext>
              </c:extLst>
            </c:dLbl>
            <c:dLbl>
              <c:idx val="3"/>
              <c:layout>
                <c:manualLayout>
                  <c:x val="-4.6296296296297014E-3"/>
                  <c:y val="5.3944706675657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7F-4B6B-8697-B6DCF2B2ECD8}"/>
                </c:ext>
              </c:extLst>
            </c:dLbl>
            <c:dLbl>
              <c:idx val="4"/>
              <c:layout>
                <c:manualLayout>
                  <c:x val="-4.62962962962970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7F-4B6B-8697-B6DCF2B2ECD8}"/>
                </c:ext>
              </c:extLst>
            </c:dLbl>
            <c:dLbl>
              <c:idx val="5"/>
              <c:layout>
                <c:manualLayout>
                  <c:x val="-3.0864197530864712E-3"/>
                  <c:y val="-2.6972353337828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7F-4B6B-8697-B6DCF2B2ECD8}"/>
                </c:ext>
              </c:extLst>
            </c:dLbl>
            <c:dLbl>
              <c:idx val="6"/>
              <c:layout>
                <c:manualLayout>
                  <c:x val="0"/>
                  <c:y val="1.07889413351314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7F-4B6B-8697-B6DCF2B2ECD8}"/>
                </c:ext>
              </c:extLst>
            </c:dLbl>
            <c:dLbl>
              <c:idx val="7"/>
              <c:layout>
                <c:manualLayout>
                  <c:x val="1.5430883639546346E-3"/>
                  <c:y val="2.6972353337828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7F-4B6B-8697-B6DCF2B2ECD8}"/>
                </c:ext>
              </c:extLst>
            </c:dLbl>
            <c:dLbl>
              <c:idx val="8"/>
              <c:layout>
                <c:manualLayout>
                  <c:x val="-3.1768634878214792E-3"/>
                  <c:y val="5.3944706675657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7F-4B6B-8697-B6DCF2B2EC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Лист1!$B$3:$B$11</c:f>
            </c:numRef>
          </c:val>
          <c:extLst>
            <c:ext xmlns:c16="http://schemas.microsoft.com/office/drawing/2014/chart" uri="{C3380CC4-5D6E-409C-BE32-E72D297353CC}">
              <c16:uniqueId val="{00000009-6C7F-4B6B-8697-B6DCF2B2EC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255535329572052E-3"/>
                  <c:y val="-1.88806473364801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C7F-4B6B-8697-B6DCF2B2ECD8}"/>
                </c:ext>
              </c:extLst>
            </c:dLbl>
            <c:dLbl>
              <c:idx val="1"/>
              <c:layout>
                <c:manualLayout>
                  <c:x val="3.1589337666664599E-4"/>
                  <c:y val="1.8880647336480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7F-4B6B-8697-B6DCF2B2ECD8}"/>
                </c:ext>
              </c:extLst>
            </c:dLbl>
            <c:dLbl>
              <c:idx val="2"/>
              <c:layout>
                <c:manualLayout>
                  <c:x val="-1.3626588077868089E-3"/>
                  <c:y val="2.6970229530478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C7F-4B6B-8697-B6DCF2B2ECD8}"/>
                </c:ext>
              </c:extLst>
            </c:dLbl>
            <c:dLbl>
              <c:idx val="3"/>
              <c:layout>
                <c:manualLayout>
                  <c:x val="4.6295081170409274E-3"/>
                  <c:y val="2.6972353337828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7F-4B6B-8697-B6DCF2B2ECD8}"/>
                </c:ext>
              </c:extLst>
            </c:dLbl>
            <c:dLbl>
              <c:idx val="4"/>
              <c:layout>
                <c:manualLayout>
                  <c:x val="1.9043251205773976E-3"/>
                  <c:y val="8.0917060013487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C7F-4B6B-8697-B6DCF2B2ECD8}"/>
                </c:ext>
              </c:extLst>
            </c:dLbl>
            <c:dLbl>
              <c:idx val="5"/>
              <c:layout>
                <c:manualLayout>
                  <c:x val="6.398551278530671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>
                        <a:latin typeface="Arial" pitchFamily="34" charset="0"/>
                        <a:cs typeface="Arial" pitchFamily="34" charset="0"/>
                      </a:rPr>
                      <a:t>10,2</a:t>
                    </a:r>
                    <a:endParaRPr lang="en-US" sz="1400" b="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6C7F-4B6B-8697-B6DCF2B2ECD8}"/>
                </c:ext>
              </c:extLst>
            </c:dLbl>
            <c:dLbl>
              <c:idx val="6"/>
              <c:layout>
                <c:manualLayout>
                  <c:x val="-3.0413289509320551E-3"/>
                  <c:y val="8.0917060013487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C7F-4B6B-8697-B6DCF2B2ECD8}"/>
                </c:ext>
              </c:extLst>
            </c:dLbl>
            <c:dLbl>
              <c:idx val="8"/>
              <c:layout>
                <c:manualLayout>
                  <c:x val="7.6944454667531113E-4"/>
                  <c:y val="8.0914936206136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7F-4B6B-8697-B6DCF2B2EC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>
                    <a:latin typeface="Arial" pitchFamily="34" charset="0"/>
                    <a:cs typeface="Arial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Лист1!$C$3:$C$11</c:f>
            </c:numRef>
          </c:val>
          <c:extLst>
            <c:ext xmlns:c16="http://schemas.microsoft.com/office/drawing/2014/chart" uri="{C3380CC4-5D6E-409C-BE32-E72D297353CC}">
              <c16:uniqueId val="{00000012-6C7F-4B6B-8697-B6DCF2B2EC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4942261579532993E-3"/>
                  <c:y val="2.4275118004045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7F-4B6B-8697-B6DCF2B2EC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200" b="1">
                    <a:latin typeface="Arial" pitchFamily="34" charset="0"/>
                    <a:cs typeface="Arial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Лист1!$D$3:$D$11</c:f>
            </c:numRef>
          </c:val>
          <c:extLst>
            <c:ext xmlns:c16="http://schemas.microsoft.com/office/drawing/2014/chart" uri="{C3380CC4-5D6E-409C-BE32-E72D297353CC}">
              <c16:uniqueId val="{00000014-6C7F-4B6B-8697-B6DCF2B2ECD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2.9961507719689236E-3"/>
                  <c:y val="1.3486176668914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7F-4B6B-8697-B6DCF2B2ECD8}"/>
                </c:ext>
              </c:extLst>
            </c:dLbl>
            <c:dLbl>
              <c:idx val="7"/>
              <c:layout>
                <c:manualLayout>
                  <c:x val="-1.0985759255457487E-16"/>
                  <c:y val="-5.3944706675657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C7F-4B6B-8697-B6DCF2B2ECD8}"/>
                </c:ext>
              </c:extLst>
            </c:dLbl>
            <c:dLbl>
              <c:idx val="8"/>
              <c:layout>
                <c:manualLayout>
                  <c:x val="-7.4904948886139692E-3"/>
                  <c:y val="-5.3944706675657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C7F-4B6B-8697-B6DCF2B2EC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Лист1!$E$3:$E$11</c:f>
            </c:numRef>
          </c:val>
          <c:extLst>
            <c:ext xmlns:c16="http://schemas.microsoft.com/office/drawing/2014/chart" uri="{C3380CC4-5D6E-409C-BE32-E72D297353CC}">
              <c16:uniqueId val="{00000018-6C7F-4B6B-8697-B6DCF2B2ECD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Лист1!$F$3:$F$11</c:f>
            </c:numRef>
          </c:val>
          <c:extLst>
            <c:ext xmlns:c16="http://schemas.microsoft.com/office/drawing/2014/chart" uri="{C3380CC4-5D6E-409C-BE32-E72D297353CC}">
              <c16:uniqueId val="{00000019-6C7F-4B6B-8697-B6DCF2B2ECD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Лист1!$G$3:$G$11</c:f>
            </c:numRef>
          </c:val>
          <c:extLst>
            <c:ext xmlns:c16="http://schemas.microsoft.com/office/drawing/2014/chart" uri="{C3380CC4-5D6E-409C-BE32-E72D297353CC}">
              <c16:uniqueId val="{0000001A-6C7F-4B6B-8697-B6DCF2B2ECD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1"/>
              <c:layout>
                <c:manualLayout>
                  <c:x val="-2.7464398138643649E-17"/>
                  <c:y val="8.091706001348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C7F-4B6B-8697-B6DCF2B2ECD8}"/>
                </c:ext>
              </c:extLst>
            </c:dLbl>
            <c:dLbl>
              <c:idx val="2"/>
              <c:layout>
                <c:manualLayout>
                  <c:x val="-1.6478829245828771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C7F-4B6B-8697-B6DCF2B2EC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Лист1!$H$2:$H$11</c:f>
            </c:numRef>
          </c:val>
          <c:extLst>
            <c:ext xmlns:c16="http://schemas.microsoft.com/office/drawing/2014/chart" uri="{C3380CC4-5D6E-409C-BE32-E72D297353CC}">
              <c16:uniqueId val="{0000001D-6C7F-4B6B-8697-B6DCF2B2ECD8}"/>
            </c:ext>
          </c:extLst>
        </c:ser>
        <c:ser>
          <c:idx val="9"/>
          <c:order val="9"/>
          <c:tx>
            <c:strRef>
              <c:f>Лист1!$N$1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Лист1!$A$3:$A$9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Лист1!$N$3:$N$10</c:f>
              <c:numCache>
                <c:formatCode>General</c:formatCode>
                <c:ptCount val="7"/>
                <c:pt idx="0">
                  <c:v>4.2</c:v>
                </c:pt>
                <c:pt idx="1">
                  <c:v>1.4</c:v>
                </c:pt>
                <c:pt idx="2">
                  <c:v>3.4</c:v>
                </c:pt>
                <c:pt idx="3">
                  <c:v>2.5</c:v>
                </c:pt>
                <c:pt idx="4">
                  <c:v>2.2999999999999998</c:v>
                </c:pt>
                <c:pt idx="5">
                  <c:v>4.4000000000000004</c:v>
                </c:pt>
                <c:pt idx="6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1-4C0E-ADB3-7E2B034935E0}"/>
            </c:ext>
          </c:extLst>
        </c:ser>
        <c:ser>
          <c:idx val="10"/>
          <c:order val="10"/>
          <c:tx>
            <c:strRef>
              <c:f>Лист1!$O$1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Лист1!$A$3:$A$9</c:f>
              <c:strCache>
                <c:ptCount val="7"/>
                <c:pt idx="0">
                  <c:v>РНПЦК</c:v>
                </c:pt>
                <c:pt idx="1">
                  <c:v>Брест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Гродно</c:v>
                </c:pt>
                <c:pt idx="5">
                  <c:v>Могилев</c:v>
                </c:pt>
                <c:pt idx="6">
                  <c:v>Минск</c:v>
                </c:pt>
              </c:strCache>
            </c:strRef>
          </c:cat>
          <c:val>
            <c:numRef>
              <c:f>Лист1!$O$3:$O$9</c:f>
              <c:numCache>
                <c:formatCode>General</c:formatCode>
                <c:ptCount val="7"/>
                <c:pt idx="0">
                  <c:v>3.5</c:v>
                </c:pt>
                <c:pt idx="1">
                  <c:v>2.7</c:v>
                </c:pt>
                <c:pt idx="2">
                  <c:v>3.5</c:v>
                </c:pt>
                <c:pt idx="3">
                  <c:v>2</c:v>
                </c:pt>
                <c:pt idx="4">
                  <c:v>2.7</c:v>
                </c:pt>
                <c:pt idx="5">
                  <c:v>4.2</c:v>
                </c:pt>
                <c:pt idx="6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B-40A3-9D32-2ABFF302B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066752"/>
        <c:axId val="155749760"/>
        <c:extLst>
          <c:ext xmlns:c15="http://schemas.microsoft.com/office/drawing/2012/chart" uri="{02D57815-91ED-43cb-92C2-25804820EDAC}">
            <c15:filteredBar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Лист1!$L$1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-6.8660995346609122E-18"/>
                        <c:y val="-1.348617666891436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D60A-4787-86D9-FE7C23B4F65F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600" b="1"/>
                      </a:pPr>
                      <a:endParaRPr lang="ru-BY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Лист1!$A$3:$A$9</c15:sqref>
                        </c15:formulaRef>
                      </c:ext>
                    </c:extLst>
                    <c:strCache>
                      <c:ptCount val="7"/>
                      <c:pt idx="0">
                        <c:v>РНПЦК</c:v>
                      </c:pt>
                      <c:pt idx="1">
                        <c:v>Брест</c:v>
                      </c:pt>
                      <c:pt idx="2">
                        <c:v>Витебск</c:v>
                      </c:pt>
                      <c:pt idx="3">
                        <c:v>Гомель</c:v>
                      </c:pt>
                      <c:pt idx="4">
                        <c:v>Гродно</c:v>
                      </c:pt>
                      <c:pt idx="5">
                        <c:v>Могилев</c:v>
                      </c:pt>
                      <c:pt idx="6">
                        <c:v>Минск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Лист1!$L$3:$L$10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 formatCode="General">
                        <c:v>3.2</c:v>
                      </c:pt>
                      <c:pt idx="1">
                        <c:v>4.26</c:v>
                      </c:pt>
                      <c:pt idx="2" formatCode="General">
                        <c:v>4.3</c:v>
                      </c:pt>
                      <c:pt idx="3" formatCode="General">
                        <c:v>3.9</c:v>
                      </c:pt>
                      <c:pt idx="4" formatCode="General">
                        <c:v>1.5</c:v>
                      </c:pt>
                      <c:pt idx="5" formatCode="General">
                        <c:v>4.3</c:v>
                      </c:pt>
                      <c:pt idx="6" formatCode="General">
                        <c:v>8.4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F-6C7F-4B6B-8697-B6DCF2B2ECD8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Лист1!$M$1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400" b="1"/>
                      </a:pPr>
                      <a:endParaRPr lang="ru-BY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Лист1!$A$3:$A$9</c15:sqref>
                        </c15:formulaRef>
                      </c:ext>
                    </c:extLst>
                    <c:strCache>
                      <c:ptCount val="7"/>
                      <c:pt idx="0">
                        <c:v>РНПЦК</c:v>
                      </c:pt>
                      <c:pt idx="1">
                        <c:v>Брест</c:v>
                      </c:pt>
                      <c:pt idx="2">
                        <c:v>Витебск</c:v>
                      </c:pt>
                      <c:pt idx="3">
                        <c:v>Гомель</c:v>
                      </c:pt>
                      <c:pt idx="4">
                        <c:v>Гродно</c:v>
                      </c:pt>
                      <c:pt idx="5">
                        <c:v>Могилев</c:v>
                      </c:pt>
                      <c:pt idx="6">
                        <c:v>Минск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Лист1!$M$3:$M$10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3.7</c:v>
                      </c:pt>
                      <c:pt idx="1">
                        <c:v>4.5999999999999996</c:v>
                      </c:pt>
                      <c:pt idx="2">
                        <c:v>3.4</c:v>
                      </c:pt>
                      <c:pt idx="3">
                        <c:v>5.0999999999999996</c:v>
                      </c:pt>
                      <c:pt idx="4">
                        <c:v>2</c:v>
                      </c:pt>
                      <c:pt idx="5">
                        <c:v>5.6</c:v>
                      </c:pt>
                      <c:pt idx="6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D60A-4787-86D9-FE7C23B4F65F}"/>
                  </c:ext>
                </c:extLst>
              </c15:ser>
            </c15:filteredBarSeries>
          </c:ext>
        </c:extLst>
      </c:barChart>
      <c:catAx>
        <c:axId val="15706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BY"/>
          </a:p>
        </c:txPr>
        <c:crossAx val="155749760"/>
        <c:crosses val="autoZero"/>
        <c:auto val="1"/>
        <c:lblAlgn val="ctr"/>
        <c:lblOffset val="100"/>
        <c:noMultiLvlLbl val="0"/>
      </c:catAx>
      <c:valAx>
        <c:axId val="155749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BY"/>
          </a:p>
        </c:txPr>
        <c:crossAx val="157066752"/>
        <c:crosses val="autoZero"/>
        <c:crossBetween val="between"/>
        <c:minorUnit val="0.4"/>
      </c:valAx>
    </c:plotArea>
    <c:legend>
      <c:legendPos val="r"/>
      <c:layout>
        <c:manualLayout>
          <c:xMode val="edge"/>
          <c:yMode val="edge"/>
          <c:x val="6.529721343823168E-2"/>
          <c:y val="6.1696603501096433E-4"/>
        </c:manualLayout>
      </c:layout>
      <c:overlay val="0"/>
      <c:txPr>
        <a:bodyPr/>
        <a:lstStyle/>
        <a:p>
          <a:pPr>
            <a:defRPr sz="1200"/>
          </a:pPr>
          <a:endParaRPr lang="ru-BY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rebuchet MS" pitchFamily="34" charset="0"/>
        </a:defRPr>
      </a:pPr>
      <a:endParaRPr lang="ru-BY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0.03867</cdr:x>
      <cdr:y>0</cdr:y>
    </cdr:from>
    <cdr:to>
      <cdr:x>0.99353</cdr:x>
      <cdr:y>0.15688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B227BAD3-EFB7-4F87-9C8E-35A2900AB964}"/>
            </a:ext>
          </a:extLst>
        </cdr:cNvPr>
        <cdr:cNvSpPr txBox="1"/>
      </cdr:nvSpPr>
      <cdr:spPr>
        <a:xfrm xmlns:a="http://schemas.openxmlformats.org/drawingml/2006/main" flipH="1">
          <a:off x="318219" y="0"/>
          <a:ext cx="7858148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latin typeface="Trebuchet MS" pitchFamily="34" charset="0"/>
              <a:cs typeface="Arial" pitchFamily="34" charset="0"/>
            </a:rPr>
            <a:t>Среднее количество операций коррекции ППС (на 1 млн):</a:t>
          </a:r>
        </a:p>
        <a:p xmlns:a="http://schemas.openxmlformats.org/drawingml/2006/main">
          <a:r>
            <a:rPr lang="ru-RU" sz="1400" b="1" dirty="0">
              <a:latin typeface="Trebuchet MS" pitchFamily="34" charset="0"/>
              <a:cs typeface="Arial" pitchFamily="34" charset="0"/>
            </a:rPr>
            <a:t>  	 в Европе – 270. в РБ  2025 – 137</a:t>
          </a:r>
          <a:r>
            <a:rPr lang="en-US" sz="1400" b="1" dirty="0">
              <a:latin typeface="Trebuchet MS" pitchFamily="34" charset="0"/>
              <a:cs typeface="Arial" pitchFamily="34" charset="0"/>
            </a:rPr>
            <a:t> (</a:t>
          </a:r>
          <a:r>
            <a:rPr lang="ru-RU" sz="1400" b="1" dirty="0">
              <a:latin typeface="Trebuchet MS" pitchFamily="34" charset="0"/>
              <a:cs typeface="Arial" pitchFamily="34" charset="0"/>
            </a:rPr>
            <a:t>51</a:t>
          </a:r>
          <a:r>
            <a:rPr lang="en-US" sz="1400" b="1" dirty="0">
              <a:latin typeface="Trebuchet MS" pitchFamily="34" charset="0"/>
              <a:cs typeface="Arial" pitchFamily="34" charset="0"/>
            </a:rPr>
            <a:t>%)</a:t>
          </a:r>
        </a:p>
        <a:p xmlns:a="http://schemas.openxmlformats.org/drawingml/2006/main">
          <a:r>
            <a:rPr lang="en-US" sz="1400" b="1" dirty="0">
              <a:latin typeface="Trebuchet MS" pitchFamily="34" charset="0"/>
              <a:cs typeface="Arial" pitchFamily="34" charset="0"/>
            </a:rPr>
            <a:t>	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8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50475" cy="49649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9309" name="Дата 2"/>
          <p:cNvSpPr>
            <a:spLocks noGrp="1"/>
          </p:cNvSpPr>
          <p:nvPr>
            <p:ph type="dt" sz="quarter" idx="1"/>
          </p:nvPr>
        </p:nvSpPr>
        <p:spPr>
          <a:xfrm>
            <a:off x="3856741" y="3"/>
            <a:ext cx="2950475" cy="49649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5BDF8F9-5EBC-4A9A-B48B-5B88743DC2D0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1049310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1600"/>
            <a:ext cx="2950475" cy="49649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9311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41" y="9431600"/>
            <a:ext cx="2950475" cy="49649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8B1542E4-A994-4922-B550-039BC9F21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0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50475" cy="49649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303" name="Дата 2"/>
          <p:cNvSpPr>
            <a:spLocks noGrp="1"/>
          </p:cNvSpPr>
          <p:nvPr>
            <p:ph type="dt" idx="1"/>
          </p:nvPr>
        </p:nvSpPr>
        <p:spPr>
          <a:xfrm>
            <a:off x="3856741" y="3"/>
            <a:ext cx="2950475" cy="49649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F7343C0E-EE85-4059-BE44-1985E944E856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104930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0938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US"/>
          </a:p>
        </p:txBody>
      </p:sp>
      <p:sp>
        <p:nvSpPr>
          <p:cNvPr id="104930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3" y="4716663"/>
            <a:ext cx="5447029" cy="4468416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930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1600"/>
            <a:ext cx="2950475" cy="49649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30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1" y="9431600"/>
            <a:ext cx="2950475" cy="49649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3E31BB94-2773-47CC-BF73-06B1035B8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65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898">
              <a:defRPr/>
            </a:pPr>
            <a:r>
              <a:rPr lang="ru-RU" dirty="0"/>
              <a:t>2019 – 219,2 на 1 млн (36,5%) / на РС 63,6 на 1 млн </a:t>
            </a:r>
          </a:p>
          <a:p>
            <a:pPr defTabSz="921898">
              <a:defRPr/>
            </a:pPr>
            <a:r>
              <a:rPr lang="ru-RU" dirty="0"/>
              <a:t>2020 – 159,3 на 1 млн (26,6%) / на РС 39,2 на 1 млн </a:t>
            </a:r>
          </a:p>
          <a:p>
            <a:pPr defTabSz="921898">
              <a:defRPr/>
            </a:pPr>
            <a:r>
              <a:rPr lang="ru-RU" dirty="0"/>
              <a:t>2021 – 179,83 на 1 млн ( %) / на РС 33,3 на 1 млн </a:t>
            </a:r>
          </a:p>
          <a:p>
            <a:pPr defTabSz="921898">
              <a:defRPr/>
            </a:pPr>
            <a:r>
              <a:rPr lang="ru-RU" dirty="0"/>
              <a:t>2022 – 227,5 / 32,95</a:t>
            </a:r>
          </a:p>
          <a:p>
            <a:pPr defTabSz="921898">
              <a:defRPr/>
            </a:pPr>
            <a:r>
              <a:rPr lang="ru-RU" dirty="0"/>
              <a:t>2023 – 241,7 / на РС</a:t>
            </a:r>
            <a:r>
              <a:rPr lang="ru-RU" baseline="0" dirty="0"/>
              <a:t> – 39,1 </a:t>
            </a:r>
            <a:r>
              <a:rPr lang="en-US" baseline="0" dirty="0"/>
              <a:t>//</a:t>
            </a:r>
            <a:r>
              <a:rPr lang="ru-RU" baseline="0" dirty="0"/>
              <a:t> с учетом РКМЦ 256,4 / на РС 40,4</a:t>
            </a:r>
            <a:endParaRPr lang="en-US" baseline="0" dirty="0"/>
          </a:p>
          <a:p>
            <a:pPr defTabSz="921898">
              <a:defRPr/>
            </a:pPr>
            <a:r>
              <a:rPr lang="en-US" baseline="0" dirty="0"/>
              <a:t>2024 – </a:t>
            </a:r>
            <a:r>
              <a:rPr lang="en-US" dirty="0"/>
              <a:t>242,7 </a:t>
            </a:r>
            <a:r>
              <a:rPr lang="ru-RU" dirty="0"/>
              <a:t>/ на РС</a:t>
            </a:r>
            <a:r>
              <a:rPr lang="ru-RU" baseline="0" dirty="0"/>
              <a:t> – </a:t>
            </a:r>
            <a:r>
              <a:rPr lang="en-US" baseline="0" dirty="0"/>
              <a:t>44,2</a:t>
            </a:r>
            <a:r>
              <a:rPr lang="ru-RU" baseline="0" dirty="0"/>
              <a:t>  </a:t>
            </a:r>
            <a:r>
              <a:rPr lang="en-US" baseline="0" dirty="0"/>
              <a:t>//</a:t>
            </a:r>
            <a:r>
              <a:rPr lang="ru-RU" baseline="0" dirty="0"/>
              <a:t>с учетом РКМЦ 264</a:t>
            </a:r>
            <a:r>
              <a:rPr lang="en-US" baseline="0" dirty="0"/>
              <a:t>,6</a:t>
            </a:r>
            <a:r>
              <a:rPr lang="ru-RU" baseline="0" dirty="0"/>
              <a:t> / на РС </a:t>
            </a:r>
            <a:r>
              <a:rPr lang="en-US" baseline="0" dirty="0"/>
              <a:t>46,3</a:t>
            </a:r>
            <a:endParaRPr lang="ru-RU" baseline="0" dirty="0"/>
          </a:p>
          <a:p>
            <a:pPr defTabSz="921898">
              <a:defRPr/>
            </a:pPr>
            <a:r>
              <a:rPr lang="ru-RU" baseline="0" dirty="0"/>
              <a:t>2025 – 280,5 / на РС - 39,2</a:t>
            </a:r>
            <a:endParaRPr lang="en-US" baseline="0" dirty="0"/>
          </a:p>
          <a:p>
            <a:pPr defTabSz="921898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93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BA8BC-FA6A-4624-9D10-0B46E0FD9A5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97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учетом ВСЕХ умерших</a:t>
            </a:r>
          </a:p>
        </p:txBody>
      </p:sp>
      <p:sp>
        <p:nvSpPr>
          <p:cNvPr id="104875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8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59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47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трансплантации легких (2017-3,2019-1); </a:t>
            </a:r>
            <a:r>
              <a:rPr lang="ru-RU" baseline="0" dirty="0"/>
              <a:t>комплекса сердце-почки (2012-1) и сердце-легкие (2016-1, 2020-1)</a:t>
            </a:r>
          </a:p>
        </p:txBody>
      </p:sp>
      <p:sp>
        <p:nvSpPr>
          <p:cNvPr id="104869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4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6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Нет информации за 2019</a:t>
            </a:r>
          </a:p>
        </p:txBody>
      </p:sp>
      <p:sp>
        <p:nvSpPr>
          <p:cNvPr id="104886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63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04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35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6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Нет информации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09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98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48799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898">
              <a:defRPr/>
            </a:pPr>
            <a:r>
              <a:rPr lang="ru-RU" dirty="0"/>
              <a:t>2018 – 1889,8 на 1 млн</a:t>
            </a:r>
          </a:p>
          <a:p>
            <a:pPr defTabSz="921898">
              <a:defRPr/>
            </a:pPr>
            <a:r>
              <a:rPr lang="ru-RU" dirty="0"/>
              <a:t>2019 – 2108,4 на 1 млн</a:t>
            </a:r>
          </a:p>
          <a:p>
            <a:pPr defTabSz="921898">
              <a:defRPr/>
            </a:pPr>
            <a:r>
              <a:rPr lang="ru-RU" dirty="0"/>
              <a:t>2020 – 1704,4 на 1 млн</a:t>
            </a:r>
          </a:p>
          <a:p>
            <a:r>
              <a:rPr lang="ru-RU" dirty="0"/>
              <a:t>2021 – 2027,4 на 1 млн</a:t>
            </a:r>
          </a:p>
          <a:p>
            <a:r>
              <a:rPr lang="ru-RU" dirty="0"/>
              <a:t>2022 – 2522,6</a:t>
            </a:r>
          </a:p>
          <a:p>
            <a:r>
              <a:rPr lang="ru-RU" dirty="0"/>
              <a:t>2023 – 2929,5</a:t>
            </a:r>
          </a:p>
          <a:p>
            <a:r>
              <a:rPr lang="ru-RU" dirty="0"/>
              <a:t>2024 – 3091,75</a:t>
            </a:r>
          </a:p>
          <a:p>
            <a:r>
              <a:rPr lang="ru-RU" dirty="0"/>
              <a:t>2025</a:t>
            </a:r>
            <a:r>
              <a:rPr lang="ru-RU" baseline="0" dirty="0"/>
              <a:t> – 3425,1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2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2019 – 330,7 на 1 млн (41,3%)</a:t>
            </a:r>
          </a:p>
          <a:p>
            <a:r>
              <a:rPr lang="ru-RU" dirty="0"/>
              <a:t>2020 – 242,1 на 1 млн</a:t>
            </a:r>
          </a:p>
          <a:p>
            <a:r>
              <a:rPr lang="ru-RU" dirty="0"/>
              <a:t>2021– 286,4 на 1 млн</a:t>
            </a:r>
          </a:p>
          <a:p>
            <a:r>
              <a:rPr lang="ru-RU" dirty="0"/>
              <a:t>2022 – 347,7</a:t>
            </a:r>
          </a:p>
          <a:p>
            <a:r>
              <a:rPr lang="ru-RU" dirty="0"/>
              <a:t>2023 – 375,5 / с учетом РКМЦ 400,6</a:t>
            </a:r>
          </a:p>
          <a:p>
            <a:r>
              <a:rPr lang="ru-RU" dirty="0"/>
              <a:t>2024 – 381,4 / с учетом РКМЦ 414,2</a:t>
            </a:r>
          </a:p>
          <a:p>
            <a:r>
              <a:rPr lang="ru-RU" dirty="0"/>
              <a:t>2025 - 445</a:t>
            </a:r>
          </a:p>
        </p:txBody>
      </p:sp>
      <p:sp>
        <p:nvSpPr>
          <p:cNvPr id="104864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49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03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898">
              <a:defRPr/>
            </a:pPr>
            <a:r>
              <a:rPr lang="ru-RU" dirty="0"/>
              <a:t>Все ППС</a:t>
            </a:r>
          </a:p>
          <a:p>
            <a:pPr defTabSz="921898">
              <a:defRPr/>
            </a:pPr>
            <a:r>
              <a:rPr lang="ru-RU" dirty="0"/>
              <a:t>2019 – 84,5 на 1 млн</a:t>
            </a:r>
          </a:p>
          <a:p>
            <a:pPr defTabSz="921898">
              <a:defRPr/>
            </a:pPr>
            <a:r>
              <a:rPr lang="ru-RU" dirty="0"/>
              <a:t>2020 – 56,2</a:t>
            </a:r>
          </a:p>
          <a:p>
            <a:pPr defTabSz="921898">
              <a:defRPr/>
            </a:pPr>
            <a:r>
              <a:rPr lang="ru-RU" dirty="0"/>
              <a:t>2021 – 60,4</a:t>
            </a:r>
          </a:p>
          <a:p>
            <a:pPr defTabSz="921898">
              <a:defRPr/>
            </a:pPr>
            <a:r>
              <a:rPr lang="ru-RU" dirty="0"/>
              <a:t>2022 – 91,0</a:t>
            </a:r>
          </a:p>
          <a:p>
            <a:pPr defTabSz="921898">
              <a:defRPr/>
            </a:pPr>
            <a:r>
              <a:rPr lang="ru-RU" dirty="0"/>
              <a:t>2023 – 101,7 //с учетом РКМЦ</a:t>
            </a:r>
            <a:r>
              <a:rPr lang="ru-RU" baseline="0" dirty="0"/>
              <a:t> 110,75</a:t>
            </a:r>
            <a:endParaRPr lang="en-US" baseline="0" dirty="0"/>
          </a:p>
          <a:p>
            <a:pPr defTabSz="921898">
              <a:defRPr/>
            </a:pPr>
            <a:r>
              <a:rPr lang="en-US" baseline="0" dirty="0"/>
              <a:t>2024 – </a:t>
            </a:r>
            <a:r>
              <a:rPr lang="ru-RU" dirty="0"/>
              <a:t>127,1 //с учетом РКМЦ</a:t>
            </a:r>
            <a:r>
              <a:rPr lang="ru-RU" baseline="0" dirty="0"/>
              <a:t> 138,5</a:t>
            </a:r>
          </a:p>
          <a:p>
            <a:pPr defTabSz="921898">
              <a:defRPr/>
            </a:pPr>
            <a:r>
              <a:rPr lang="ru-RU" baseline="0" dirty="0"/>
              <a:t>2025 – 137,3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BB94-2773-47CC-BF73-06B1035B86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9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625-DA7C-4EB7-8D50-8A6979723859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F7CE-9BD2-4765-B6A6-FA7AC75E9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C135F-7C58-41C7-A8DD-05436A8A1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69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AE72C-C3A8-4033-B1F0-D8A5EE2EC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7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A4BAE1F-BCA6-46F1-A290-202C99A3021B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3778A09-6A50-4C78-AFBA-3AE428A9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A4BAE1F-BCA6-46F1-A290-202C99A3021B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3778A09-6A50-4C78-AFBA-3AE428A9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A4BAE1F-BCA6-46F1-A290-202C99A3021B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3778A09-6A50-4C78-AFBA-3AE428A9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A4BAE1F-BCA6-46F1-A290-202C99A3021B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3778A09-6A50-4C78-AFBA-3AE428A9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6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4BAE1F-BCA6-46F1-A290-202C99A3021B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778A09-6A50-4C78-AFBA-3AE428A9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1" r:id="rId8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624084" y="1"/>
            <a:ext cx="7519914" cy="6857999"/>
          </a:xfrm>
          <a:prstGeom prst="rect">
            <a:avLst/>
          </a:prstGeom>
          <a:gradFill flip="none" rotWithShape="1">
            <a:gsLst>
              <a:gs pos="0">
                <a:srgbClr val="28578B"/>
              </a:gs>
              <a:gs pos="46000">
                <a:srgbClr val="152A49"/>
              </a:gs>
              <a:gs pos="100000">
                <a:srgbClr val="0F141A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6" r="30447"/>
          <a:stretch/>
        </p:blipFill>
        <p:spPr>
          <a:xfrm>
            <a:off x="0" y="0"/>
            <a:ext cx="2074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rebuchet MS" pitchFamily="34" charset="0"/>
                <a:cs typeface="Arial" pitchFamily="34" charset="0"/>
              </a:rPr>
              <a:t>Кардиохирургия  РБ 2025</a:t>
            </a:r>
            <a:br>
              <a:rPr lang="ru-RU" b="1" dirty="0">
                <a:latin typeface="Trebuchet MS" pitchFamily="34" charset="0"/>
                <a:cs typeface="Arial" pitchFamily="34" charset="0"/>
              </a:rPr>
            </a:br>
            <a:r>
              <a:rPr lang="ru-RU" sz="3600" b="1" dirty="0">
                <a:latin typeface="Trebuchet MS" pitchFamily="34" charset="0"/>
                <a:cs typeface="Arial" pitchFamily="34" charset="0"/>
              </a:rPr>
              <a:t>Результаты </a:t>
            </a:r>
            <a:endParaRPr lang="en-US" b="1" dirty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Главный внештатный кардиохирург </a:t>
            </a:r>
          </a:p>
          <a:p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Министерства здравоохранения РБ</a:t>
            </a:r>
          </a:p>
          <a:p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Д.м.н., профессор Спиридонов С.В</a:t>
            </a:r>
            <a:r>
              <a:rPr lang="ru-RU" b="1" dirty="0">
                <a:latin typeface="Trebuchet MS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4968552" cy="41411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rebuchet MS" pitchFamily="34" charset="0"/>
                <a:cs typeface="Arial" pitchFamily="34" charset="0"/>
              </a:rPr>
              <a:t>Динамика количества операций АКШ</a:t>
            </a:r>
            <a:r>
              <a:rPr lang="en-US" sz="2000" b="1" dirty="0">
                <a:latin typeface="Trebuchet MS" pitchFamily="34" charset="0"/>
                <a:cs typeface="Arial" pitchFamily="34" charset="0"/>
              </a:rPr>
              <a:t> (n)</a:t>
            </a:r>
          </a:p>
        </p:txBody>
      </p:sp>
      <p:graphicFrame>
        <p:nvGraphicFramePr>
          <p:cNvPr id="419431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205721"/>
              </p:ext>
            </p:extLst>
          </p:nvPr>
        </p:nvGraphicFramePr>
        <p:xfrm>
          <a:off x="432764" y="1830954"/>
          <a:ext cx="8358784" cy="455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8644" name="Заголовок 1"/>
          <p:cNvSpPr txBox="1"/>
          <p:nvPr/>
        </p:nvSpPr>
        <p:spPr>
          <a:xfrm>
            <a:off x="714348" y="142852"/>
            <a:ext cx="807720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Кардиохирургия РБ 2025</a:t>
            </a:r>
            <a:r>
              <a:rPr lang="ru-RU" b="1" baseline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.</a:t>
            </a:r>
            <a:r>
              <a:rPr lang="ru-R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 Р</a:t>
            </a:r>
            <a:r>
              <a:rPr kumimoji="0" lang="ru-RU" b="1" i="0" u="none" strike="noStrike" kern="1200" cap="none" spc="0" normalizeH="0" baseline="0" noProof="0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езультаты</a:t>
            </a:r>
            <a:endParaRPr kumimoji="0" lang="en-US" sz="2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uLnTx/>
              <a:uFillTx/>
              <a:latin typeface="Trebuchet MS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94" name="Группа 10"/>
          <p:cNvGrpSpPr/>
          <p:nvPr/>
        </p:nvGrpSpPr>
        <p:grpSpPr>
          <a:xfrm>
            <a:off x="1331640" y="5896436"/>
            <a:ext cx="6505307" cy="720080"/>
            <a:chOff x="1043608" y="1395106"/>
            <a:chExt cx="6505307" cy="720080"/>
          </a:xfrm>
        </p:grpSpPr>
        <p:sp>
          <p:nvSpPr>
            <p:cNvPr id="1048645" name="TextBox 6"/>
            <p:cNvSpPr txBox="1"/>
            <p:nvPr/>
          </p:nvSpPr>
          <p:spPr>
            <a:xfrm>
              <a:off x="1043608" y="1484784"/>
              <a:ext cx="6505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% операций в регионах от общего количества операций </a:t>
              </a:r>
              <a:r>
                <a:rPr lang="en-US" sz="1400" b="1" dirty="0">
                  <a:latin typeface="Trebuchet MS" pitchFamily="34" charset="0"/>
                  <a:cs typeface="Arial" pitchFamily="34" charset="0"/>
                </a:rPr>
                <a:t>  </a:t>
              </a:r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 2025</a:t>
              </a:r>
              <a:r>
                <a:rPr lang="en-US" sz="1400" b="1" dirty="0">
                  <a:latin typeface="Trebuchet MS" pitchFamily="34" charset="0"/>
                  <a:cs typeface="Arial" pitchFamily="34" charset="0"/>
                </a:rPr>
                <a:t> – 7</a:t>
              </a:r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0,</a:t>
              </a:r>
              <a:r>
                <a:rPr lang="en-US" sz="1400" b="1" dirty="0">
                  <a:latin typeface="Trebuchet MS" pitchFamily="34" charset="0"/>
                  <a:cs typeface="Arial" pitchFamily="34" charset="0"/>
                </a:rPr>
                <a:t>2</a:t>
              </a:r>
              <a:endParaRPr lang="zh-CN" altLang="en-US" dirty="0"/>
            </a:p>
            <a:p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                                                                                              202</a:t>
              </a:r>
              <a:r>
                <a:rPr lang="en-US" sz="1400" b="1" dirty="0">
                  <a:latin typeface="Trebuchet MS" pitchFamily="34" charset="0"/>
                  <a:cs typeface="Arial" pitchFamily="34" charset="0"/>
                </a:rPr>
                <a:t>4 – 74,6</a:t>
              </a:r>
            </a:p>
          </p:txBody>
        </p:sp>
        <p:sp>
          <p:nvSpPr>
            <p:cNvPr id="1048646" name="Овал 8"/>
            <p:cNvSpPr/>
            <p:nvPr/>
          </p:nvSpPr>
          <p:spPr>
            <a:xfrm>
              <a:off x="6073338" y="1395106"/>
              <a:ext cx="1368152" cy="7200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itchFamily="34" charset="0"/>
              </a:endParaRPr>
            </a:p>
          </p:txBody>
        </p:sp>
      </p:grpSp>
      <p:grpSp>
        <p:nvGrpSpPr>
          <p:cNvPr id="95" name="Группа 11"/>
          <p:cNvGrpSpPr/>
          <p:nvPr/>
        </p:nvGrpSpPr>
        <p:grpSpPr>
          <a:xfrm>
            <a:off x="613871" y="1237434"/>
            <a:ext cx="8286776" cy="523220"/>
            <a:chOff x="642910" y="5715016"/>
            <a:chExt cx="8286776" cy="523220"/>
          </a:xfrm>
        </p:grpSpPr>
        <p:sp>
          <p:nvSpPr>
            <p:cNvPr id="1048647" name="TextBox 5"/>
            <p:cNvSpPr txBox="1"/>
            <p:nvPr/>
          </p:nvSpPr>
          <p:spPr>
            <a:xfrm flipH="1">
              <a:off x="642910" y="5715016"/>
              <a:ext cx="828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               Среднее количество операций АКШ  (на 1 млн)</a:t>
              </a:r>
            </a:p>
            <a:p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                                           в Европе – 503;  в 2025 РБ – </a:t>
              </a:r>
              <a:r>
                <a:rPr lang="en-US" sz="1400" b="1" dirty="0">
                  <a:latin typeface="Trebuchet MS" pitchFamily="34" charset="0"/>
                  <a:cs typeface="Arial" pitchFamily="34" charset="0"/>
                </a:rPr>
                <a:t>2</a:t>
              </a:r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80,5</a:t>
              </a:r>
              <a:r>
                <a:rPr lang="en-US" sz="1400" b="1" dirty="0">
                  <a:latin typeface="Trebuchet MS" pitchFamily="34" charset="0"/>
                  <a:cs typeface="Arial" pitchFamily="34" charset="0"/>
                </a:rPr>
                <a:t> </a:t>
              </a:r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(56%)</a:t>
              </a:r>
            </a:p>
          </p:txBody>
        </p:sp>
        <p:sp>
          <p:nvSpPr>
            <p:cNvPr id="1048648" name="Овал 7"/>
            <p:cNvSpPr/>
            <p:nvPr/>
          </p:nvSpPr>
          <p:spPr>
            <a:xfrm>
              <a:off x="6102377" y="5865897"/>
              <a:ext cx="1234966" cy="37233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rebuchet MS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774785"/>
              </p:ext>
            </p:extLst>
          </p:nvPr>
        </p:nvGraphicFramePr>
        <p:xfrm>
          <a:off x="467545" y="1294094"/>
          <a:ext cx="8293596" cy="501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H="1">
            <a:off x="467545" y="3501008"/>
            <a:ext cx="817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40214" y="857272"/>
            <a:ext cx="5545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rebuchet MS" panose="020B0603020202020204" pitchFamily="34" charset="0"/>
              </a:rPr>
              <a:t>Операции на открытом сердце (на 1 млн. населения)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2250" y="6481318"/>
            <a:ext cx="179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РБ – без </a:t>
            </a:r>
            <a:r>
              <a:rPr lang="ru-RU" sz="1400" i="1" dirty="0" err="1"/>
              <a:t>учета</a:t>
            </a:r>
            <a:r>
              <a:rPr lang="ru-RU" sz="1400" i="1" dirty="0"/>
              <a:t> РНПЦ</a:t>
            </a:r>
          </a:p>
        </p:txBody>
      </p:sp>
      <p:sp>
        <p:nvSpPr>
          <p:cNvPr id="17" name="Заголовок 1"/>
          <p:cNvSpPr txBox="1"/>
          <p:nvPr/>
        </p:nvSpPr>
        <p:spPr>
          <a:xfrm>
            <a:off x="642910" y="44624"/>
            <a:ext cx="807720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Кардиохирургия РБ 2025</a:t>
            </a:r>
            <a:r>
              <a:rPr lang="ru-RU" b="1" baseline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.</a:t>
            </a:r>
            <a:r>
              <a:rPr lang="ru-R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 Р</a:t>
            </a:r>
            <a:r>
              <a:rPr kumimoji="0" lang="ru-RU" b="1" i="0" u="none" strike="noStrike" kern="1200" cap="none" spc="0" normalizeH="0" baseline="0" noProof="0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езультаты</a:t>
            </a:r>
            <a:endParaRPr kumimoji="0" lang="en-US" sz="2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uLnTx/>
              <a:uFillTx/>
              <a:latin typeface="Trebuchet MS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0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Заголовок 1"/>
          <p:cNvSpPr>
            <a:spLocks noGrp="1"/>
          </p:cNvSpPr>
          <p:nvPr>
            <p:ph type="title"/>
          </p:nvPr>
        </p:nvSpPr>
        <p:spPr>
          <a:xfrm>
            <a:off x="1547664" y="1124157"/>
            <a:ext cx="6696744" cy="41411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rebuchet MS" pitchFamily="34" charset="0"/>
                <a:cs typeface="Arial" pitchFamily="34" charset="0"/>
              </a:rPr>
              <a:t>Летальность после операций на сердце (%)</a:t>
            </a:r>
            <a:endParaRPr lang="en-US" sz="2000" b="1" dirty="0">
              <a:latin typeface="Trebuchet MS" pitchFamily="34" charset="0"/>
              <a:cs typeface="Arial" pitchFamily="34" charset="0"/>
            </a:endParaRPr>
          </a:p>
        </p:txBody>
      </p:sp>
      <p:graphicFrame>
        <p:nvGraphicFramePr>
          <p:cNvPr id="4194329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299832"/>
              </p:ext>
            </p:extLst>
          </p:nvPr>
        </p:nvGraphicFramePr>
        <p:xfrm>
          <a:off x="611560" y="1844824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8744" name="Заголовок 1"/>
          <p:cNvSpPr txBox="1"/>
          <p:nvPr/>
        </p:nvSpPr>
        <p:spPr>
          <a:xfrm>
            <a:off x="642910" y="71414"/>
            <a:ext cx="807720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Кардиохирургия РБ 2025</a:t>
            </a:r>
            <a:r>
              <a:rPr lang="ru-RU" b="1" baseline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.</a:t>
            </a:r>
            <a:r>
              <a:rPr lang="ru-R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 Р</a:t>
            </a:r>
            <a:r>
              <a:rPr kumimoji="0" lang="ru-RU" b="1" i="0" u="none" strike="noStrike" kern="1200" cap="none" spc="0" normalizeH="0" baseline="0" noProof="0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езультаты</a:t>
            </a:r>
            <a:endParaRPr kumimoji="0" lang="en-US" sz="2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uLnTx/>
              <a:uFillTx/>
              <a:latin typeface="Trebuchet MS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145739" name="Прямая соединительная линия 5"/>
          <p:cNvCxnSpPr>
            <a:cxnSpLocks/>
          </p:cNvCxnSpPr>
          <p:nvPr/>
        </p:nvCxnSpPr>
        <p:spPr>
          <a:xfrm>
            <a:off x="1187624" y="4725144"/>
            <a:ext cx="7460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1"/>
          <p:cNvGrpSpPr/>
          <p:nvPr/>
        </p:nvGrpSpPr>
        <p:grpSpPr>
          <a:xfrm>
            <a:off x="971600" y="6095196"/>
            <a:ext cx="5532870" cy="369332"/>
            <a:chOff x="971600" y="5949280"/>
            <a:chExt cx="5532870" cy="369332"/>
          </a:xfrm>
        </p:grpSpPr>
        <p:cxnSp>
          <p:nvCxnSpPr>
            <p:cNvPr id="8" name="Прямая соединительная линия 12"/>
            <p:cNvCxnSpPr>
              <a:cxnSpLocks/>
            </p:cNvCxnSpPr>
            <p:nvPr/>
          </p:nvCxnSpPr>
          <p:spPr>
            <a:xfrm>
              <a:off x="971600" y="6156184"/>
              <a:ext cx="432048" cy="9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3"/>
            <p:cNvSpPr txBox="1"/>
            <p:nvPr/>
          </p:nvSpPr>
          <p:spPr>
            <a:xfrm>
              <a:off x="1547664" y="5949280"/>
              <a:ext cx="4956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Trebuchet MS" pitchFamily="34" charset="0"/>
                </a:rPr>
                <a:t>Средняя летальность п</a:t>
              </a:r>
              <a:r>
                <a:rPr lang="en-US" b="1" dirty="0">
                  <a:latin typeface="Trebuchet MS" pitchFamily="34" charset="0"/>
                </a:rPr>
                <a:t>/</a:t>
              </a:r>
              <a:r>
                <a:rPr lang="ru-RU" b="1" dirty="0">
                  <a:latin typeface="Trebuchet MS" pitchFamily="34" charset="0"/>
                </a:rPr>
                <a:t>о на сердце – 2,0%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Заголовок 1"/>
          <p:cNvSpPr>
            <a:spLocks noGrp="1"/>
          </p:cNvSpPr>
          <p:nvPr>
            <p:ph type="title"/>
          </p:nvPr>
        </p:nvSpPr>
        <p:spPr>
          <a:xfrm>
            <a:off x="1763688" y="1196752"/>
            <a:ext cx="6048672" cy="4502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rebuchet MS" pitchFamily="34" charset="0"/>
                <a:cs typeface="Arial" pitchFamily="34" charset="0"/>
              </a:rPr>
              <a:t>Летальность после операций с ИК (%)</a:t>
            </a:r>
            <a:endParaRPr lang="en-US" sz="2000" b="1" dirty="0">
              <a:latin typeface="Trebuchet MS" pitchFamily="34" charset="0"/>
              <a:cs typeface="Arial" pitchFamily="34" charset="0"/>
            </a:endParaRPr>
          </a:p>
        </p:txBody>
      </p:sp>
      <p:graphicFrame>
        <p:nvGraphicFramePr>
          <p:cNvPr id="419433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984645"/>
              </p:ext>
            </p:extLst>
          </p:nvPr>
        </p:nvGraphicFramePr>
        <p:xfrm>
          <a:off x="323528" y="1700808"/>
          <a:ext cx="847754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8752" name="Заголовок 1"/>
          <p:cNvSpPr txBox="1"/>
          <p:nvPr/>
        </p:nvSpPr>
        <p:spPr>
          <a:xfrm>
            <a:off x="642910" y="71414"/>
            <a:ext cx="807720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Кардиохирургия РБ 2025</a:t>
            </a:r>
            <a:r>
              <a:rPr lang="ru-RU" b="1" baseline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.</a:t>
            </a:r>
            <a:r>
              <a:rPr lang="ru-R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 Р</a:t>
            </a:r>
            <a:r>
              <a:rPr kumimoji="0" lang="ru-RU" b="1" i="0" u="none" strike="noStrike" kern="1200" cap="none" spc="0" normalizeH="0" baseline="0" noProof="0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езультаты</a:t>
            </a:r>
            <a:endParaRPr kumimoji="0" lang="en-US" sz="2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uLnTx/>
              <a:uFillTx/>
              <a:latin typeface="Trebuchet MS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145740" name="Прямая соединительная линия 9"/>
          <p:cNvCxnSpPr>
            <a:cxnSpLocks/>
          </p:cNvCxnSpPr>
          <p:nvPr/>
        </p:nvCxnSpPr>
        <p:spPr>
          <a:xfrm>
            <a:off x="534247" y="3645024"/>
            <a:ext cx="807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Группа 18"/>
          <p:cNvGrpSpPr/>
          <p:nvPr/>
        </p:nvGrpSpPr>
        <p:grpSpPr>
          <a:xfrm>
            <a:off x="971600" y="5949280"/>
            <a:ext cx="4967010" cy="369332"/>
            <a:chOff x="971600" y="5949280"/>
            <a:chExt cx="4967010" cy="369332"/>
          </a:xfrm>
        </p:grpSpPr>
        <p:cxnSp>
          <p:nvCxnSpPr>
            <p:cNvPr id="3145741" name="Прямая соединительная линия 12"/>
            <p:cNvCxnSpPr>
              <a:cxnSpLocks/>
            </p:cNvCxnSpPr>
            <p:nvPr/>
          </p:nvCxnSpPr>
          <p:spPr>
            <a:xfrm>
              <a:off x="971600" y="6156184"/>
              <a:ext cx="432048" cy="9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53" name="TextBox 17"/>
            <p:cNvSpPr txBox="1"/>
            <p:nvPr/>
          </p:nvSpPr>
          <p:spPr>
            <a:xfrm>
              <a:off x="1547664" y="5949280"/>
              <a:ext cx="4390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Trebuchet MS" pitchFamily="34" charset="0"/>
                </a:rPr>
                <a:t>Средняя летальность </a:t>
              </a:r>
              <a:r>
                <a:rPr lang="ru-RU" b="1" dirty="0" err="1">
                  <a:latin typeface="Trebuchet MS" pitchFamily="34" charset="0"/>
                </a:rPr>
                <a:t>п</a:t>
              </a:r>
              <a:r>
                <a:rPr lang="en-US" b="1" dirty="0">
                  <a:latin typeface="Trebuchet MS" pitchFamily="34" charset="0"/>
                </a:rPr>
                <a:t>/</a:t>
              </a:r>
              <a:r>
                <a:rPr lang="ru-RU" b="1" dirty="0">
                  <a:latin typeface="Trebuchet MS" pitchFamily="34" charset="0"/>
                </a:rPr>
                <a:t>о с ИК – 3,6%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A261F-2959-4747-B210-192AB416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CF8EF6-0DE6-45C7-A2B6-20AEB828A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0"/>
            <a:ext cx="7869237" cy="165269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02C4B9-27ED-4AE5-8353-CCBCA8CEC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38" y="1838103"/>
            <a:ext cx="8535591" cy="187892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0D7E00-F749-47A0-88EF-4250BE955512}"/>
              </a:ext>
            </a:extLst>
          </p:cNvPr>
          <p:cNvSpPr/>
          <p:nvPr/>
        </p:nvSpPr>
        <p:spPr>
          <a:xfrm>
            <a:off x="233238" y="1937037"/>
            <a:ext cx="828211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71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3"/>
          <p:cNvSpPr>
            <a:spLocks noGrp="1"/>
          </p:cNvSpPr>
          <p:nvPr>
            <p:ph type="title"/>
          </p:nvPr>
        </p:nvSpPr>
        <p:spPr>
          <a:xfrm>
            <a:off x="1619672" y="1106488"/>
            <a:ext cx="6696744" cy="66740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rebuchet MS" pitchFamily="34" charset="0"/>
                <a:cs typeface="Arial" pitchFamily="34" charset="0"/>
              </a:rPr>
              <a:t>Риск по </a:t>
            </a:r>
            <a:r>
              <a:rPr lang="en-US" sz="2000" b="1" dirty="0" err="1">
                <a:latin typeface="Trebuchet MS" pitchFamily="34" charset="0"/>
                <a:cs typeface="Arial" pitchFamily="34" charset="0"/>
              </a:rPr>
              <a:t>EuroSCORE</a:t>
            </a:r>
            <a:r>
              <a:rPr lang="en-US" sz="2000" b="1" dirty="0">
                <a:latin typeface="Trebuchet MS" pitchFamily="34" charset="0"/>
                <a:cs typeface="Arial" pitchFamily="34" charset="0"/>
              </a:rPr>
              <a:t> II (</a:t>
            </a:r>
            <a:r>
              <a:rPr lang="ru-RU" sz="2000" b="1" dirty="0">
                <a:latin typeface="Trebuchet MS" pitchFamily="34" charset="0"/>
                <a:cs typeface="Arial" pitchFamily="34" charset="0"/>
              </a:rPr>
              <a:t>оперированные пациенты</a:t>
            </a:r>
            <a:r>
              <a:rPr lang="en-US" sz="2000" b="1" dirty="0">
                <a:latin typeface="Trebuchet MS" pitchFamily="34" charset="0"/>
                <a:cs typeface="Arial" pitchFamily="34" charset="0"/>
              </a:rPr>
              <a:t>)</a:t>
            </a:r>
            <a:endParaRPr lang="ru-RU" sz="2000" b="1" dirty="0">
              <a:latin typeface="Trebuchet MS" pitchFamily="34" charset="0"/>
              <a:cs typeface="Arial" pitchFamily="34" charset="0"/>
            </a:endParaRPr>
          </a:p>
        </p:txBody>
      </p:sp>
      <p:graphicFrame>
        <p:nvGraphicFramePr>
          <p:cNvPr id="4194310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448008"/>
              </p:ext>
            </p:extLst>
          </p:nvPr>
        </p:nvGraphicFramePr>
        <p:xfrm>
          <a:off x="586788" y="1773888"/>
          <a:ext cx="7959828" cy="482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8613" name="Заголовок 1"/>
          <p:cNvSpPr txBox="1"/>
          <p:nvPr/>
        </p:nvSpPr>
        <p:spPr>
          <a:xfrm>
            <a:off x="683568" y="188640"/>
            <a:ext cx="807720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Кардиохирургия РБ 2025</a:t>
            </a:r>
            <a:r>
              <a:rPr lang="ru-RU" b="1" baseline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.</a:t>
            </a:r>
            <a:r>
              <a:rPr lang="ru-R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 Р</a:t>
            </a:r>
            <a:r>
              <a:rPr kumimoji="0" lang="ru-RU" b="1" i="0" u="none" strike="noStrike" kern="1200" cap="none" spc="0" normalizeH="0" baseline="0" noProof="0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езультаты</a:t>
            </a:r>
            <a:endParaRPr kumimoji="0" lang="en-US" sz="2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uLnTx/>
              <a:uFillTx/>
              <a:latin typeface="Trebuchet MS" pitchFamily="34" charset="0"/>
              <a:ea typeface="+mj-ea"/>
              <a:cs typeface="Arial" pitchFamily="34" charset="0"/>
            </a:endParaRPr>
          </a:p>
        </p:txBody>
      </p:sp>
      <p:sp>
        <p:nvSpPr>
          <p:cNvPr id="1048614" name="TextBox 13"/>
          <p:cNvSpPr txBox="1"/>
          <p:nvPr/>
        </p:nvSpPr>
        <p:spPr>
          <a:xfrm>
            <a:off x="1979712" y="5796319"/>
            <a:ext cx="618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rebuchet MS" pitchFamily="34" charset="0"/>
              </a:rPr>
              <a:t>Средняя летальность </a:t>
            </a:r>
            <a:r>
              <a:rPr lang="ru-RU" b="1" dirty="0" err="1">
                <a:latin typeface="Trebuchet MS" pitchFamily="34" charset="0"/>
              </a:rPr>
              <a:t>п</a:t>
            </a:r>
            <a:r>
              <a:rPr lang="en-US" b="1" dirty="0">
                <a:latin typeface="Trebuchet MS" pitchFamily="34" charset="0"/>
              </a:rPr>
              <a:t>/</a:t>
            </a:r>
            <a:r>
              <a:rPr lang="ru-RU" b="1" dirty="0">
                <a:latin typeface="Trebuchet MS" pitchFamily="34" charset="0"/>
              </a:rPr>
              <a:t>о на открытом сердце – 4,0% </a:t>
            </a:r>
          </a:p>
        </p:txBody>
      </p:sp>
      <p:cxnSp>
        <p:nvCxnSpPr>
          <p:cNvPr id="6" name="Прямая соединительная линия 9"/>
          <p:cNvCxnSpPr>
            <a:cxnSpLocks/>
          </p:cNvCxnSpPr>
          <p:nvPr/>
        </p:nvCxnSpPr>
        <p:spPr>
          <a:xfrm>
            <a:off x="827584" y="4005064"/>
            <a:ext cx="807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010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Заголовок 1"/>
          <p:cNvSpPr txBox="1"/>
          <p:nvPr/>
        </p:nvSpPr>
        <p:spPr>
          <a:xfrm>
            <a:off x="683568" y="188640"/>
            <a:ext cx="807720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Кардиохирургия РБ 2025</a:t>
            </a:r>
            <a:r>
              <a:rPr lang="ru-RU" b="1" baseline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.</a:t>
            </a:r>
            <a:r>
              <a:rPr lang="ru-R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 Р</a:t>
            </a:r>
            <a:r>
              <a:rPr kumimoji="0" lang="ru-RU" b="1" i="0" u="none" strike="noStrike" kern="1200" cap="none" spc="0" normalizeH="0" baseline="0" noProof="0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езультаты</a:t>
            </a:r>
            <a:endParaRPr kumimoji="0" lang="en-US" sz="2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uLnTx/>
              <a:uFillTx/>
              <a:latin typeface="Trebuchet MS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19432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972370"/>
              </p:ext>
            </p:extLst>
          </p:nvPr>
        </p:nvGraphicFramePr>
        <p:xfrm>
          <a:off x="107504" y="1858317"/>
          <a:ext cx="892899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8694" name="TextBox 4"/>
          <p:cNvSpPr txBox="1"/>
          <p:nvPr/>
        </p:nvSpPr>
        <p:spPr>
          <a:xfrm>
            <a:off x="3059832" y="1196752"/>
            <a:ext cx="3484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rebuchet MS" pitchFamily="34" charset="0"/>
                <a:cs typeface="Arial" pitchFamily="34" charset="0"/>
              </a:rPr>
              <a:t>Трансплантация сердца</a:t>
            </a:r>
            <a:r>
              <a:rPr lang="en-US" sz="2000" b="1" dirty="0">
                <a:latin typeface="Trebuchet MS" pitchFamily="34" charset="0"/>
                <a:cs typeface="Arial" pitchFamily="34" charset="0"/>
              </a:rPr>
              <a:t> (n)</a:t>
            </a:r>
            <a:endParaRPr lang="ru-RU" sz="2000" b="1" dirty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048695" name="TextBox 6"/>
          <p:cNvSpPr txBox="1"/>
          <p:nvPr/>
        </p:nvSpPr>
        <p:spPr>
          <a:xfrm>
            <a:off x="2418016" y="5032125"/>
            <a:ext cx="6342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rebuchet MS" pitchFamily="34" charset="0"/>
                <a:cs typeface="Arial" pitchFamily="34" charset="0"/>
              </a:rPr>
              <a:t>Всего – трансплантаций сердца – </a:t>
            </a:r>
            <a:r>
              <a:rPr lang="en-US" sz="1600" b="1" dirty="0">
                <a:latin typeface="Trebuchet MS" pitchFamily="34" charset="0"/>
                <a:cs typeface="Arial" pitchFamily="34" charset="0"/>
              </a:rPr>
              <a:t>674</a:t>
            </a:r>
            <a:r>
              <a:rPr lang="ru-RU" sz="1600" b="1" dirty="0">
                <a:latin typeface="Trebuchet MS" pitchFamily="34" charset="0"/>
                <a:cs typeface="Arial" pitchFamily="34" charset="0"/>
              </a:rPr>
              <a:t> (21 детям)</a:t>
            </a:r>
          </a:p>
          <a:p>
            <a:r>
              <a:rPr lang="ru-RU" sz="1600" b="1" dirty="0">
                <a:latin typeface="Trebuchet MS" pitchFamily="34" charset="0"/>
                <a:cs typeface="Arial" pitchFamily="34" charset="0"/>
              </a:rPr>
              <a:t>          - трансплантаций легких  - 5</a:t>
            </a:r>
          </a:p>
          <a:p>
            <a:r>
              <a:rPr lang="ru-RU" sz="1600" b="1" dirty="0">
                <a:latin typeface="Trebuchet MS" pitchFamily="34" charset="0"/>
                <a:cs typeface="Arial" pitchFamily="34" charset="0"/>
              </a:rPr>
              <a:t>          - трансплантаций комплекса «сердце-легкие» - 2</a:t>
            </a:r>
          </a:p>
          <a:p>
            <a:r>
              <a:rPr lang="ru-RU" sz="1600" b="1" dirty="0">
                <a:latin typeface="Trebuchet MS" pitchFamily="34" charset="0"/>
                <a:cs typeface="Arial" pitchFamily="34" charset="0"/>
              </a:rPr>
              <a:t>          - трансплантаций комплекса «сердце-почки» - 1    </a:t>
            </a:r>
          </a:p>
          <a:p>
            <a:endParaRPr lang="ru-RU" sz="1600" b="1" dirty="0">
              <a:latin typeface="Trebuchet M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4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5943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rebuchet MS" pitchFamily="34" charset="0"/>
                <a:cs typeface="Arial" pitchFamily="34" charset="0"/>
              </a:rPr>
              <a:t>Заключение</a:t>
            </a:r>
            <a:endParaRPr lang="en-US" sz="2400" b="1" dirty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048829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539100" cy="38827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Trebuchet MS" pitchFamily="34" charset="0"/>
                <a:cs typeface="Arial" pitchFamily="34" charset="0"/>
              </a:rPr>
              <a:t>         </a:t>
            </a:r>
            <a:r>
              <a:rPr lang="ru-RU" sz="2000" b="1" dirty="0">
                <a:latin typeface="Trebuchet MS" pitchFamily="34" charset="0"/>
                <a:cs typeface="Arial" pitchFamily="34" charset="0"/>
              </a:rPr>
              <a:t>Объем кардиохирургической помощи</a:t>
            </a:r>
            <a:r>
              <a:rPr lang="en-US" sz="2000" b="1" dirty="0">
                <a:latin typeface="Trebuchet MS" pitchFamily="34" charset="0"/>
                <a:cs typeface="Arial" pitchFamily="34" charset="0"/>
              </a:rPr>
              <a:t>, </a:t>
            </a:r>
            <a:r>
              <a:rPr lang="ru-RU" sz="2000" b="1" dirty="0">
                <a:latin typeface="Trebuchet MS" pitchFamily="34" charset="0"/>
                <a:cs typeface="Arial" pitchFamily="34" charset="0"/>
              </a:rPr>
              <a:t>летальность</a:t>
            </a:r>
          </a:p>
          <a:p>
            <a:pPr>
              <a:buNone/>
            </a:pPr>
            <a:endParaRPr lang="ru-RU" sz="2400" b="1" i="1" dirty="0">
              <a:latin typeface="Trebuchet MS" pitchFamily="34" charset="0"/>
              <a:cs typeface="Arial" pitchFamily="34" charset="0"/>
            </a:endParaRPr>
          </a:p>
          <a:p>
            <a:r>
              <a:rPr lang="ru-RU" sz="1600" b="1" dirty="0">
                <a:latin typeface="Trebuchet MS" pitchFamily="34" charset="0"/>
                <a:cs typeface="Arial" pitchFamily="34" charset="0"/>
              </a:rPr>
              <a:t>Общее количество операций</a:t>
            </a:r>
            <a:r>
              <a:rPr lang="en-US" sz="1600" b="1" dirty="0">
                <a:latin typeface="Trebuchet MS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Trebuchet MS" pitchFamily="34" charset="0"/>
                <a:cs typeface="Arial" pitchFamily="34" charset="0"/>
              </a:rPr>
              <a:t>на сердце   на 10,2%</a:t>
            </a:r>
          </a:p>
          <a:p>
            <a:r>
              <a:rPr lang="ru-RU" sz="1600" b="1" dirty="0">
                <a:latin typeface="Trebuchet MS" pitchFamily="34" charset="0"/>
                <a:cs typeface="Arial" pitchFamily="34" charset="0"/>
              </a:rPr>
              <a:t>Средний лист ожидания операций на открытом сердце –  </a:t>
            </a:r>
            <a:r>
              <a:rPr lang="ru-RU" sz="1600" b="1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5,2</a:t>
            </a:r>
            <a:r>
              <a:rPr lang="ru-RU" sz="1600" b="1" dirty="0">
                <a:latin typeface="Trebuchet MS" pitchFamily="34" charset="0"/>
                <a:cs typeface="Arial" pitchFamily="34" charset="0"/>
              </a:rPr>
              <a:t> мес.</a:t>
            </a:r>
          </a:p>
          <a:p>
            <a:pPr marL="0" indent="0">
              <a:buNone/>
            </a:pPr>
            <a:r>
              <a:rPr lang="ru-RU" sz="1600" b="1" dirty="0">
                <a:latin typeface="Trebuchet MS" pitchFamily="34" charset="0"/>
                <a:cs typeface="Arial" pitchFamily="34" charset="0"/>
              </a:rPr>
              <a:t> </a:t>
            </a:r>
          </a:p>
          <a:p>
            <a:r>
              <a:rPr lang="ru-RU" sz="1800" b="1" dirty="0">
                <a:latin typeface="Trebuchet MS" pitchFamily="34" charset="0"/>
                <a:cs typeface="Arial" pitchFamily="34" charset="0"/>
              </a:rPr>
              <a:t>операций с ИК – 445 на 1 млн. ( 58% </a:t>
            </a:r>
            <a:r>
              <a:rPr lang="en-US" sz="1800" b="1" dirty="0">
                <a:latin typeface="Trebuchet MS" pitchFamily="34" charset="0"/>
                <a:cs typeface="Arial" pitchFamily="34" charset="0"/>
              </a:rPr>
              <a:t>EU</a:t>
            </a:r>
            <a:r>
              <a:rPr lang="ru-RU" sz="1800" b="1" dirty="0">
                <a:latin typeface="Trebuchet MS" pitchFamily="34" charset="0"/>
                <a:cs typeface="Arial" pitchFamily="34" charset="0"/>
              </a:rPr>
              <a:t>)</a:t>
            </a:r>
          </a:p>
          <a:p>
            <a:r>
              <a:rPr lang="ru-RU" sz="1800" b="1" dirty="0">
                <a:latin typeface="Trebuchet MS" pitchFamily="34" charset="0"/>
                <a:cs typeface="Arial" pitchFamily="34" charset="0"/>
              </a:rPr>
              <a:t>Летальность уменьшилась на 0,4%</a:t>
            </a:r>
          </a:p>
          <a:p>
            <a:endParaRPr lang="en-US" sz="1800" b="1" dirty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048830" name="Заголовок 1"/>
          <p:cNvSpPr txBox="1"/>
          <p:nvPr/>
        </p:nvSpPr>
        <p:spPr>
          <a:xfrm>
            <a:off x="683568" y="188640"/>
            <a:ext cx="807720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Кардиохирургия РБ 2025</a:t>
            </a:r>
            <a:r>
              <a:rPr lang="ru-RU" b="1" baseline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.</a:t>
            </a:r>
            <a:r>
              <a:rPr lang="ru-R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 Р</a:t>
            </a:r>
            <a:r>
              <a:rPr kumimoji="0" lang="ru-RU" b="1" i="0" u="none" strike="noStrike" kern="1200" cap="none" spc="0" normalizeH="0" baseline="0" noProof="0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езультаты</a:t>
            </a:r>
            <a:endParaRPr kumimoji="0" lang="en-US" sz="2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uLnTx/>
              <a:uFillTx/>
              <a:latin typeface="Trebuchet MS" pitchFamily="34" charset="0"/>
              <a:ea typeface="+mj-ea"/>
              <a:cs typeface="Arial" pitchFamily="34" charset="0"/>
            </a:endParaRPr>
          </a:p>
        </p:txBody>
      </p:sp>
      <p:sp>
        <p:nvSpPr>
          <p:cNvPr id="1048831" name="Прямоугольник 4"/>
          <p:cNvSpPr/>
          <p:nvPr/>
        </p:nvSpPr>
        <p:spPr>
          <a:xfrm>
            <a:off x="683568" y="3105550"/>
            <a:ext cx="6836191" cy="308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832" name="Прямоугольник 7"/>
          <p:cNvSpPr/>
          <p:nvPr/>
        </p:nvSpPr>
        <p:spPr>
          <a:xfrm>
            <a:off x="683568" y="3704186"/>
            <a:ext cx="6836196" cy="308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4932040" y="278931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44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794342"/>
              </p:ext>
            </p:extLst>
          </p:nvPr>
        </p:nvGraphicFramePr>
        <p:xfrm>
          <a:off x="644820" y="2255532"/>
          <a:ext cx="8077201" cy="3261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0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8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1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79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Регион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67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rebuchet MS" pitchFamily="34" charset="0"/>
                          <a:cs typeface="Arial" pitchFamily="34" charset="0"/>
                        </a:rPr>
                        <a:t>Материально-техническая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Trebuchet MS" pitchFamily="34" charset="0"/>
                          <a:cs typeface="Arial" pitchFamily="34" charset="0"/>
                        </a:rPr>
                        <a:t> база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rebuchet MS" pitchFamily="34" charset="0"/>
                          <a:cs typeface="Arial" pitchFamily="34" charset="0"/>
                        </a:rPr>
                        <a:t>Профессиональная подготовка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rebuchet MS" pitchFamily="34" charset="0"/>
                          <a:cs typeface="Arial" pitchFamily="34" charset="0"/>
                        </a:rPr>
                        <a:t>специалистов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0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РНПЦК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71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Брест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568424"/>
                        </a:solidFill>
                        <a:highlight>
                          <a:srgbClr val="568424"/>
                        </a:highlight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98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98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Гомель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Гродно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5684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Витебск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568424"/>
                        </a:solidFill>
                        <a:highlight>
                          <a:srgbClr val="568424"/>
                        </a:highlight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5684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98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Минск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Могилев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rebuchet MS" pitchFamily="34" charset="0"/>
                          <a:cs typeface="Arial" pitchFamily="34" charset="0"/>
                        </a:rPr>
                        <a:t>РБ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48853" name="Прямоугольник 3"/>
          <p:cNvSpPr/>
          <p:nvPr/>
        </p:nvSpPr>
        <p:spPr>
          <a:xfrm>
            <a:off x="1331640" y="1559273"/>
            <a:ext cx="6886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latin typeface="Trebuchet MS" pitchFamily="34" charset="0"/>
              </a:rPr>
              <a:t>Состояние материально-технической базы кардиохирурги и профессиональная подготовка специалистов РБ</a:t>
            </a:r>
          </a:p>
        </p:txBody>
      </p:sp>
      <p:sp>
        <p:nvSpPr>
          <p:cNvPr id="1048854" name="Заголовок 1"/>
          <p:cNvSpPr txBox="1"/>
          <p:nvPr/>
        </p:nvSpPr>
        <p:spPr>
          <a:xfrm>
            <a:off x="642910" y="71414"/>
            <a:ext cx="807720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cs typeface="Arial" pitchFamily="34" charset="0"/>
              </a:rPr>
              <a:t>Кардиохирургия РБ 2023. Результаты</a:t>
            </a:r>
            <a:endParaRPr lang="en-US" sz="20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048855" name="Прямоугольник 2"/>
          <p:cNvSpPr/>
          <p:nvPr/>
        </p:nvSpPr>
        <p:spPr>
          <a:xfrm>
            <a:off x="827584" y="5651272"/>
            <a:ext cx="50405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856" name="Прямоугольник 6"/>
          <p:cNvSpPr/>
          <p:nvPr/>
        </p:nvSpPr>
        <p:spPr>
          <a:xfrm>
            <a:off x="827584" y="5974779"/>
            <a:ext cx="504056" cy="144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048857" name="Прямоугольник 7"/>
          <p:cNvSpPr/>
          <p:nvPr/>
        </p:nvSpPr>
        <p:spPr>
          <a:xfrm>
            <a:off x="4429482" y="5974779"/>
            <a:ext cx="50405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858" name="Прямоугольник 9"/>
          <p:cNvSpPr/>
          <p:nvPr/>
        </p:nvSpPr>
        <p:spPr>
          <a:xfrm>
            <a:off x="2058000" y="4574614"/>
            <a:ext cx="3011775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859" name="TextBox 4"/>
          <p:cNvSpPr txBox="1"/>
          <p:nvPr/>
        </p:nvSpPr>
        <p:spPr>
          <a:xfrm>
            <a:off x="1522977" y="5636611"/>
            <a:ext cx="204091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b="1" dirty="0">
                <a:latin typeface="Trebuchet MS" pitchFamily="34" charset="0"/>
              </a:rPr>
              <a:t>Неудовлетворительная</a:t>
            </a:r>
          </a:p>
          <a:p>
            <a:pPr>
              <a:lnSpc>
                <a:spcPts val="1700"/>
              </a:lnSpc>
            </a:pPr>
            <a:r>
              <a:rPr lang="ru-RU" sz="1200" b="1" dirty="0">
                <a:latin typeface="Trebuchet MS" pitchFamily="34" charset="0"/>
              </a:rPr>
              <a:t>Удовлетворительная                                        </a:t>
            </a:r>
          </a:p>
        </p:txBody>
      </p:sp>
      <p:sp>
        <p:nvSpPr>
          <p:cNvPr id="1048860" name="Заголовок 1"/>
          <p:cNvSpPr>
            <a:spLocks noGrp="1"/>
          </p:cNvSpPr>
          <p:nvPr>
            <p:ph type="title"/>
          </p:nvPr>
        </p:nvSpPr>
        <p:spPr>
          <a:xfrm>
            <a:off x="3349362" y="1172429"/>
            <a:ext cx="2160240" cy="4502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rebuchet MS" pitchFamily="34" charset="0"/>
                <a:cs typeface="Arial" pitchFamily="34" charset="0"/>
              </a:rPr>
              <a:t>Заключение</a:t>
            </a:r>
            <a:endParaRPr lang="en-US" sz="2400" b="1" dirty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0925" y="5903031"/>
            <a:ext cx="835485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700"/>
              </a:lnSpc>
            </a:pPr>
            <a:r>
              <a:rPr lang="ru-RU" sz="1200" b="1" dirty="0">
                <a:solidFill>
                  <a:prstClr val="black"/>
                </a:solidFill>
                <a:latin typeface="Trebuchet MS" pitchFamily="34" charset="0"/>
              </a:rPr>
              <a:t>Хорошая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5590445"/>
            <a:ext cx="901209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700"/>
              </a:lnSpc>
            </a:pPr>
            <a:r>
              <a:rPr lang="ru-RU" sz="1200" b="1" dirty="0">
                <a:solidFill>
                  <a:prstClr val="black"/>
                </a:solidFill>
                <a:latin typeface="Trebuchet MS" pitchFamily="34" charset="0"/>
              </a:rPr>
              <a:t>Отличная</a:t>
            </a:r>
          </a:p>
        </p:txBody>
      </p:sp>
      <p:sp>
        <p:nvSpPr>
          <p:cNvPr id="13" name="Прямоугольник 9"/>
          <p:cNvSpPr/>
          <p:nvPr/>
        </p:nvSpPr>
        <p:spPr>
          <a:xfrm>
            <a:off x="4429482" y="5696742"/>
            <a:ext cx="504056" cy="1440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9"/>
          <p:cNvSpPr/>
          <p:nvPr/>
        </p:nvSpPr>
        <p:spPr>
          <a:xfrm>
            <a:off x="2058000" y="4853010"/>
            <a:ext cx="3011775" cy="3537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6"/>
          <p:cNvSpPr/>
          <p:nvPr/>
        </p:nvSpPr>
        <p:spPr>
          <a:xfrm>
            <a:off x="2066197" y="5229546"/>
            <a:ext cx="3003577" cy="2873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99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886700" cy="133773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Проблемы:Расходный материал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836712"/>
          <a:ext cx="7416824" cy="5736399"/>
        </p:xfrm>
        <a:graphic>
          <a:graphicData uri="http://schemas.openxmlformats.org/drawingml/2006/table">
            <a:tbl>
              <a:tblPr/>
              <a:tblGrid>
                <a:gridCol w="69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7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Производитель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Эндопротезы клапанов сердца: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1.1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Эндопротез клапанов сердца механический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РБ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1.2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Эндопротез клапанов сердца биологический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1.3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Протез-корректор клапанов сердца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РБ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Протезы сосудистые: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2.1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Линейные тканные (различные типоразмеры и конфигурации)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2.2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Бифуркационные протезы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Шовный материал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3.1.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Электроды для временной стимуляции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РБ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3.2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Проволока стальная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РБ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3.3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Шовный материал монофиламентный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РБ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3.4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Шовный материал плетеный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РБ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Контур физиологический для искусственного кровообращения открытый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Аортальные канюли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6.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Венозные канюли однопросветные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Дренаж левого желудочка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8.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Отсос кардиохирургический перикардиальный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9.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Кардиоплегические канюли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1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9.1.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Кардиоплнгическая канюля в корень аорты с линией для дренажа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1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9.2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Канюля кардиоплегическая в устье коронарных артерий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10.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Адаптер кардиоплегический мультиперфузионный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2490318">
            <a:off x="4252084" y="-1164949"/>
            <a:ext cx="738664" cy="86850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Отечественный производитель 33.3%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EF544-C361-48BA-818B-53A4BF8A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25EB3B-C57D-469B-A384-22FC675AF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Слайд программа дем безопасности</a:t>
            </a:r>
            <a:endParaRPr lang="ru-BY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1A53EE-646A-4B79-8261-522B030E3C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36712"/>
            <a:ext cx="8568952" cy="5354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476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Проблемы:Расходный материал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836712"/>
          <a:ext cx="7416824" cy="5736399"/>
        </p:xfrm>
        <a:graphic>
          <a:graphicData uri="http://schemas.openxmlformats.org/drawingml/2006/table">
            <a:tbl>
              <a:tblPr/>
              <a:tblGrid>
                <a:gridCol w="69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7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Производитель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Эндопротезы клапанов сердца: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1.1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Эндопротез клапанов сердца механический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РБ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1.2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Эндопротез клапанов сердца биологический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1.3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Протез-корректор клапанов сердца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РБ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Протезы сосудистые: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2.1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Линейные тканные (различные типоразмеры и конфигурации) 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2.2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Бифуркационные протезы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Шовный материал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3.1.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Электроды для временной стимуляции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РБ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3.2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Проволока стальная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РБ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3.3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Шовный материал монофиламентный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РБ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3.4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Шовный материал плетеный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РБ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Контур физиологический для искусственного кровообращения открытый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Аортальные канюли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6.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Венозные канюли однопросветные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Дренаж левого желудочка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8.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Отсос кардиохирургический перикардиальный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9.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Кардиоплегические канюли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1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9.1.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Кардиоплнгическая канюля в корень аорты с линией для дренажа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1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9.2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Канюля кардиоплегическая в устье коронарных артерий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10.</a:t>
                      </a: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Адаптер кардиоплегический мультиперфузионный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32865" marR="3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2490318">
            <a:off x="4252084" y="-1164949"/>
            <a:ext cx="738664" cy="86850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Отечественный производитель 50 %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B11EC-0646-4ADF-B0D1-C754111D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32655"/>
            <a:ext cx="7327726" cy="1005077"/>
          </a:xfrm>
        </p:spPr>
        <p:txBody>
          <a:bodyPr/>
          <a:lstStyle/>
          <a:p>
            <a:r>
              <a:rPr lang="ru-RU" dirty="0"/>
              <a:t>Каркасные биопротезы</a:t>
            </a:r>
            <a:endParaRPr lang="ru-BY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CA1AFC-0CC5-4380-B073-055701C86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3511173" cy="508518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6B0D37-DFA6-4216-8F64-4BEDE528F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25" y="1556792"/>
            <a:ext cx="433770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3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041D4-FB4A-4841-A25F-3477679E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Производство «</a:t>
            </a:r>
            <a:r>
              <a:rPr lang="ru-RU" dirty="0" err="1"/>
              <a:t>Фармленд</a:t>
            </a:r>
            <a:r>
              <a:rPr lang="ru-RU" dirty="0"/>
              <a:t>»</a:t>
            </a:r>
            <a:endParaRPr lang="ru-BY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9BE9C8-A3A0-4F55-B72E-E1339FAEE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82363"/>
            <a:ext cx="3855972" cy="289197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5610A2-AE3C-465F-A788-18C3127734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62" y="2132856"/>
            <a:ext cx="3033080" cy="40441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24FF5E-C8C8-4318-B1FC-9AB2B528C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91240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82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CDD93-F3AE-46CF-8C71-39D84C20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Сосудистые протезы</a:t>
            </a:r>
            <a:endParaRPr lang="ru-BY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E4846DD-BD93-4F6D-973D-41AB64502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0" y="1628800"/>
            <a:ext cx="7886700" cy="5109306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01B215-E518-48A9-9D39-11AA1A02EF02}"/>
              </a:ext>
            </a:extLst>
          </p:cNvPr>
          <p:cNvSpPr/>
          <p:nvPr/>
        </p:nvSpPr>
        <p:spPr>
          <a:xfrm>
            <a:off x="971600" y="2996951"/>
            <a:ext cx="7488832" cy="576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44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0B8697-1049-4E97-A1B9-D96CBA514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37732"/>
            <a:ext cx="7615758" cy="4827571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B4D46D-FFDF-4529-9763-9006CCC4E61A}"/>
              </a:ext>
            </a:extLst>
          </p:cNvPr>
          <p:cNvSpPr/>
          <p:nvPr/>
        </p:nvSpPr>
        <p:spPr>
          <a:xfrm>
            <a:off x="971600" y="3212975"/>
            <a:ext cx="7416824" cy="576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772B7E7-B03E-46A6-ABC6-DA00C2F3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38263"/>
          </a:xfrm>
        </p:spPr>
        <p:txBody>
          <a:bodyPr/>
          <a:lstStyle/>
          <a:p>
            <a:pPr algn="ctr"/>
            <a:r>
              <a:rPr lang="ru-RU" sz="3200" dirty="0"/>
              <a:t>Сосудистые протезы</a:t>
            </a:r>
            <a:endParaRPr lang="ru-BY" sz="3200" dirty="0"/>
          </a:p>
        </p:txBody>
      </p:sp>
    </p:spTree>
    <p:extLst>
      <p:ext uri="{BB962C8B-B14F-4D97-AF65-F5344CB8AC3E}">
        <p14:creationId xmlns:p14="http://schemas.microsoft.com/office/powerpoint/2010/main" val="4113644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Проблемы: Кадровый состав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A667AC50-A1D0-4ABD-8452-B072A98A4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3" y="1575800"/>
            <a:ext cx="7869237" cy="449062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Проблемы: Кадровый состав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4E5C557-F231-441E-880B-B1C5F55DF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338" y="836712"/>
            <a:ext cx="7869237" cy="161928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33FCFF-739B-4FE2-B222-82B4E0AC2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7364"/>
            <a:ext cx="9144000" cy="18823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07F041-0A78-4B9F-9735-399832503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20" y="4581128"/>
            <a:ext cx="8820472" cy="16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07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Проблемы: Кадровый состав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4994F-BA43-44DA-9F18-EF5A70C9EC31}"/>
              </a:ext>
            </a:extLst>
          </p:cNvPr>
          <p:cNvSpPr txBox="1"/>
          <p:nvPr/>
        </p:nvSpPr>
        <p:spPr>
          <a:xfrm rot="5400000">
            <a:off x="3371672" y="1059118"/>
            <a:ext cx="2400657" cy="87466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За 2022-2023 года в клиническую ординатуру по кардиохирургии не поступил ни один хирург, в 2025 году пришло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5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клинических ординатора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C83B2AF-2866-4D69-BE8F-4A3C350B7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35810"/>
              </p:ext>
            </p:extLst>
          </p:nvPr>
        </p:nvGraphicFramePr>
        <p:xfrm>
          <a:off x="611560" y="668867"/>
          <a:ext cx="7704855" cy="3081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8476">
                  <a:extLst>
                    <a:ext uri="{9D8B030D-6E8A-4147-A177-3AD203B41FA5}">
                      <a16:colId xmlns:a16="http://schemas.microsoft.com/office/drawing/2014/main" val="3534636241"/>
                    </a:ext>
                  </a:extLst>
                </a:gridCol>
                <a:gridCol w="1706371">
                  <a:extLst>
                    <a:ext uri="{9D8B030D-6E8A-4147-A177-3AD203B41FA5}">
                      <a16:colId xmlns:a16="http://schemas.microsoft.com/office/drawing/2014/main" val="2618058150"/>
                    </a:ext>
                  </a:extLst>
                </a:gridCol>
                <a:gridCol w="1618543">
                  <a:extLst>
                    <a:ext uri="{9D8B030D-6E8A-4147-A177-3AD203B41FA5}">
                      <a16:colId xmlns:a16="http://schemas.microsoft.com/office/drawing/2014/main" val="2040315093"/>
                    </a:ext>
                  </a:extLst>
                </a:gridCol>
                <a:gridCol w="1731465">
                  <a:extLst>
                    <a:ext uri="{9D8B030D-6E8A-4147-A177-3AD203B41FA5}">
                      <a16:colId xmlns:a16="http://schemas.microsoft.com/office/drawing/2014/main" val="2423576151"/>
                    </a:ext>
                  </a:extLst>
                </a:gridCol>
              </a:tblGrid>
              <a:tr h="4434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Отделение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Стаж от 1 до 5 лет</a:t>
                      </a:r>
                      <a:endParaRPr lang="ru-B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Стаж от 5 до 10 лет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Стаж свыше 10 лет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1329251"/>
                  </a:ext>
                </a:extLst>
              </a:tr>
              <a:tr h="520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К/Х №1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B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1253405"/>
                  </a:ext>
                </a:extLst>
              </a:tr>
              <a:tr h="528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К/Х №2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901130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К/Х №3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B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7114609"/>
                  </a:ext>
                </a:extLst>
              </a:tr>
              <a:tr h="469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КПО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B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817521"/>
                  </a:ext>
                </a:extLst>
              </a:tr>
              <a:tr h="298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К/Т №1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045875"/>
                  </a:ext>
                </a:extLst>
              </a:tr>
              <a:tr h="276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0000"/>
                          </a:highlight>
                        </a:rPr>
                        <a:t>всего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0000"/>
                          </a:highlight>
                        </a:rPr>
                        <a:t>51,7%</a:t>
                      </a:r>
                      <a:endParaRPr lang="ru-B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0000"/>
                          </a:highlight>
                        </a:rPr>
                        <a:t>6,9%</a:t>
                      </a:r>
                      <a:endParaRPr lang="ru-B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0000"/>
                          </a:highlight>
                        </a:rPr>
                        <a:t>41,4%</a:t>
                      </a:r>
                      <a:endParaRPr lang="ru-B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94313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E40C97-6E81-440D-8BD1-05FE609B9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129" y="0"/>
            <a:ext cx="6501741" cy="6858000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E536058D-91FD-42A2-B3AF-74E7E941A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44082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7584" y="0"/>
            <a:ext cx="7840166" cy="12294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Перспективы:</a:t>
            </a:r>
            <a:r>
              <a:rPr kumimoji="0" lang="ru-RU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Ближайшие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395536" y="656156"/>
            <a:ext cx="79208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достижения целевых показателей по количеству кардиохирургических вмешательств (550 операции на 1 млн. населения) в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ближайшей перспективе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необходимо: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2418566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295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Утверждение табеля оснащения, стандартных объемов оказываемой помощи, определение целевых показателей летальности и числа осложнений для кардиохирургического отделения на 25 коек.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295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объема оперативных вмешательств в кардиохирургических отделениях на 25 коек до 400-450 вмешательств в год.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4295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табеля оснащения для гибридных операционных. 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программы ТА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(миниинвазивная имплантация аортального клапана через верхушку сердца или бедренным доступом), что приведет к уменьшению предоперационного и послеоперационного койко-дня, обеспечит возможность выполнения одним хирургом 3-4 операций в день.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295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порядка обеспечения поставок расходных материалов. Создание типовых технических заданий.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295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Укомплектование физическими лицами кардиохирургических отделений, в том числе врачей-перфузиологов.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295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программы лечения пациентов, находящихся в кардиогенном шоке, на базе РНПЦ «Кардиология».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Содержимое 2"/>
          <p:cNvSpPr>
            <a:spLocks noGrp="1"/>
          </p:cNvSpPr>
          <p:nvPr>
            <p:ph idx="1"/>
          </p:nvPr>
        </p:nvSpPr>
        <p:spPr>
          <a:xfrm>
            <a:off x="827584" y="116632"/>
            <a:ext cx="7704856" cy="7989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кардиохирургической помощи</a:t>
            </a:r>
          </a:p>
          <a:p>
            <a:pPr algn="ctr">
              <a:buNone/>
            </a:pPr>
            <a:r>
              <a:rPr lang="ru-RU" sz="1600" b="1" dirty="0">
                <a:latin typeface="Trebuchet MS" pitchFamily="34" charset="0"/>
                <a:cs typeface="Arial" pitchFamily="34" charset="0"/>
              </a:rPr>
              <a:t>Лист ожидания операции (регионы</a:t>
            </a:r>
            <a:r>
              <a:rPr lang="en-US" sz="1600" b="1" dirty="0">
                <a:latin typeface="Trebuchet MS" pitchFamily="34" charset="0"/>
                <a:cs typeface="Arial" pitchFamily="34" charset="0"/>
              </a:rPr>
              <a:t>, </a:t>
            </a:r>
            <a:r>
              <a:rPr lang="ru-RU" sz="1600" b="1" dirty="0">
                <a:latin typeface="Trebuchet MS" pitchFamily="34" charset="0"/>
                <a:cs typeface="Arial" pitchFamily="34" charset="0"/>
              </a:rPr>
              <a:t>время ожидания)</a:t>
            </a:r>
          </a:p>
          <a:p>
            <a:pPr algn="ctr">
              <a:buNone/>
            </a:pPr>
            <a:endParaRPr lang="ru-RU" sz="1800" b="1" i="1" dirty="0">
              <a:solidFill>
                <a:schemeClr val="accent1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946087"/>
              </p:ext>
            </p:extLst>
          </p:nvPr>
        </p:nvGraphicFramePr>
        <p:xfrm>
          <a:off x="539552" y="2197891"/>
          <a:ext cx="8064897" cy="3954090"/>
        </p:xfrm>
        <a:graphic>
          <a:graphicData uri="http://schemas.openxmlformats.org/drawingml/2006/table">
            <a:tbl>
              <a:tblPr/>
              <a:tblGrid>
                <a:gridCol w="201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Регион </a:t>
                      </a:r>
                      <a:endParaRPr lang="en-US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Количество операций в месяц</a:t>
                      </a:r>
                      <a:endParaRPr lang="en-US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Количество пациентов в листе ожидания</a:t>
                      </a:r>
                      <a:endParaRPr lang="en-US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 ожидания</a:t>
                      </a:r>
                      <a:endParaRPr lang="en-US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Минск</a:t>
                      </a:r>
                      <a:endParaRPr lang="en-US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47</a:t>
                      </a:r>
                      <a:endParaRPr lang="en-US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226</a:t>
                      </a:r>
                      <a:endParaRPr lang="en-US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 месяцев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Брестская</a:t>
                      </a:r>
                      <a:endParaRPr lang="en-US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</a:t>
                      </a:r>
                      <a:endParaRPr lang="en-US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156</a:t>
                      </a:r>
                      <a:endParaRPr lang="en-US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месяцев</a:t>
                      </a:r>
                      <a:endParaRPr lang="en-US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1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Витебская</a:t>
                      </a:r>
                      <a:endParaRPr lang="en-US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</a:t>
                      </a:r>
                      <a:endParaRPr lang="en-US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76</a:t>
                      </a:r>
                      <a:endParaRPr lang="en-US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2,5 месяцев</a:t>
                      </a:r>
                      <a:endParaRPr lang="en-US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Гомельская</a:t>
                      </a:r>
                      <a:endParaRPr lang="en-US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  <a:endParaRPr lang="en-US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</a:t>
                      </a:r>
                      <a:endParaRPr lang="en-US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месяца</a:t>
                      </a:r>
                      <a:endParaRPr lang="en-US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9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Гродненская</a:t>
                      </a:r>
                      <a:endParaRPr lang="en-US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месяц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1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Могилевская</a:t>
                      </a:r>
                      <a:endParaRPr lang="en-US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</a:t>
                      </a:r>
                      <a:endParaRPr lang="en-US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</a:t>
                      </a:r>
                      <a:endParaRPr lang="en-US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месяц</a:t>
                      </a:r>
                      <a:endParaRPr lang="en-US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1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РНПЦ</a:t>
                      </a:r>
                      <a:endParaRPr lang="en-US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130</a:t>
                      </a:r>
                      <a:endParaRPr lang="en-US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526</a:t>
                      </a:r>
                      <a:endParaRPr lang="en-US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 месяца</a:t>
                      </a:r>
                      <a:endParaRPr lang="en-US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711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7584" y="0"/>
            <a:ext cx="7840166" cy="12294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Перспективы:</a:t>
            </a:r>
            <a:r>
              <a:rPr kumimoji="0" lang="ru-RU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Среднесрочные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0" y="182161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295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технологического суверенитета Республики Беларусь за счет интенсификации работы по разработке, клиническим испытаниям, промышленному производству и внедрению в практическое здравоохранение отечественных расходных материалов, в первую очередь обеспечивающих непрерывность работы кардиохирургической службы (биологические клапаны сердца, сосудистые протезы и т.д.).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295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единого республиканского регистра пациентов нуждающихся в оперативном лечении и подвергшихся кардиохирургическим вмешательствам.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7584" y="0"/>
            <a:ext cx="7840166" cy="12294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Перспективы:</a:t>
            </a:r>
            <a:r>
              <a:rPr kumimoji="0" lang="ru-RU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Отдаленные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0" y="134076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долгосрочной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перспективе для достижения целевого показателя 700-1000 операций на 1 млн. населения необходимо: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295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объемов кардиохирургической помощи путем интенсификации лечебного процесса (разработка и внедрение гибридных, миниинвазивных вмешательств).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295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мощностей кардиохирургических отделений в областях.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ульптур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298798"/>
            <a:ext cx="3115419" cy="555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/>
          <p:nvPr/>
        </p:nvSpPr>
        <p:spPr>
          <a:xfrm>
            <a:off x="642910" y="71414"/>
            <a:ext cx="807720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cs typeface="Arial" pitchFamily="34" charset="0"/>
              </a:rPr>
              <a:t>Кардиохирургия РБ 2025. Результаты</a:t>
            </a:r>
            <a:endParaRPr lang="en-US" sz="20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2" name="- Супер Фанфары">
            <a:hlinkClick r:id="" action="ppaction://media"/>
            <a:extLst>
              <a:ext uri="{FF2B5EF4-FFF2-40B4-BE49-F238E27FC236}">
                <a16:creationId xmlns:a16="http://schemas.microsoft.com/office/drawing/2014/main" id="{86FE0CDD-DC42-42CA-B08B-E61A9A6E02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1531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8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Текст 8"/>
          <p:cNvSpPr>
            <a:spLocks noGrp="1"/>
          </p:cNvSpPr>
          <p:nvPr>
            <p:ph type="body" idx="1"/>
          </p:nvPr>
        </p:nvSpPr>
        <p:spPr>
          <a:xfrm>
            <a:off x="827584" y="2060848"/>
            <a:ext cx="2343204" cy="400063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Плановое лечение</a:t>
            </a:r>
          </a:p>
        </p:txBody>
      </p:sp>
      <p:graphicFrame>
        <p:nvGraphicFramePr>
          <p:cNvPr id="4194334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1619570"/>
              </p:ext>
            </p:extLst>
          </p:nvPr>
        </p:nvGraphicFramePr>
        <p:xfrm>
          <a:off x="214282" y="2133600"/>
          <a:ext cx="4281518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8794" name="Текст 9"/>
          <p:cNvSpPr>
            <a:spLocks noGrp="1"/>
          </p:cNvSpPr>
          <p:nvPr>
            <p:ph type="body" sz="quarter" idx="3"/>
          </p:nvPr>
        </p:nvSpPr>
        <p:spPr>
          <a:xfrm>
            <a:off x="4932040" y="1988840"/>
            <a:ext cx="2738014" cy="481026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Неотложное лечение</a:t>
            </a:r>
          </a:p>
        </p:txBody>
      </p:sp>
      <p:graphicFrame>
        <p:nvGraphicFramePr>
          <p:cNvPr id="4194335" name="Объект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08682542"/>
              </p:ext>
            </p:extLst>
          </p:nvPr>
        </p:nvGraphicFramePr>
        <p:xfrm>
          <a:off x="4675358" y="2132856"/>
          <a:ext cx="4281518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48795" name="Заголовок 1"/>
          <p:cNvSpPr txBox="1"/>
          <p:nvPr/>
        </p:nvSpPr>
        <p:spPr>
          <a:xfrm>
            <a:off x="642910" y="71414"/>
            <a:ext cx="807720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cs typeface="Arial" pitchFamily="34" charset="0"/>
              </a:rPr>
              <a:t>Кардиохирургия РБ 2025. Результаты</a:t>
            </a:r>
            <a:endParaRPr lang="en-US" sz="20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048796" name="Содержимое 2"/>
          <p:cNvSpPr txBox="1"/>
          <p:nvPr/>
        </p:nvSpPr>
        <p:spPr>
          <a:xfrm>
            <a:off x="652857" y="1108784"/>
            <a:ext cx="8064896" cy="416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         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Доступность кардиохирургической помощи</a:t>
            </a:r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1600" b="1" dirty="0">
                <a:latin typeface="Trebuchet MS" pitchFamily="34" charset="0"/>
                <a:cs typeface="Arial" pitchFamily="34" charset="0"/>
              </a:rPr>
              <a:t>                            </a:t>
            </a:r>
            <a:r>
              <a:rPr lang="ru-RU" sz="1600" b="1" dirty="0">
                <a:latin typeface="Trebuchet MS" pitchFamily="34" charset="0"/>
                <a:cs typeface="Arial" pitchFamily="34" charset="0"/>
              </a:rPr>
              <a:t>Лист ожидания операции (РНПЦК</a:t>
            </a:r>
            <a:r>
              <a:rPr lang="en-US" sz="1600" b="1" dirty="0">
                <a:latin typeface="Trebuchet MS" pitchFamily="34" charset="0"/>
                <a:cs typeface="Arial" pitchFamily="34" charset="0"/>
              </a:rPr>
              <a:t>, n</a:t>
            </a:r>
            <a:r>
              <a:rPr lang="ru-RU" sz="1600" b="1" dirty="0">
                <a:latin typeface="Trebuchet MS" pitchFamily="34" charset="0"/>
                <a:cs typeface="Arial" pitchFamily="34" charset="0"/>
              </a:rPr>
              <a:t>)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</a:pPr>
            <a:endParaRPr kumimoji="0" lang="ru-RU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7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6120680" cy="50405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rebuchet MS" pitchFamily="34" charset="0"/>
                <a:cs typeface="Arial" pitchFamily="34" charset="0"/>
              </a:rPr>
              <a:t>Динамика количества операций на сердце</a:t>
            </a:r>
            <a:r>
              <a:rPr lang="en-US" sz="2000" b="1" dirty="0">
                <a:latin typeface="Trebuchet MS" pitchFamily="34" charset="0"/>
                <a:cs typeface="Arial" pitchFamily="34" charset="0"/>
              </a:rPr>
              <a:t> (n)</a:t>
            </a:r>
          </a:p>
        </p:txBody>
      </p:sp>
      <p:graphicFrame>
        <p:nvGraphicFramePr>
          <p:cNvPr id="419431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710589"/>
              </p:ext>
            </p:extLst>
          </p:nvPr>
        </p:nvGraphicFramePr>
        <p:xfrm>
          <a:off x="251520" y="1447646"/>
          <a:ext cx="878497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8631" name="Заголовок 1"/>
          <p:cNvSpPr txBox="1"/>
          <p:nvPr/>
        </p:nvSpPr>
        <p:spPr>
          <a:xfrm>
            <a:off x="714348" y="142852"/>
            <a:ext cx="807720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Кардиохирургия РБ 2025</a:t>
            </a:r>
            <a:r>
              <a:rPr lang="ru-RU" b="1" baseline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.</a:t>
            </a:r>
            <a:r>
              <a:rPr lang="ru-R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 Р</a:t>
            </a:r>
            <a:r>
              <a:rPr kumimoji="0" lang="ru-RU" b="1" i="0" u="none" strike="noStrike" kern="1200" cap="none" spc="0" normalizeH="0" baseline="0" noProof="0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езультаты</a:t>
            </a:r>
            <a:endParaRPr kumimoji="0" lang="en-US" sz="2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uLnTx/>
              <a:uFillTx/>
              <a:latin typeface="Trebuchet MS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87" name="Группа 7"/>
          <p:cNvGrpSpPr/>
          <p:nvPr/>
        </p:nvGrpSpPr>
        <p:grpSpPr>
          <a:xfrm>
            <a:off x="1063540" y="5964670"/>
            <a:ext cx="7160935" cy="704690"/>
            <a:chOff x="1162908" y="1409356"/>
            <a:chExt cx="7160935" cy="704690"/>
          </a:xfrm>
        </p:grpSpPr>
        <p:sp>
          <p:nvSpPr>
            <p:cNvPr id="1048632" name="TextBox 5"/>
            <p:cNvSpPr txBox="1"/>
            <p:nvPr/>
          </p:nvSpPr>
          <p:spPr>
            <a:xfrm>
              <a:off x="1162908" y="1516018"/>
              <a:ext cx="71609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% операций в регионах от общего количества операций</a:t>
              </a:r>
              <a:r>
                <a:rPr lang="en-US" sz="1400" b="1" dirty="0">
                  <a:latin typeface="Trebuchet MS" pitchFamily="34" charset="0"/>
                  <a:cs typeface="Arial" pitchFamily="34" charset="0"/>
                </a:rPr>
                <a:t> </a:t>
              </a:r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на сердце  2025- 84,8</a:t>
              </a:r>
              <a:endParaRPr lang="zh-CN" altLang="en-US" dirty="0"/>
            </a:p>
            <a:p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                                                                                             </a:t>
              </a:r>
              <a:r>
                <a:rPr lang="en-US" sz="1400" b="1" dirty="0">
                  <a:latin typeface="Trebuchet MS" pitchFamily="34" charset="0"/>
                  <a:cs typeface="Arial" pitchFamily="34" charset="0"/>
                </a:rPr>
                <a:t> </a:t>
              </a:r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               2024</a:t>
              </a:r>
              <a:r>
                <a:rPr lang="en-US" sz="1400" b="1" dirty="0">
                  <a:latin typeface="Trebuchet MS" pitchFamily="34" charset="0"/>
                  <a:cs typeface="Arial" pitchFamily="34" charset="0"/>
                </a:rPr>
                <a:t> - 82,</a:t>
              </a:r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3</a:t>
              </a:r>
              <a:endParaRPr lang="en-US" sz="1400" b="1" dirty="0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048633" name="Овал 6"/>
            <p:cNvSpPr/>
            <p:nvPr/>
          </p:nvSpPr>
          <p:spPr>
            <a:xfrm>
              <a:off x="7047632" y="1409356"/>
              <a:ext cx="1224136" cy="70469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897789" y="6597352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/>
              <a:t>*с </a:t>
            </a:r>
            <a:r>
              <a:rPr lang="ru-RU" sz="1100" i="1" dirty="0" err="1"/>
              <a:t>учетом</a:t>
            </a:r>
            <a:r>
              <a:rPr lang="ru-RU" sz="1100" i="1" dirty="0"/>
              <a:t> РКМЦ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AAFEEF-6B31-4B23-89D1-26BBDE38082A}"/>
              </a:ext>
            </a:extLst>
          </p:cNvPr>
          <p:cNvSpPr txBox="1"/>
          <p:nvPr/>
        </p:nvSpPr>
        <p:spPr>
          <a:xfrm>
            <a:off x="566952" y="4593437"/>
            <a:ext cx="69268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4039</a:t>
            </a:r>
            <a:endParaRPr lang="ru-BY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169799-093C-476E-B1CA-C6065E9BF66C}"/>
              </a:ext>
            </a:extLst>
          </p:cNvPr>
          <p:cNvSpPr txBox="1"/>
          <p:nvPr/>
        </p:nvSpPr>
        <p:spPr>
          <a:xfrm>
            <a:off x="1417348" y="5097704"/>
            <a:ext cx="69268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963</a:t>
            </a:r>
            <a:endParaRPr lang="ru-BY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594D71-5AB3-4965-8CE4-F8D165622FB1}"/>
              </a:ext>
            </a:extLst>
          </p:cNvPr>
          <p:cNvSpPr txBox="1"/>
          <p:nvPr/>
        </p:nvSpPr>
        <p:spPr>
          <a:xfrm>
            <a:off x="2267744" y="4749762"/>
            <a:ext cx="69268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3134</a:t>
            </a:r>
            <a:endParaRPr lang="ru-BY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8FBA40-BF19-4FB4-8C94-E7D6FBF0E367}"/>
              </a:ext>
            </a:extLst>
          </p:cNvPr>
          <p:cNvSpPr txBox="1"/>
          <p:nvPr/>
        </p:nvSpPr>
        <p:spPr>
          <a:xfrm>
            <a:off x="3034388" y="4785054"/>
            <a:ext cx="69268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3302</a:t>
            </a:r>
            <a:endParaRPr lang="ru-BY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A8ED3-9AE2-414A-894E-8E015EE99568}"/>
              </a:ext>
            </a:extLst>
          </p:cNvPr>
          <p:cNvSpPr txBox="1"/>
          <p:nvPr/>
        </p:nvSpPr>
        <p:spPr>
          <a:xfrm>
            <a:off x="3958748" y="4888183"/>
            <a:ext cx="69268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2756</a:t>
            </a:r>
            <a:endParaRPr lang="ru-BY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34BC3-6432-4366-8CBB-BF39FCF58716}"/>
              </a:ext>
            </a:extLst>
          </p:cNvPr>
          <p:cNvSpPr txBox="1"/>
          <p:nvPr/>
        </p:nvSpPr>
        <p:spPr>
          <a:xfrm>
            <a:off x="4679276" y="4906087"/>
            <a:ext cx="69268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2423</a:t>
            </a:r>
            <a:endParaRPr lang="ru-BY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0D110D-7DCA-4993-A55E-4CB412655F11}"/>
              </a:ext>
            </a:extLst>
          </p:cNvPr>
          <p:cNvSpPr txBox="1"/>
          <p:nvPr/>
        </p:nvSpPr>
        <p:spPr>
          <a:xfrm>
            <a:off x="5529672" y="4948158"/>
            <a:ext cx="69268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2945</a:t>
            </a:r>
            <a:endParaRPr lang="ru-BY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779E96-948F-4100-A0F5-E4D166B6E7E0}"/>
              </a:ext>
            </a:extLst>
          </p:cNvPr>
          <p:cNvSpPr txBox="1"/>
          <p:nvPr/>
        </p:nvSpPr>
        <p:spPr>
          <a:xfrm>
            <a:off x="6383328" y="4941379"/>
            <a:ext cx="69268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2694</a:t>
            </a:r>
            <a:endParaRPr lang="ru-BY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A2D3B4-99EE-46F8-8A5A-00B07F74A565}"/>
              </a:ext>
            </a:extLst>
          </p:cNvPr>
          <p:cNvSpPr txBox="1"/>
          <p:nvPr/>
        </p:nvSpPr>
        <p:spPr>
          <a:xfrm>
            <a:off x="7146712" y="4785054"/>
            <a:ext cx="69268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6052</a:t>
            </a:r>
            <a:endParaRPr lang="ru-BY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DFA756-39E1-45C2-A74D-1F40C2FED1A0}"/>
              </a:ext>
            </a:extLst>
          </p:cNvPr>
          <p:cNvSpPr txBox="1"/>
          <p:nvPr/>
        </p:nvSpPr>
        <p:spPr>
          <a:xfrm>
            <a:off x="7846470" y="2098908"/>
            <a:ext cx="69268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28308</a:t>
            </a:r>
            <a:endParaRPr lang="ru-BY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0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5040560" cy="41411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rebuchet MS" pitchFamily="34" charset="0"/>
                <a:cs typeface="Arial" pitchFamily="34" charset="0"/>
              </a:rPr>
              <a:t>Динамика количества операций с ИК</a:t>
            </a:r>
            <a:r>
              <a:rPr lang="en-US" sz="2000" b="1" dirty="0">
                <a:latin typeface="Trebuchet MS" pitchFamily="34" charset="0"/>
                <a:cs typeface="Arial" pitchFamily="34" charset="0"/>
              </a:rPr>
              <a:t> (n)</a:t>
            </a:r>
          </a:p>
        </p:txBody>
      </p:sp>
      <p:graphicFrame>
        <p:nvGraphicFramePr>
          <p:cNvPr id="4194313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170646"/>
              </p:ext>
            </p:extLst>
          </p:nvPr>
        </p:nvGraphicFramePr>
        <p:xfrm>
          <a:off x="457200" y="145875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8635" name="Заголовок 1"/>
          <p:cNvSpPr txBox="1"/>
          <p:nvPr/>
        </p:nvSpPr>
        <p:spPr>
          <a:xfrm>
            <a:off x="714348" y="142852"/>
            <a:ext cx="807720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Кардиохирургия РБ 2025</a:t>
            </a:r>
            <a:r>
              <a:rPr lang="ru-RU" b="1" baseline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.</a:t>
            </a:r>
            <a:r>
              <a:rPr lang="ru-R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 Р</a:t>
            </a:r>
            <a:r>
              <a:rPr kumimoji="0" lang="ru-RU" b="1" i="0" u="none" strike="noStrike" kern="1200" cap="none" spc="0" normalizeH="0" baseline="0" noProof="0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езультаты</a:t>
            </a:r>
            <a:endParaRPr kumimoji="0" lang="en-US" sz="2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uLnTx/>
              <a:uFillTx/>
              <a:latin typeface="Trebuchet MS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89" name="Группа 11"/>
          <p:cNvGrpSpPr/>
          <p:nvPr/>
        </p:nvGrpSpPr>
        <p:grpSpPr>
          <a:xfrm>
            <a:off x="1131316" y="1245617"/>
            <a:ext cx="7313415" cy="527072"/>
            <a:chOff x="4720078" y="6451886"/>
            <a:chExt cx="6847756" cy="1005270"/>
          </a:xfrm>
        </p:grpSpPr>
        <p:sp>
          <p:nvSpPr>
            <p:cNvPr id="1048636" name="TextBox 5"/>
            <p:cNvSpPr txBox="1"/>
            <p:nvPr/>
          </p:nvSpPr>
          <p:spPr>
            <a:xfrm flipH="1">
              <a:off x="4720078" y="6451886"/>
              <a:ext cx="6847756" cy="997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rebuchet MS" pitchFamily="34" charset="0"/>
                  <a:cs typeface="Arial" pitchFamily="34" charset="0"/>
                </a:rPr>
                <a:t>                          </a:t>
              </a:r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Среднее количество операций с ИК (на 1 млн)</a:t>
              </a:r>
            </a:p>
            <a:p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		</a:t>
              </a:r>
              <a:r>
                <a:rPr lang="ru-RU" altLang="zh-CN" sz="1400" b="1" dirty="0">
                  <a:latin typeface="Trebuchet MS" pitchFamily="34" charset="0"/>
                  <a:cs typeface="Arial" pitchFamily="34" charset="0"/>
                </a:rPr>
                <a:t> </a:t>
              </a:r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в Европе –</a:t>
              </a:r>
              <a:r>
                <a:rPr lang="ru-RU" altLang="zh-CN" sz="1400" b="1" dirty="0">
                  <a:latin typeface="Trebuchet MS" pitchFamily="34" charset="0"/>
                  <a:cs typeface="Arial" pitchFamily="34" charset="0"/>
                </a:rPr>
                <a:t> 773;  в РБ   2025 г. – 445 (57,6%)</a:t>
              </a:r>
              <a:endParaRPr lang="zh-CN" altLang="en-US" dirty="0"/>
            </a:p>
          </p:txBody>
        </p:sp>
        <p:sp>
          <p:nvSpPr>
            <p:cNvPr id="1048637" name="Овал 7"/>
            <p:cNvSpPr/>
            <p:nvPr/>
          </p:nvSpPr>
          <p:spPr>
            <a:xfrm>
              <a:off x="9215828" y="6758028"/>
              <a:ext cx="1490206" cy="6991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rebuchet MS" pitchFamily="34" charset="0"/>
              </a:endParaRPr>
            </a:p>
          </p:txBody>
        </p:sp>
      </p:grpSp>
      <p:grpSp>
        <p:nvGrpSpPr>
          <p:cNvPr id="90" name="Группа 9"/>
          <p:cNvGrpSpPr/>
          <p:nvPr/>
        </p:nvGrpSpPr>
        <p:grpSpPr>
          <a:xfrm>
            <a:off x="1187624" y="6020237"/>
            <a:ext cx="7416824" cy="805467"/>
            <a:chOff x="1043608" y="1345973"/>
            <a:chExt cx="8430603" cy="805467"/>
          </a:xfrm>
        </p:grpSpPr>
        <p:sp>
          <p:nvSpPr>
            <p:cNvPr id="1048638" name="TextBox 6"/>
            <p:cNvSpPr txBox="1"/>
            <p:nvPr/>
          </p:nvSpPr>
          <p:spPr>
            <a:xfrm>
              <a:off x="1043608" y="1412776"/>
              <a:ext cx="84306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% операций в регионах от общего количества операций </a:t>
              </a:r>
              <a:r>
                <a:rPr lang="en-US" sz="1400" b="1" dirty="0">
                  <a:latin typeface="Trebuchet MS" pitchFamily="34" charset="0"/>
                  <a:cs typeface="Arial" pitchFamily="34" charset="0"/>
                </a:rPr>
                <a:t>  </a:t>
              </a:r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 2025</a:t>
              </a:r>
              <a:r>
                <a:rPr lang="en-US" sz="1400" b="1" dirty="0">
                  <a:latin typeface="Trebuchet MS" pitchFamily="34" charset="0"/>
                  <a:cs typeface="Arial" pitchFamily="34" charset="0"/>
                </a:rPr>
                <a:t> – </a:t>
              </a:r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55,7</a:t>
              </a:r>
            </a:p>
            <a:p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 					          20</a:t>
              </a:r>
              <a:r>
                <a:rPr lang="en-US" sz="1400" b="1" dirty="0">
                  <a:latin typeface="Trebuchet MS" pitchFamily="34" charset="0"/>
                  <a:cs typeface="Arial" pitchFamily="34" charset="0"/>
                </a:rPr>
                <a:t>2</a:t>
              </a:r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4</a:t>
              </a:r>
              <a:r>
                <a:rPr lang="en-US" sz="1400" b="1" dirty="0">
                  <a:latin typeface="Trebuchet MS" pitchFamily="34" charset="0"/>
                  <a:cs typeface="Arial" pitchFamily="34" charset="0"/>
                </a:rPr>
                <a:t> </a:t>
              </a:r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– 55,8</a:t>
              </a:r>
              <a:endParaRPr lang="zh-CN" altLang="en-US" sz="1400" dirty="0"/>
            </a:p>
            <a:p>
              <a:endParaRPr lang="en-US" sz="1400" b="1" dirty="0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048639" name="Овал 8"/>
            <p:cNvSpPr/>
            <p:nvPr/>
          </p:nvSpPr>
          <p:spPr>
            <a:xfrm>
              <a:off x="6867381" y="1345973"/>
              <a:ext cx="1440160" cy="7035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B38F6-0779-480C-8033-B67B9EC9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22F6C0-682C-4B3A-AFE7-F08B70EA3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886700" cy="24208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68B77F-2798-49E6-A7B7-1ECF2006D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068960"/>
            <a:ext cx="6912768" cy="279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7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56CF1-3404-40C1-8345-EE62EDD67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8F7B06-B8F0-4CDA-A710-4917EF7AE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9" y="764704"/>
            <a:ext cx="7831782" cy="5184576"/>
          </a:xfrm>
        </p:spPr>
      </p:pic>
    </p:spTree>
    <p:extLst>
      <p:ext uri="{BB962C8B-B14F-4D97-AF65-F5344CB8AC3E}">
        <p14:creationId xmlns:p14="http://schemas.microsoft.com/office/powerpoint/2010/main" val="54519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128792" cy="41411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rebuchet MS" pitchFamily="34" charset="0"/>
                <a:cs typeface="Arial" pitchFamily="34" charset="0"/>
              </a:rPr>
              <a:t>Динамика количества операций коррекции ППС</a:t>
            </a:r>
            <a:r>
              <a:rPr lang="en-US" sz="1800" b="1" dirty="0">
                <a:latin typeface="Trebuchet MS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Trebuchet MS" pitchFamily="34" charset="0"/>
                <a:cs typeface="Arial" pitchFamily="34" charset="0"/>
              </a:rPr>
              <a:t>(без РЭВХ)</a:t>
            </a:r>
            <a:r>
              <a:rPr lang="en-US" sz="1800" b="1" dirty="0">
                <a:latin typeface="Trebuchet MS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419431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176696"/>
              </p:ext>
            </p:extLst>
          </p:nvPr>
        </p:nvGraphicFramePr>
        <p:xfrm>
          <a:off x="615181" y="1640536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8655" name="Заголовок 1"/>
          <p:cNvSpPr txBox="1"/>
          <p:nvPr/>
        </p:nvSpPr>
        <p:spPr>
          <a:xfrm>
            <a:off x="714348" y="142852"/>
            <a:ext cx="807720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Кардиохирургия РБ 2025.</a:t>
            </a:r>
            <a:r>
              <a:rPr lang="ru-R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rebuchet MS" pitchFamily="34" charset="0"/>
                <a:ea typeface="+mj-ea"/>
                <a:cs typeface="Arial" pitchFamily="34" charset="0"/>
              </a:rPr>
              <a:t> Р</a:t>
            </a:r>
            <a:r>
              <a:rPr kumimoji="0" lang="ru-RU" b="1" i="0" u="none" strike="noStrike" kern="1200" cap="none" spc="0" normalizeH="0" baseline="0" noProof="0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езультаты</a:t>
            </a:r>
            <a:endParaRPr kumimoji="0" lang="en-US" sz="2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uLnTx/>
              <a:uFillTx/>
              <a:latin typeface="Trebuchet MS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00" name="Группа 9"/>
          <p:cNvGrpSpPr/>
          <p:nvPr/>
        </p:nvGrpSpPr>
        <p:grpSpPr>
          <a:xfrm>
            <a:off x="1209369" y="6124473"/>
            <a:ext cx="7316886" cy="523220"/>
            <a:chOff x="1094505" y="5760180"/>
            <a:chExt cx="7316886" cy="787053"/>
          </a:xfrm>
        </p:grpSpPr>
        <p:sp>
          <p:nvSpPr>
            <p:cNvPr id="1048658" name="TextBox 6"/>
            <p:cNvSpPr txBox="1"/>
            <p:nvPr/>
          </p:nvSpPr>
          <p:spPr>
            <a:xfrm>
              <a:off x="1094505" y="5760180"/>
              <a:ext cx="7316886" cy="787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% операций в регионах от общего количества операций</a:t>
              </a:r>
              <a:r>
                <a:rPr lang="en-US" sz="1400" b="1" dirty="0">
                  <a:latin typeface="Trebuchet MS" pitchFamily="34" charset="0"/>
                  <a:cs typeface="Arial" pitchFamily="34" charset="0"/>
                </a:rPr>
                <a:t>  </a:t>
              </a:r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  2025 – 51,3</a:t>
              </a:r>
              <a:endParaRPr lang="zh-CN" altLang="en-US" dirty="0"/>
            </a:p>
            <a:p>
              <a:r>
                <a:rPr lang="ru-RU" sz="1400" b="1" dirty="0">
                  <a:latin typeface="Trebuchet MS" pitchFamily="34" charset="0"/>
                  <a:cs typeface="Arial" pitchFamily="34" charset="0"/>
                </a:rPr>
                <a:t>                                                                                              2024</a:t>
              </a:r>
              <a:r>
                <a:rPr lang="en-US" sz="1400" b="1" dirty="0">
                  <a:latin typeface="Trebuchet MS" pitchFamily="34" charset="0"/>
                  <a:cs typeface="Arial" pitchFamily="34" charset="0"/>
                </a:rPr>
                <a:t> </a:t>
              </a:r>
              <a:r>
                <a:rPr lang="en-US" altLang="en-US" sz="1400" b="1" dirty="0">
                  <a:latin typeface="Trebuchet MS" pitchFamily="34" charset="0"/>
                  <a:cs typeface="Arial" pitchFamily="34" charset="0"/>
                </a:rPr>
                <a:t>– </a:t>
              </a:r>
              <a:r>
                <a:rPr lang="ru-RU" altLang="en-US" sz="1400" b="1" dirty="0">
                  <a:latin typeface="Trebuchet MS" pitchFamily="34" charset="0"/>
                  <a:cs typeface="Arial" pitchFamily="34" charset="0"/>
                </a:rPr>
                <a:t>45,9</a:t>
              </a:r>
              <a:endParaRPr lang="en-US" sz="1400" b="1" dirty="0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048659" name="Овал 8"/>
            <p:cNvSpPr/>
            <p:nvPr/>
          </p:nvSpPr>
          <p:spPr>
            <a:xfrm>
              <a:off x="6107135" y="5760180"/>
              <a:ext cx="1368152" cy="7582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8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0</TotalTime>
  <Words>1455</Words>
  <Application>Microsoft Office PowerPoint</Application>
  <PresentationFormat>Экран (4:3)</PresentationFormat>
  <Paragraphs>371</Paragraphs>
  <Slides>32</Slides>
  <Notes>23</Notes>
  <HiddenSlides>1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맑은 고딕</vt:lpstr>
      <vt:lpstr>Arial</vt:lpstr>
      <vt:lpstr>Calibri</vt:lpstr>
      <vt:lpstr>Calibri Light</vt:lpstr>
      <vt:lpstr>Times New Roman</vt:lpstr>
      <vt:lpstr>Trebuchet MS</vt:lpstr>
      <vt:lpstr>Wingdings 2</vt:lpstr>
      <vt:lpstr>Тема2</vt:lpstr>
      <vt:lpstr>Custom Design</vt:lpstr>
      <vt:lpstr>484</vt:lpstr>
      <vt:lpstr>Кардиохирургия  РБ 2025 Результаты </vt:lpstr>
      <vt:lpstr>Презентация PowerPoint</vt:lpstr>
      <vt:lpstr>Презентация PowerPoint</vt:lpstr>
      <vt:lpstr>Презентация PowerPoint</vt:lpstr>
      <vt:lpstr>Динамика количества операций на сердце (n)</vt:lpstr>
      <vt:lpstr>Динамика количества операций с ИК (n)</vt:lpstr>
      <vt:lpstr>Презентация PowerPoint</vt:lpstr>
      <vt:lpstr>Презентация PowerPoint</vt:lpstr>
      <vt:lpstr>Динамика количества операций коррекции ППС (без РЭВХ) </vt:lpstr>
      <vt:lpstr>Динамика количества операций АКШ (n)</vt:lpstr>
      <vt:lpstr>Презентация PowerPoint</vt:lpstr>
      <vt:lpstr>Летальность после операций на сердце (%)</vt:lpstr>
      <vt:lpstr>Летальность после операций с ИК (%)</vt:lpstr>
      <vt:lpstr>Презентация PowerPoint</vt:lpstr>
      <vt:lpstr>Риск по EuroSCORE II (оперированные пациенты)</vt:lpstr>
      <vt:lpstr>Презентация PowerPoint</vt:lpstr>
      <vt:lpstr>Заключение</vt:lpstr>
      <vt:lpstr>Заключение</vt:lpstr>
      <vt:lpstr>Проблемы:Расходный материал</vt:lpstr>
      <vt:lpstr>Проблемы:Расходный материал</vt:lpstr>
      <vt:lpstr>Каркасные биопротезы</vt:lpstr>
      <vt:lpstr>Производство «Фармленд»</vt:lpstr>
      <vt:lpstr>Сосудистые протезы</vt:lpstr>
      <vt:lpstr>Сосудистые протезы</vt:lpstr>
      <vt:lpstr>Проблемы: Кадровый состав</vt:lpstr>
      <vt:lpstr>Проблемы: Кадровый состав</vt:lpstr>
      <vt:lpstr>Проблемы: Кадровый состав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Кардиохирургия  РБ 2018 Результаты</dc:title>
  <dc:creator/>
  <cp:lastModifiedBy/>
  <cp:revision>1</cp:revision>
  <dcterms:created xsi:type="dcterms:W3CDTF">2017-02-19T19:50:23Z</dcterms:created>
  <dcterms:modified xsi:type="dcterms:W3CDTF">2026-04-15T06:19:09Z</dcterms:modified>
</cp:coreProperties>
</file>